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4"/>
  </p:notesMasterIdLst>
  <p:handoutMasterIdLst>
    <p:handoutMasterId r:id="rId135"/>
  </p:handoutMasterIdLst>
  <p:sldIdLst>
    <p:sldId id="543" r:id="rId2"/>
    <p:sldId id="686" r:id="rId3"/>
    <p:sldId id="479" r:id="rId4"/>
    <p:sldId id="544" r:id="rId5"/>
    <p:sldId id="659" r:id="rId6"/>
    <p:sldId id="662" r:id="rId7"/>
    <p:sldId id="687" r:id="rId8"/>
    <p:sldId id="688" r:id="rId9"/>
    <p:sldId id="546" r:id="rId10"/>
    <p:sldId id="548" r:id="rId11"/>
    <p:sldId id="608" r:id="rId12"/>
    <p:sldId id="660" r:id="rId13"/>
    <p:sldId id="609" r:id="rId14"/>
    <p:sldId id="666" r:id="rId15"/>
    <p:sldId id="667" r:id="rId16"/>
    <p:sldId id="668" r:id="rId17"/>
    <p:sldId id="669" r:id="rId18"/>
    <p:sldId id="670" r:id="rId19"/>
    <p:sldId id="671" r:id="rId20"/>
    <p:sldId id="672" r:id="rId21"/>
    <p:sldId id="673" r:id="rId22"/>
    <p:sldId id="661" r:id="rId23"/>
    <p:sldId id="615" r:id="rId24"/>
    <p:sldId id="616" r:id="rId25"/>
    <p:sldId id="520" r:id="rId26"/>
    <p:sldId id="676" r:id="rId27"/>
    <p:sldId id="618" r:id="rId28"/>
    <p:sldId id="619" r:id="rId29"/>
    <p:sldId id="620" r:id="rId30"/>
    <p:sldId id="621" r:id="rId31"/>
    <p:sldId id="617" r:id="rId32"/>
    <p:sldId id="622" r:id="rId33"/>
    <p:sldId id="521" r:id="rId34"/>
    <p:sldId id="623" r:id="rId35"/>
    <p:sldId id="398" r:id="rId36"/>
    <p:sldId id="492" r:id="rId37"/>
    <p:sldId id="400" r:id="rId38"/>
    <p:sldId id="626" r:id="rId39"/>
    <p:sldId id="627" r:id="rId40"/>
    <p:sldId id="493" r:id="rId41"/>
    <p:sldId id="404" r:id="rId42"/>
    <p:sldId id="405" r:id="rId43"/>
    <p:sldId id="628" r:id="rId44"/>
    <p:sldId id="629" r:id="rId45"/>
    <p:sldId id="630" r:id="rId46"/>
    <p:sldId id="517" r:id="rId47"/>
    <p:sldId id="457" r:id="rId48"/>
    <p:sldId id="631" r:id="rId49"/>
    <p:sldId id="677" r:id="rId50"/>
    <p:sldId id="678" r:id="rId51"/>
    <p:sldId id="679" r:id="rId52"/>
    <p:sldId id="605" r:id="rId53"/>
    <p:sldId id="680" r:id="rId54"/>
    <p:sldId id="606" r:id="rId55"/>
    <p:sldId id="607" r:id="rId56"/>
    <p:sldId id="504" r:id="rId57"/>
    <p:sldId id="505" r:id="rId58"/>
    <p:sldId id="506" r:id="rId59"/>
    <p:sldId id="507" r:id="rId60"/>
    <p:sldId id="508" r:id="rId61"/>
    <p:sldId id="541" r:id="rId62"/>
    <p:sldId id="473" r:id="rId63"/>
    <p:sldId id="474" r:id="rId64"/>
    <p:sldId id="414" r:id="rId65"/>
    <p:sldId id="689" r:id="rId66"/>
    <p:sldId id="690" r:id="rId67"/>
    <p:sldId id="691" r:id="rId68"/>
    <p:sldId id="510" r:id="rId69"/>
    <p:sldId id="528" r:id="rId70"/>
    <p:sldId id="681" r:id="rId71"/>
    <p:sldId id="540" r:id="rId72"/>
    <p:sldId id="566" r:id="rId73"/>
    <p:sldId id="567" r:id="rId74"/>
    <p:sldId id="568" r:id="rId75"/>
    <p:sldId id="569" r:id="rId76"/>
    <p:sldId id="570" r:id="rId77"/>
    <p:sldId id="571" r:id="rId78"/>
    <p:sldId id="573" r:id="rId79"/>
    <p:sldId id="574" r:id="rId80"/>
    <p:sldId id="697" r:id="rId81"/>
    <p:sldId id="698" r:id="rId82"/>
    <p:sldId id="575" r:id="rId83"/>
    <p:sldId id="576" r:id="rId84"/>
    <p:sldId id="577" r:id="rId85"/>
    <p:sldId id="518" r:id="rId86"/>
    <p:sldId id="542" r:id="rId87"/>
    <p:sldId id="696" r:id="rId88"/>
    <p:sldId id="581" r:id="rId89"/>
    <p:sldId id="582" r:id="rId90"/>
    <p:sldId id="583" r:id="rId91"/>
    <p:sldId id="588" r:id="rId92"/>
    <p:sldId id="653" r:id="rId93"/>
    <p:sldId id="590" r:id="rId94"/>
    <p:sldId id="591" r:id="rId95"/>
    <p:sldId id="592" r:id="rId96"/>
    <p:sldId id="593" r:id="rId97"/>
    <p:sldId id="594" r:id="rId98"/>
    <p:sldId id="595" r:id="rId99"/>
    <p:sldId id="596" r:id="rId100"/>
    <p:sldId id="597" r:id="rId101"/>
    <p:sldId id="654" r:id="rId102"/>
    <p:sldId id="655" r:id="rId103"/>
    <p:sldId id="656" r:id="rId104"/>
    <p:sldId id="657" r:id="rId105"/>
    <p:sldId id="602" r:id="rId106"/>
    <p:sldId id="603" r:id="rId107"/>
    <p:sldId id="699" r:id="rId108"/>
    <p:sldId id="702" r:id="rId109"/>
    <p:sldId id="703" r:id="rId110"/>
    <p:sldId id="704" r:id="rId111"/>
    <p:sldId id="705" r:id="rId112"/>
    <p:sldId id="706" r:id="rId113"/>
    <p:sldId id="707" r:id="rId114"/>
    <p:sldId id="708" r:id="rId115"/>
    <p:sldId id="700" r:id="rId116"/>
    <p:sldId id="701" r:id="rId117"/>
    <p:sldId id="604" r:id="rId118"/>
    <p:sldId id="637" r:id="rId119"/>
    <p:sldId id="638" r:id="rId120"/>
    <p:sldId id="639" r:id="rId121"/>
    <p:sldId id="640" r:id="rId122"/>
    <p:sldId id="641" r:id="rId123"/>
    <p:sldId id="642" r:id="rId124"/>
    <p:sldId id="643" r:id="rId125"/>
    <p:sldId id="644" r:id="rId126"/>
    <p:sldId id="645" r:id="rId127"/>
    <p:sldId id="646" r:id="rId128"/>
    <p:sldId id="647" r:id="rId129"/>
    <p:sldId id="648" r:id="rId130"/>
    <p:sldId id="649" r:id="rId131"/>
    <p:sldId id="650" r:id="rId132"/>
    <p:sldId id="651" r:id="rId13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00FF"/>
    <a:srgbClr val="008000"/>
    <a:srgbClr val="FF0066"/>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9" autoAdjust="0"/>
    <p:restoredTop sz="95722" autoAdjust="0"/>
  </p:normalViewPr>
  <p:slideViewPr>
    <p:cSldViewPr>
      <p:cViewPr varScale="1">
        <p:scale>
          <a:sx n="114" d="100"/>
          <a:sy n="114" d="100"/>
        </p:scale>
        <p:origin x="126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1" d="100"/>
        <a:sy n="51" d="100"/>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b="1"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Community Detection</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pt>
    <dgm:pt modelId="{189EA2CD-99B4-4604-BDBC-34AEB91058A9}" type="pres">
      <dgm:prSet presAssocID="{B28448BA-C9A8-43EB-A9DB-A0137196E3B9}" presName="textNode" presStyleLbl="bgShp" presStyleIdx="0" presStyleCnt="5"/>
      <dgm:spPr/>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pt>
    <dgm:pt modelId="{727186A0-986E-40DF-85B7-ACC6191E0924}" type="pres">
      <dgm:prSet presAssocID="{5FC74589-1769-4EB4-9E51-9D82632D2E02}" presName="textNode" presStyleLbl="bgShp" presStyleIdx="1" presStyleCnt="5"/>
      <dgm:spPr/>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pt>
    <dgm:pt modelId="{4735A497-84C1-49AD-B2D7-A0E2E20F2536}" type="pres">
      <dgm:prSet presAssocID="{A0A9AC20-5EC1-4862-BFC8-870928838544}" presName="textNode" presStyleLbl="bgShp" presStyleIdx="2" presStyleCnt="5"/>
      <dgm:spPr/>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pt>
    <dgm:pt modelId="{AB95B1F2-DB60-4BC5-81D3-1FA274FF69C7}" type="pres">
      <dgm:prSet presAssocID="{EA22DC01-B1C3-4425-86ED-5B66953397A8}" presName="textNode" presStyleLbl="bgShp" presStyleIdx="3" presStyleCnt="5"/>
      <dgm:spPr/>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pt>
    <dgm:pt modelId="{34BAB90F-F3E5-4FFB-A339-2946D1CD0CCB}" type="pres">
      <dgm:prSet presAssocID="{7D17D413-1C96-46A5-9E85-72C6636AE3C5}" presName="textNode" presStyleLbl="bgShp" presStyleIdx="4" presStyleCnt="5"/>
      <dgm:spPr/>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pt>
  </dgm:ptLst>
  <dgm:cxnLst>
    <dgm:cxn modelId="{83310C06-E6D8-4A66-8B36-DD8FAC93CA4A}" type="presOf" srcId="{B28448BA-C9A8-43EB-A9DB-A0137196E3B9}" destId="{F5FB40AB-A8F0-43CC-AED2-A0B6D3491F03}"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EF4FBB0E-CCE3-449A-915D-6AC8B78467F3}" type="presOf" srcId="{B28448BA-C9A8-43EB-A9DB-A0137196E3B9}" destId="{189EA2CD-99B4-4604-BDBC-34AEB91058A9}" srcOrd="1" destOrd="0" presId="urn:microsoft.com/office/officeart/2005/8/layout/lProcess2"/>
    <dgm:cxn modelId="{CDF2CC16-ED87-4552-8B18-DAAA2A151437}" srcId="{B28448BA-C9A8-43EB-A9DB-A0137196E3B9}" destId="{91B14D9B-61DF-4421-AF43-318BB0021BDF}" srcOrd="2" destOrd="0" parTransId="{6B1A9D79-1E1A-438E-9974-41204E573EDC}" sibTransId="{5E874D73-6215-4109-909C-386CFCBBE123}"/>
    <dgm:cxn modelId="{CD174D1A-F576-42A5-8360-9F1F6FB5C8D5}" srcId="{5FC74589-1769-4EB4-9E51-9D82632D2E02}" destId="{FF0CDCCC-6F78-4064-A419-5EC5C753206F}" srcOrd="2" destOrd="0" parTransId="{C96EA5C7-A653-4A83-8F75-8585A07C9C8F}" sibTransId="{8E668476-E60C-485B-B9C7-8F9496C26DF3}"/>
    <dgm:cxn modelId="{50776E1B-9797-4EAB-843B-B77C348B2D43}" type="presOf" srcId="{A0A9AC20-5EC1-4862-BFC8-870928838544}" destId="{4735A497-84C1-49AD-B2D7-A0E2E20F2536}" srcOrd="1" destOrd="0" presId="urn:microsoft.com/office/officeart/2005/8/layout/lProcess2"/>
    <dgm:cxn modelId="{C1B2E21F-D8E2-4D5F-9B36-E4CCCEAFCB75}" type="presOf" srcId="{5FC74589-1769-4EB4-9E51-9D82632D2E02}" destId="{C1CD2EAA-2E66-4BDA-BB6E-F99B46E1B919}" srcOrd="0" destOrd="0" presId="urn:microsoft.com/office/officeart/2005/8/layout/lProcess2"/>
    <dgm:cxn modelId="{D33D0A21-2BD2-4BD3-A4B8-772CDA682905}" type="presOf" srcId="{A5325020-A43F-4DC5-B91A-865612236E1B}" destId="{6F277C00-29F7-4ECD-8C97-37788C7BA770}" srcOrd="0" destOrd="0" presId="urn:microsoft.com/office/officeart/2005/8/layout/lProcess2"/>
    <dgm:cxn modelId="{81C02B21-535E-4037-B7B1-466B01788E50}" type="presOf" srcId="{E9F388D8-C9C2-45F4-B532-779E8C2CB5E8}" destId="{D6B8C86D-B5C5-4707-BB1C-60E6EB9E4EBA}" srcOrd="0" destOrd="0" presId="urn:microsoft.com/office/officeart/2005/8/layout/lProcess2"/>
    <dgm:cxn modelId="{68912125-24C9-4174-8703-1092A124535E}" type="presOf" srcId="{EA22DC01-B1C3-4425-86ED-5B66953397A8}" destId="{18B77C7D-672C-4358-9CA6-BD8FA6E2302A}" srcOrd="0" destOrd="0" presId="urn:microsoft.com/office/officeart/2005/8/layout/lProcess2"/>
    <dgm:cxn modelId="{21C1B627-90E6-4002-8BDE-35BEEEA01E04}" type="presOf" srcId="{6856B0CF-FE68-485F-BF49-CA4A93F4F38C}" destId="{DECF7DEE-4FD4-4CE5-AEDF-10353AC11531}" srcOrd="0" destOrd="0" presId="urn:microsoft.com/office/officeart/2005/8/layout/lProcess2"/>
    <dgm:cxn modelId="{AECA2633-7BF9-403A-9A95-5F2BF47F35C1}" type="presOf" srcId="{E12CEE09-DEBB-4435-B911-A40A12F7930D}" destId="{20F65450-B565-4F6E-8CBD-65CD2502E3B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CDAE2543-0EE1-4B34-B52E-A8EEEA699492}" srcId="{7D17D413-1C96-46A5-9E85-72C6636AE3C5}" destId="{63784350-6FB5-4F39-A0AA-A76D20385A1A}" srcOrd="2" destOrd="0" parTransId="{02F99CF5-BE6F-4557-8BB4-68B7181CCBA5}" sibTransId="{E47CBEBB-6EFF-43F4-952B-B6C93B5E9493}"/>
    <dgm:cxn modelId="{7DE15143-10B2-4821-99AA-AFFE7A4A1919}" type="presOf" srcId="{7D17D413-1C96-46A5-9E85-72C6636AE3C5}" destId="{34BAB90F-F3E5-4FFB-A339-2946D1CD0CCB}" srcOrd="1" destOrd="0" presId="urn:microsoft.com/office/officeart/2005/8/layout/lProcess2"/>
    <dgm:cxn modelId="{56DEB443-B31C-48C4-8742-3C423FDE1FFB}" type="presOf" srcId="{BC15291E-510A-4A20-8D69-B0F2ACBA3CC6}" destId="{204F3481-2F4C-45A5-A0A1-C088684F0126}" srcOrd="0" destOrd="0" presId="urn:microsoft.com/office/officeart/2005/8/layout/lProcess2"/>
    <dgm:cxn modelId="{365E3F44-0965-4D03-B829-4DBBC0DF590B}" type="presOf" srcId="{A9A35E3D-01EA-46C6-AED8-865E91E9D6C9}" destId="{F0B767F2-4C7E-481B-967C-8FE0CB529397}" srcOrd="0"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D9E35F5C-9C04-4B00-BAD8-AD36F1DD39DE}" srcId="{7DAF4A99-25E1-44F9-90C0-EA66CF00B3B6}" destId="{7D17D413-1C96-46A5-9E85-72C6636AE3C5}" srcOrd="4" destOrd="0" parTransId="{91A59BF2-53A7-4244-ADC4-8913701DE4BA}" sibTransId="{06AA36B4-E14B-4E14-B273-C8197A0B582E}"/>
    <dgm:cxn modelId="{C5C44264-B39F-4FCA-9A42-92193526DC36}" type="presOf" srcId="{86AB53FA-67D7-4EE7-8555-3EE8EB6FA4C8}" destId="{0F3CAB81-CF76-498F-9619-BAF8144FA3C3}" srcOrd="0" destOrd="0" presId="urn:microsoft.com/office/officeart/2005/8/layout/lProcess2"/>
    <dgm:cxn modelId="{2B7D0E6A-2EE8-415F-99F5-8F2DD0F1D336}" type="presOf" srcId="{5FC74589-1769-4EB4-9E51-9D82632D2E02}" destId="{727186A0-986E-40DF-85B7-ACC6191E0924}" srcOrd="1" destOrd="0" presId="urn:microsoft.com/office/officeart/2005/8/layout/lProcess2"/>
    <dgm:cxn modelId="{D2E71B6A-2ED0-4063-83D4-B7F1634C0332}" srcId="{A0A9AC20-5EC1-4862-BFC8-870928838544}" destId="{5DA147F9-347F-4A9B-99C6-4679CBA742BD}" srcOrd="1" destOrd="0" parTransId="{0DD651B9-CD26-4B12-B47E-A345F5C781A5}" sibTransId="{A279CC5C-DF39-4624-BFA5-ADC04410EA91}"/>
    <dgm:cxn modelId="{62325270-ECF1-4E81-920E-535D0B28DE0C}" type="presOf" srcId="{91B14D9B-61DF-4421-AF43-318BB0021BDF}" destId="{80F88CB8-4B64-4172-B897-E8F8383812F7}" srcOrd="0" destOrd="0" presId="urn:microsoft.com/office/officeart/2005/8/layout/lProcess2"/>
    <dgm:cxn modelId="{A04E9170-2DD8-4F68-85D2-C56EB494E902}" type="presOf" srcId="{B8FE7A32-1B20-4D46-8242-6C91907A490E}" destId="{EFE71110-9F14-440A-945D-9BFF90054013}" srcOrd="0" destOrd="0" presId="urn:microsoft.com/office/officeart/2005/8/layout/lProcess2"/>
    <dgm:cxn modelId="{28CBDF77-EFA7-413F-A46E-0E6502D0D22D}" type="presOf" srcId="{EFD7AB2D-81E2-448E-B54E-4F3622AF7EF9}" destId="{9E190C18-AEDE-45E1-8A46-924B1190ACB6}"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7F680B89-53B7-4B3A-A0BD-95429C2B7E76}" type="presOf" srcId="{7D17D413-1C96-46A5-9E85-72C6636AE3C5}" destId="{5A591EE2-4B7B-40DB-B051-D75F7BFEDDD6}" srcOrd="0" destOrd="0" presId="urn:microsoft.com/office/officeart/2005/8/layout/lProcess2"/>
    <dgm:cxn modelId="{03033C8E-546A-4636-B996-DCA3A7F5D692}" srcId="{A0A9AC20-5EC1-4862-BFC8-870928838544}" destId="{06D87D35-A66C-427C-B6DB-AF958D65D6B3}" srcOrd="2" destOrd="0" parTransId="{9A4B31E9-014C-4B63-A219-5A63A8ACB829}" sibTransId="{AC1F3899-4696-4923-97F3-8D3FBB96254A}"/>
    <dgm:cxn modelId="{21B4CF8E-69E0-4B5B-8E95-05CD3384938F}" type="presOf" srcId="{FF0CDCCC-6F78-4064-A419-5EC5C753206F}" destId="{EB498954-62A4-422D-9DE3-1FA74DD1D37F}"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5018CE96-E6CC-471E-9B9C-30F70F6B8CE7}" srcId="{7D17D413-1C96-46A5-9E85-72C6636AE3C5}" destId="{A9A35E3D-01EA-46C6-AED8-865E91E9D6C9}" srcOrd="0" destOrd="0" parTransId="{0C34515A-9947-4AC4-8E07-6D77FB8F1E95}" sibTransId="{3C0EBF76-BD27-4964-B79F-79CC6413DFD1}"/>
    <dgm:cxn modelId="{95C3269C-8E66-454E-90E4-64EBD4DB49A5}" srcId="{B28448BA-C9A8-43EB-A9DB-A0137196E3B9}" destId="{E9F388D8-C9C2-45F4-B532-779E8C2CB5E8}" srcOrd="0" destOrd="0" parTransId="{F2F7FB25-05F2-4ED0-B376-8372ACCE43FB}" sibTransId="{1AE97BAD-F576-4336-A510-388E6942CDAC}"/>
    <dgm:cxn modelId="{35679A9F-A9C0-40B5-BA5C-B5D89AD516EE}" srcId="{5FC74589-1769-4EB4-9E51-9D82632D2E02}" destId="{B8FE7A32-1B20-4D46-8242-6C91907A490E}" srcOrd="0" destOrd="0" parTransId="{86CD367E-951E-4F4B-BFC7-6603B931690A}" sibTransId="{03DB6E86-A49B-4AF5-9791-CBACA4C5335D}"/>
    <dgm:cxn modelId="{B557D0A5-6223-4F11-841E-12CA94FB15C4}" type="presOf" srcId="{06D87D35-A66C-427C-B6DB-AF958D65D6B3}" destId="{1EC52667-0754-4666-9083-6E56A0F9B67B}" srcOrd="0" destOrd="0" presId="urn:microsoft.com/office/officeart/2005/8/layout/lProcess2"/>
    <dgm:cxn modelId="{A3002FA6-7BC3-4B6C-AAF6-FFE2B4E9EA74}" type="presOf" srcId="{5DA147F9-347F-4A9B-99C6-4679CBA742BD}" destId="{02FBE83C-F7E3-4AC9-9A61-66BF67D7D8B6}" srcOrd="0" destOrd="0" presId="urn:microsoft.com/office/officeart/2005/8/layout/lProcess2"/>
    <dgm:cxn modelId="{381533A7-3909-4C0E-B2D0-A78DFF042952}" type="presOf" srcId="{63784350-6FB5-4F39-A0AA-A76D20385A1A}" destId="{6C9EBB1C-8DC1-467B-832A-DCA29AD54F62}"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53D00FBE-0B8C-44B8-BD7B-FF723D810987}" srcId="{EA22DC01-B1C3-4425-86ED-5B66953397A8}" destId="{BC15291E-510A-4A20-8D69-B0F2ACBA3CC6}" srcOrd="0" destOrd="0" parTransId="{DDAF1636-99A0-4E4C-BF8B-7A50EC838E24}" sibTransId="{25F65FF3-A145-4450-BC4A-2BD6189C0F89}"/>
    <dgm:cxn modelId="{6DB72DBE-E82A-47EF-ACEA-E04B7B517F26}" srcId="{7DAF4A99-25E1-44F9-90C0-EA66CF00B3B6}" destId="{EA22DC01-B1C3-4425-86ED-5B66953397A8}" srcOrd="3" destOrd="0" parTransId="{5D0A80B1-3E50-448A-A64D-AD1355ED3022}" sibTransId="{A9D991C7-41FC-48B5-87C1-98EB407695FE}"/>
    <dgm:cxn modelId="{E8E1CBC2-E886-44D5-B930-C0A4D16118C4}" srcId="{5FC74589-1769-4EB4-9E51-9D82632D2E02}" destId="{EFD7AB2D-81E2-448E-B54E-4F3622AF7EF9}" srcOrd="1" destOrd="0" parTransId="{36574C9A-C9D9-41B3-A499-07AB4199CF7F}" sibTransId="{0FFBD1E1-7F1E-48F7-8092-88463CF1F65B}"/>
    <dgm:cxn modelId="{9900CEC7-B71D-4656-9E91-5E2CB5E789DC}" type="presOf" srcId="{67EC18BA-DB21-4AAD-BE8A-067C85A9B73E}" destId="{80762C44-FA02-441A-8A8D-FC00E4F372F1}" srcOrd="0" destOrd="0" presId="urn:microsoft.com/office/officeart/2005/8/layout/lProcess2"/>
    <dgm:cxn modelId="{36BD44D0-E691-4D93-AF39-5319506E97C7}" type="presOf" srcId="{A0A9AC20-5EC1-4862-BFC8-870928838544}" destId="{9A6AB0E7-12CE-4F4C-9194-CFD62AA0E26B}" srcOrd="0"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8E14DBE1-817D-46F1-A488-3DFEFAA85A93}" type="presOf" srcId="{7DAF4A99-25E1-44F9-90C0-EA66CF00B3B6}" destId="{5473F14B-8F21-412E-B8DE-EADF32D6F521}"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7E0DC3F3-589D-4DC9-BF1E-F57418A0DCCF}" type="presOf" srcId="{EA22DC01-B1C3-4425-86ED-5B66953397A8}" destId="{AB95B1F2-DB60-4BC5-81D3-1FA274FF69C7}" srcOrd="1" destOrd="0" presId="urn:microsoft.com/office/officeart/2005/8/layout/lProcess2"/>
    <dgm:cxn modelId="{D293F6F6-E518-486E-B78E-A614F04FFFC8}" type="presParOf" srcId="{5473F14B-8F21-412E-B8DE-EADF32D6F521}" destId="{C0D74A84-CA9B-4A55-82D3-C4473BCAB74F}" srcOrd="0" destOrd="0" presId="urn:microsoft.com/office/officeart/2005/8/layout/lProcess2"/>
    <dgm:cxn modelId="{F157FF98-D877-453E-9B17-1A471963C853}" type="presParOf" srcId="{C0D74A84-CA9B-4A55-82D3-C4473BCAB74F}" destId="{F5FB40AB-A8F0-43CC-AED2-A0B6D3491F03}" srcOrd="0" destOrd="0" presId="urn:microsoft.com/office/officeart/2005/8/layout/lProcess2"/>
    <dgm:cxn modelId="{28BAF3CB-49F2-4243-931A-20CE55E5328E}" type="presParOf" srcId="{C0D74A84-CA9B-4A55-82D3-C4473BCAB74F}" destId="{189EA2CD-99B4-4604-BDBC-34AEB91058A9}" srcOrd="1" destOrd="0" presId="urn:microsoft.com/office/officeart/2005/8/layout/lProcess2"/>
    <dgm:cxn modelId="{43DCE7FF-AD2C-4A6C-B4EC-F4DBA02F72AF}" type="presParOf" srcId="{C0D74A84-CA9B-4A55-82D3-C4473BCAB74F}" destId="{051CD919-C14E-4FF7-A82B-674D57B30AF8}" srcOrd="2" destOrd="0" presId="urn:microsoft.com/office/officeart/2005/8/layout/lProcess2"/>
    <dgm:cxn modelId="{27C49981-F7A3-4B0A-9BA4-A501B841A1E0}" type="presParOf" srcId="{051CD919-C14E-4FF7-A82B-674D57B30AF8}" destId="{151EFC3A-4B26-48D8-87A4-D28DC0264B02}" srcOrd="0" destOrd="0" presId="urn:microsoft.com/office/officeart/2005/8/layout/lProcess2"/>
    <dgm:cxn modelId="{D540978A-CC68-469A-B1D9-BB04EE7DF03D}" type="presParOf" srcId="{151EFC3A-4B26-48D8-87A4-D28DC0264B02}" destId="{D6B8C86D-B5C5-4707-BB1C-60E6EB9E4EBA}" srcOrd="0" destOrd="0" presId="urn:microsoft.com/office/officeart/2005/8/layout/lProcess2"/>
    <dgm:cxn modelId="{91BF84BD-6A39-4636-86C2-1ABE71D6405D}" type="presParOf" srcId="{151EFC3A-4B26-48D8-87A4-D28DC0264B02}" destId="{FEA7308F-F292-4734-BC92-11C7BB5AF5E5}" srcOrd="1" destOrd="0" presId="urn:microsoft.com/office/officeart/2005/8/layout/lProcess2"/>
    <dgm:cxn modelId="{AEBD1E76-595A-4809-9F67-0EC0D0DCEA34}" type="presParOf" srcId="{151EFC3A-4B26-48D8-87A4-D28DC0264B02}" destId="{20F65450-B565-4F6E-8CBD-65CD2502E3B0}" srcOrd="2" destOrd="0" presId="urn:microsoft.com/office/officeart/2005/8/layout/lProcess2"/>
    <dgm:cxn modelId="{DE269F7C-5F0C-4524-AC62-AB572A82B6B2}" type="presParOf" srcId="{151EFC3A-4B26-48D8-87A4-D28DC0264B02}" destId="{1943ED51-E95A-4F6E-A717-80400DEEEE20}" srcOrd="3" destOrd="0" presId="urn:microsoft.com/office/officeart/2005/8/layout/lProcess2"/>
    <dgm:cxn modelId="{A6C95B9B-896B-467E-BE0C-41202B4AC387}" type="presParOf" srcId="{151EFC3A-4B26-48D8-87A4-D28DC0264B02}" destId="{80F88CB8-4B64-4172-B897-E8F8383812F7}" srcOrd="4" destOrd="0" presId="urn:microsoft.com/office/officeart/2005/8/layout/lProcess2"/>
    <dgm:cxn modelId="{CC2C20F3-13EA-4240-9C28-399375419FD0}" type="presParOf" srcId="{5473F14B-8F21-412E-B8DE-EADF32D6F521}" destId="{DC9EA69A-B885-4DA4-818F-1748672594CF}" srcOrd="1" destOrd="0" presId="urn:microsoft.com/office/officeart/2005/8/layout/lProcess2"/>
    <dgm:cxn modelId="{86ADE167-C71A-4496-80FF-3070377F40DA}" type="presParOf" srcId="{5473F14B-8F21-412E-B8DE-EADF32D6F521}" destId="{3A6F3D38-6FA6-469E-B3C3-234BD62E4CCA}" srcOrd="2" destOrd="0" presId="urn:microsoft.com/office/officeart/2005/8/layout/lProcess2"/>
    <dgm:cxn modelId="{8A75A7C8-1167-4204-9050-20A3B45556AC}" type="presParOf" srcId="{3A6F3D38-6FA6-469E-B3C3-234BD62E4CCA}" destId="{C1CD2EAA-2E66-4BDA-BB6E-F99B46E1B919}" srcOrd="0" destOrd="0" presId="urn:microsoft.com/office/officeart/2005/8/layout/lProcess2"/>
    <dgm:cxn modelId="{A3F9E9D4-DFF3-4533-8DA6-2B73D09CAA01}" type="presParOf" srcId="{3A6F3D38-6FA6-469E-B3C3-234BD62E4CCA}" destId="{727186A0-986E-40DF-85B7-ACC6191E0924}" srcOrd="1" destOrd="0" presId="urn:microsoft.com/office/officeart/2005/8/layout/lProcess2"/>
    <dgm:cxn modelId="{214BA66F-0036-4E3F-82BD-5B07EF087746}" type="presParOf" srcId="{3A6F3D38-6FA6-469E-B3C3-234BD62E4CCA}" destId="{F4329E4E-5431-4760-B147-9E77700EF61A}" srcOrd="2" destOrd="0" presId="urn:microsoft.com/office/officeart/2005/8/layout/lProcess2"/>
    <dgm:cxn modelId="{32B26321-BD59-4D0D-BAEF-0C49082A4504}" type="presParOf" srcId="{F4329E4E-5431-4760-B147-9E77700EF61A}" destId="{B5C22EF8-EBFA-4704-BF77-C1B26E178B0D}" srcOrd="0" destOrd="0" presId="urn:microsoft.com/office/officeart/2005/8/layout/lProcess2"/>
    <dgm:cxn modelId="{3957C533-3EB9-4657-81E2-04B71F29C254}" type="presParOf" srcId="{B5C22EF8-EBFA-4704-BF77-C1B26E178B0D}" destId="{EFE71110-9F14-440A-945D-9BFF90054013}" srcOrd="0" destOrd="0" presId="urn:microsoft.com/office/officeart/2005/8/layout/lProcess2"/>
    <dgm:cxn modelId="{1370EC9B-5835-42E3-9F75-7C56C8FCC379}" type="presParOf" srcId="{B5C22EF8-EBFA-4704-BF77-C1B26E178B0D}" destId="{35EA0CEB-E637-4D3C-96EF-C8D3B04060F2}" srcOrd="1" destOrd="0" presId="urn:microsoft.com/office/officeart/2005/8/layout/lProcess2"/>
    <dgm:cxn modelId="{E6B8B11B-C32E-40CD-93A2-E4A16E3D8889}" type="presParOf" srcId="{B5C22EF8-EBFA-4704-BF77-C1B26E178B0D}" destId="{9E190C18-AEDE-45E1-8A46-924B1190ACB6}" srcOrd="2" destOrd="0" presId="urn:microsoft.com/office/officeart/2005/8/layout/lProcess2"/>
    <dgm:cxn modelId="{527AE496-B373-426F-A793-181C05A4417C}" type="presParOf" srcId="{B5C22EF8-EBFA-4704-BF77-C1B26E178B0D}" destId="{1E1AD27B-2438-4D0B-AB02-AF912F764D09}" srcOrd="3" destOrd="0" presId="urn:microsoft.com/office/officeart/2005/8/layout/lProcess2"/>
    <dgm:cxn modelId="{AEC3AAEC-B35B-40D5-90BF-233AC1D5150D}" type="presParOf" srcId="{B5C22EF8-EBFA-4704-BF77-C1B26E178B0D}" destId="{EB498954-62A4-422D-9DE3-1FA74DD1D37F}" srcOrd="4" destOrd="0" presId="urn:microsoft.com/office/officeart/2005/8/layout/lProcess2"/>
    <dgm:cxn modelId="{13E4ED3A-CA61-440C-A910-31F9E9DE72B6}" type="presParOf" srcId="{5473F14B-8F21-412E-B8DE-EADF32D6F521}" destId="{BB3C6D49-326B-48DE-AC1D-9DC877BB01DD}" srcOrd="3" destOrd="0" presId="urn:microsoft.com/office/officeart/2005/8/layout/lProcess2"/>
    <dgm:cxn modelId="{C07FBC63-1CF3-4D41-AB4F-7AF39B65CAE0}" type="presParOf" srcId="{5473F14B-8F21-412E-B8DE-EADF32D6F521}" destId="{EF090B29-38A2-4F08-90FA-7BB67BE8B3E2}" srcOrd="4" destOrd="0" presId="urn:microsoft.com/office/officeart/2005/8/layout/lProcess2"/>
    <dgm:cxn modelId="{804B8D7C-FCE0-4345-88E6-6DAB4F4DA6FF}" type="presParOf" srcId="{EF090B29-38A2-4F08-90FA-7BB67BE8B3E2}" destId="{9A6AB0E7-12CE-4F4C-9194-CFD62AA0E26B}" srcOrd="0" destOrd="0" presId="urn:microsoft.com/office/officeart/2005/8/layout/lProcess2"/>
    <dgm:cxn modelId="{4C42DB17-D27B-4955-8D73-E0AC78F02FAD}" type="presParOf" srcId="{EF090B29-38A2-4F08-90FA-7BB67BE8B3E2}" destId="{4735A497-84C1-49AD-B2D7-A0E2E20F2536}" srcOrd="1" destOrd="0" presId="urn:microsoft.com/office/officeart/2005/8/layout/lProcess2"/>
    <dgm:cxn modelId="{1666516A-1B93-49AC-B4A8-D26351237343}" type="presParOf" srcId="{EF090B29-38A2-4F08-90FA-7BB67BE8B3E2}" destId="{5235814C-D240-476B-A6EA-F820ADA9F290}" srcOrd="2" destOrd="0" presId="urn:microsoft.com/office/officeart/2005/8/layout/lProcess2"/>
    <dgm:cxn modelId="{4EFB6BFC-2429-4642-9C09-FD7DEA6DB3A5}" type="presParOf" srcId="{5235814C-D240-476B-A6EA-F820ADA9F290}" destId="{F8C87951-0BEC-442E-BD13-E67FB71AC42B}" srcOrd="0" destOrd="0" presId="urn:microsoft.com/office/officeart/2005/8/layout/lProcess2"/>
    <dgm:cxn modelId="{5A732A0D-95EA-419E-A0F5-1A22BB8FC7F2}" type="presParOf" srcId="{F8C87951-0BEC-442E-BD13-E67FB71AC42B}" destId="{DECF7DEE-4FD4-4CE5-AEDF-10353AC11531}" srcOrd="0" destOrd="0" presId="urn:microsoft.com/office/officeart/2005/8/layout/lProcess2"/>
    <dgm:cxn modelId="{32884400-CABE-418E-A90C-DC46770BF642}" type="presParOf" srcId="{F8C87951-0BEC-442E-BD13-E67FB71AC42B}" destId="{739A0DE6-D28A-493F-A1CB-4B3CCAC72873}" srcOrd="1" destOrd="0" presId="urn:microsoft.com/office/officeart/2005/8/layout/lProcess2"/>
    <dgm:cxn modelId="{E4C53968-F3E6-401B-9E3F-055361BD0E54}" type="presParOf" srcId="{F8C87951-0BEC-442E-BD13-E67FB71AC42B}" destId="{02FBE83C-F7E3-4AC9-9A61-66BF67D7D8B6}" srcOrd="2" destOrd="0" presId="urn:microsoft.com/office/officeart/2005/8/layout/lProcess2"/>
    <dgm:cxn modelId="{33EA08D7-A23B-4839-BAAA-F63D3E6DC379}" type="presParOf" srcId="{F8C87951-0BEC-442E-BD13-E67FB71AC42B}" destId="{87C5B8B3-4388-4867-AA6C-4B2D717EAAF2}" srcOrd="3" destOrd="0" presId="urn:microsoft.com/office/officeart/2005/8/layout/lProcess2"/>
    <dgm:cxn modelId="{C63548D9-E715-4F5F-827C-E95414B239DF}" type="presParOf" srcId="{F8C87951-0BEC-442E-BD13-E67FB71AC42B}" destId="{1EC52667-0754-4666-9083-6E56A0F9B67B}" srcOrd="4" destOrd="0" presId="urn:microsoft.com/office/officeart/2005/8/layout/lProcess2"/>
    <dgm:cxn modelId="{C6334623-C531-482C-8682-D0A66A9F335B}" type="presParOf" srcId="{5473F14B-8F21-412E-B8DE-EADF32D6F521}" destId="{9C67C073-8031-4FB8-83D0-BB3987979FB7}" srcOrd="5" destOrd="0" presId="urn:microsoft.com/office/officeart/2005/8/layout/lProcess2"/>
    <dgm:cxn modelId="{C94D84B5-8854-4A80-8BE3-2EE8089F4F6B}" type="presParOf" srcId="{5473F14B-8F21-412E-B8DE-EADF32D6F521}" destId="{3D53649F-3A9D-48AC-B3B4-F9359FF49907}" srcOrd="6" destOrd="0" presId="urn:microsoft.com/office/officeart/2005/8/layout/lProcess2"/>
    <dgm:cxn modelId="{2B99D731-039C-4F4C-A9E7-79D9A27429C9}" type="presParOf" srcId="{3D53649F-3A9D-48AC-B3B4-F9359FF49907}" destId="{18B77C7D-672C-4358-9CA6-BD8FA6E2302A}" srcOrd="0" destOrd="0" presId="urn:microsoft.com/office/officeart/2005/8/layout/lProcess2"/>
    <dgm:cxn modelId="{D6FABC58-E49C-4879-8132-B3B74B0C5E11}" type="presParOf" srcId="{3D53649F-3A9D-48AC-B3B4-F9359FF49907}" destId="{AB95B1F2-DB60-4BC5-81D3-1FA274FF69C7}" srcOrd="1" destOrd="0" presId="urn:microsoft.com/office/officeart/2005/8/layout/lProcess2"/>
    <dgm:cxn modelId="{5E60B56C-E011-46CD-9F7E-857AF27816DB}" type="presParOf" srcId="{3D53649F-3A9D-48AC-B3B4-F9359FF49907}" destId="{9D4EF955-0664-47BE-890F-75DA470A2A2E}" srcOrd="2" destOrd="0" presId="urn:microsoft.com/office/officeart/2005/8/layout/lProcess2"/>
    <dgm:cxn modelId="{52C89378-F94E-431A-9340-C10005A51B3E}" type="presParOf" srcId="{9D4EF955-0664-47BE-890F-75DA470A2A2E}" destId="{CCD58064-6258-410C-B1E0-023DF3946A43}" srcOrd="0" destOrd="0" presId="urn:microsoft.com/office/officeart/2005/8/layout/lProcess2"/>
    <dgm:cxn modelId="{EDE9A244-35E9-4595-974F-2AA0586D3608}" type="presParOf" srcId="{CCD58064-6258-410C-B1E0-023DF3946A43}" destId="{204F3481-2F4C-45A5-A0A1-C088684F0126}" srcOrd="0" destOrd="0" presId="urn:microsoft.com/office/officeart/2005/8/layout/lProcess2"/>
    <dgm:cxn modelId="{27EE1C54-DEB9-4726-A8AB-94539F9D38FE}" type="presParOf" srcId="{CCD58064-6258-410C-B1E0-023DF3946A43}" destId="{B768FAA9-E2C4-4A6B-82D8-EF54C53E14D8}" srcOrd="1" destOrd="0" presId="urn:microsoft.com/office/officeart/2005/8/layout/lProcess2"/>
    <dgm:cxn modelId="{C30D1C51-3134-4D81-A110-F5D0F5950C12}" type="presParOf" srcId="{CCD58064-6258-410C-B1E0-023DF3946A43}" destId="{0F3CAB81-CF76-498F-9619-BAF8144FA3C3}" srcOrd="2" destOrd="0" presId="urn:microsoft.com/office/officeart/2005/8/layout/lProcess2"/>
    <dgm:cxn modelId="{D6CF5EBC-C3E9-45A4-8A99-7D369C585C93}" type="presParOf" srcId="{CCD58064-6258-410C-B1E0-023DF3946A43}" destId="{0E0C811E-F3C5-4F24-A485-437F0C0EAD6A}" srcOrd="3" destOrd="0" presId="urn:microsoft.com/office/officeart/2005/8/layout/lProcess2"/>
    <dgm:cxn modelId="{C4A63CA1-4784-4785-9F66-2214DFD9AFEF}" type="presParOf" srcId="{CCD58064-6258-410C-B1E0-023DF3946A43}" destId="{80762C44-FA02-441A-8A8D-FC00E4F372F1}" srcOrd="4" destOrd="0" presId="urn:microsoft.com/office/officeart/2005/8/layout/lProcess2"/>
    <dgm:cxn modelId="{F2AEF778-2675-4F09-8494-743791DDBA83}" type="presParOf" srcId="{5473F14B-8F21-412E-B8DE-EADF32D6F521}" destId="{1EEF13C7-AF43-4380-A8A5-F72A5D476D05}" srcOrd="7" destOrd="0" presId="urn:microsoft.com/office/officeart/2005/8/layout/lProcess2"/>
    <dgm:cxn modelId="{D893D5C7-3C1A-49C9-B2DE-0EEE787B3356}" type="presParOf" srcId="{5473F14B-8F21-412E-B8DE-EADF32D6F521}" destId="{0618492F-D453-4601-9C36-8CE6AA153D1B}" srcOrd="8" destOrd="0" presId="urn:microsoft.com/office/officeart/2005/8/layout/lProcess2"/>
    <dgm:cxn modelId="{B6178047-0921-49B1-A9DC-442CE3CDE2FF}" type="presParOf" srcId="{0618492F-D453-4601-9C36-8CE6AA153D1B}" destId="{5A591EE2-4B7B-40DB-B051-D75F7BFEDDD6}" srcOrd="0" destOrd="0" presId="urn:microsoft.com/office/officeart/2005/8/layout/lProcess2"/>
    <dgm:cxn modelId="{9DFB9198-8FD3-4366-BC6F-7551E36A2692}" type="presParOf" srcId="{0618492F-D453-4601-9C36-8CE6AA153D1B}" destId="{34BAB90F-F3E5-4FFB-A339-2946D1CD0CCB}" srcOrd="1" destOrd="0" presId="urn:microsoft.com/office/officeart/2005/8/layout/lProcess2"/>
    <dgm:cxn modelId="{34E747F1-1106-42C5-A8D5-1422A0F84112}" type="presParOf" srcId="{0618492F-D453-4601-9C36-8CE6AA153D1B}" destId="{BA794F96-F89B-483A-BF3A-9118CA9CCDA4}" srcOrd="2" destOrd="0" presId="urn:microsoft.com/office/officeart/2005/8/layout/lProcess2"/>
    <dgm:cxn modelId="{15921094-D069-46F1-A140-312EF23A6F63}" type="presParOf" srcId="{BA794F96-F89B-483A-BF3A-9118CA9CCDA4}" destId="{76BCF6F8-619E-4477-AF5E-3CC45345624F}" srcOrd="0" destOrd="0" presId="urn:microsoft.com/office/officeart/2005/8/layout/lProcess2"/>
    <dgm:cxn modelId="{62888C61-111F-4CF4-B03A-8C2D12335415}" type="presParOf" srcId="{76BCF6F8-619E-4477-AF5E-3CC45345624F}" destId="{F0B767F2-4C7E-481B-967C-8FE0CB529397}" srcOrd="0" destOrd="0" presId="urn:microsoft.com/office/officeart/2005/8/layout/lProcess2"/>
    <dgm:cxn modelId="{A5266A0B-1A36-450C-8825-FEF43A044C43}" type="presParOf" srcId="{76BCF6F8-619E-4477-AF5E-3CC45345624F}" destId="{B342BD1C-A54C-4F1C-A099-03A03E61088D}" srcOrd="1" destOrd="0" presId="urn:microsoft.com/office/officeart/2005/8/layout/lProcess2"/>
    <dgm:cxn modelId="{11187347-C90F-46E2-B15C-2251FAD42A85}" type="presParOf" srcId="{76BCF6F8-619E-4477-AF5E-3CC45345624F}" destId="{6F277C00-29F7-4ECD-8C97-37788C7BA770}" srcOrd="2" destOrd="0" presId="urn:microsoft.com/office/officeart/2005/8/layout/lProcess2"/>
    <dgm:cxn modelId="{4E0A9743-586C-450C-85AD-403C5E414E1D}" type="presParOf" srcId="{76BCF6F8-619E-4477-AF5E-3CC45345624F}" destId="{3945A699-1DD4-41EF-B849-687FF56CB987}" srcOrd="3" destOrd="0" presId="urn:microsoft.com/office/officeart/2005/8/layout/lProcess2"/>
    <dgm:cxn modelId="{224B9E07-4D95-40AF-843D-FE0E99FEC56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Community Detection</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10/9/23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10/9/23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133609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pPr fontAlgn="base">
                <a:spcBef>
                  <a:spcPct val="0"/>
                </a:spcBef>
                <a:spcAft>
                  <a:spcPct val="0"/>
                </a:spcAft>
              </a:pPr>
              <a:t>41</a:t>
            </a:fld>
            <a:endParaRPr lang="en-US"/>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27279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pPr fontAlgn="base">
                <a:spcBef>
                  <a:spcPct val="0"/>
                </a:spcBef>
                <a:spcAft>
                  <a:spcPct val="0"/>
                </a:spcAft>
              </a:pPr>
              <a:t>42</a:t>
            </a:fld>
            <a:endParaRPr lang="en-US"/>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452888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p:spPr>
        <p:txBody>
          <a:bodyPr/>
          <a:lstStyle/>
          <a:p>
            <a:pPr eaLnBrk="1" hangingPunct="1">
              <a:spcBef>
                <a:spcPct val="0"/>
              </a:spcBef>
            </a:pPr>
            <a:endParaRPr lang="zh-CN" altLang="zh-CN"/>
          </a:p>
        </p:txBody>
      </p:sp>
      <p:sp>
        <p:nvSpPr>
          <p:cNvPr id="35844" name="Slide Number Placeholder 3"/>
          <p:cNvSpPr>
            <a:spLocks noGrp="1"/>
          </p:cNvSpPr>
          <p:nvPr>
            <p:ph type="sldNum" sz="quarter" idx="5"/>
          </p:nvPr>
        </p:nvSpPr>
        <p:spPr>
          <a:noFill/>
          <a:ln>
            <a:miter lim="800000"/>
            <a:headEnd/>
            <a:tailEnd/>
          </a:ln>
        </p:spPr>
        <p:txBody>
          <a:bodyPr/>
          <a:lstStyle/>
          <a:p>
            <a:fld id="{CC842FC3-105D-444E-BF74-49B1EDC36291}" type="slidenum">
              <a:rPr lang="en-US" altLang="zh-CN">
                <a:latin typeface="Calibri" pitchFamily="34" charset="0"/>
              </a:rPr>
              <a:pPr/>
              <a:t>43</a:t>
            </a:fld>
            <a:endParaRPr lang="en-US" altLang="zh-CN">
              <a:latin typeface="Calibri" pitchFamily="34" charset="0"/>
            </a:endParaRPr>
          </a:p>
        </p:txBody>
      </p:sp>
    </p:spTree>
    <p:extLst>
      <p:ext uri="{BB962C8B-B14F-4D97-AF65-F5344CB8AC3E}">
        <p14:creationId xmlns:p14="http://schemas.microsoft.com/office/powerpoint/2010/main" val="2025187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p:spPr>
        <p:txBody>
          <a:bodyPr/>
          <a:lstStyle/>
          <a:p>
            <a:pPr eaLnBrk="1" hangingPunct="1">
              <a:spcBef>
                <a:spcPct val="0"/>
              </a:spcBef>
            </a:pPr>
            <a:endParaRPr lang="zh-CN" altLang="zh-CN"/>
          </a:p>
        </p:txBody>
      </p:sp>
      <p:sp>
        <p:nvSpPr>
          <p:cNvPr id="36868" name="Slide Number Placeholder 3"/>
          <p:cNvSpPr>
            <a:spLocks noGrp="1"/>
          </p:cNvSpPr>
          <p:nvPr>
            <p:ph type="sldNum" sz="quarter" idx="5"/>
          </p:nvPr>
        </p:nvSpPr>
        <p:spPr>
          <a:noFill/>
          <a:ln>
            <a:miter lim="800000"/>
            <a:headEnd/>
            <a:tailEnd/>
          </a:ln>
        </p:spPr>
        <p:txBody>
          <a:bodyPr/>
          <a:lstStyle/>
          <a:p>
            <a:fld id="{49528C16-80A4-4F58-B262-5EAE2DDE4CD0}" type="slidenum">
              <a:rPr lang="en-US" altLang="zh-CN">
                <a:latin typeface="Calibri" pitchFamily="34" charset="0"/>
              </a:rPr>
              <a:pPr/>
              <a:t>44</a:t>
            </a:fld>
            <a:endParaRPr lang="en-US" altLang="zh-CN">
              <a:latin typeface="Calibri" pitchFamily="34" charset="0"/>
            </a:endParaRPr>
          </a:p>
        </p:txBody>
      </p:sp>
    </p:spTree>
    <p:extLst>
      <p:ext uri="{BB962C8B-B14F-4D97-AF65-F5344CB8AC3E}">
        <p14:creationId xmlns:p14="http://schemas.microsoft.com/office/powerpoint/2010/main" val="1967681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p:spPr>
        <p:txBody>
          <a:bodyPr/>
          <a:lstStyle/>
          <a:p>
            <a:pPr eaLnBrk="1" hangingPunct="1">
              <a:spcBef>
                <a:spcPct val="0"/>
              </a:spcBef>
            </a:pPr>
            <a:endParaRPr lang="zh-CN" altLang="zh-CN"/>
          </a:p>
        </p:txBody>
      </p:sp>
      <p:sp>
        <p:nvSpPr>
          <p:cNvPr id="37892" name="Slide Number Placeholder 3"/>
          <p:cNvSpPr>
            <a:spLocks noGrp="1"/>
          </p:cNvSpPr>
          <p:nvPr>
            <p:ph type="sldNum" sz="quarter" idx="5"/>
          </p:nvPr>
        </p:nvSpPr>
        <p:spPr>
          <a:noFill/>
          <a:ln>
            <a:miter lim="800000"/>
            <a:headEnd/>
            <a:tailEnd/>
          </a:ln>
        </p:spPr>
        <p:txBody>
          <a:bodyPr/>
          <a:lstStyle/>
          <a:p>
            <a:fld id="{C4FDA142-3CF6-48F5-ACED-D2A6BABF83AE}" type="slidenum">
              <a:rPr lang="en-US" altLang="zh-CN">
                <a:latin typeface="Calibri" pitchFamily="34" charset="0"/>
              </a:rPr>
              <a:pPr/>
              <a:t>45</a:t>
            </a:fld>
            <a:endParaRPr lang="en-US" altLang="zh-CN">
              <a:latin typeface="Calibri" pitchFamily="34" charset="0"/>
            </a:endParaRPr>
          </a:p>
        </p:txBody>
      </p:sp>
    </p:spTree>
    <p:extLst>
      <p:ext uri="{BB962C8B-B14F-4D97-AF65-F5344CB8AC3E}">
        <p14:creationId xmlns:p14="http://schemas.microsoft.com/office/powerpoint/2010/main" val="1850952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58</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655035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2004187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751E37-BA15-4492-958A-8A62BD977DBC}" type="slidenum">
              <a:rPr lang="en-US"/>
              <a:pPr fontAlgn="base">
                <a:spcBef>
                  <a:spcPct val="0"/>
                </a:spcBef>
                <a:spcAft>
                  <a:spcPct val="0"/>
                </a:spcAft>
              </a:pPr>
              <a:t>64</a:t>
            </a:fld>
            <a:endParaRPr lang="en-US"/>
          </a:p>
        </p:txBody>
      </p:sp>
      <p:sp>
        <p:nvSpPr>
          <p:cNvPr id="73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7165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http://en.wikipedia.org/wiki/Internet</a:t>
            </a:r>
          </a:p>
        </p:txBody>
      </p:sp>
      <p:sp>
        <p:nvSpPr>
          <p:cNvPr id="4" name="Slide Number Placeholder 3"/>
          <p:cNvSpPr>
            <a:spLocks noGrp="1"/>
          </p:cNvSpPr>
          <p:nvPr>
            <p:ph type="sldNum" sz="quarter" idx="10"/>
          </p:nvPr>
        </p:nvSpPr>
        <p:spPr/>
        <p:txBody>
          <a:bodyPr/>
          <a:lstStyle/>
          <a:p>
            <a:pPr>
              <a:defRPr/>
            </a:pPr>
            <a:fld id="{7EB0F639-9D8A-4F7E-AF65-C8733FCE1423}" type="slidenum">
              <a:rPr lang="en-US" smtClean="0"/>
              <a:pPr>
                <a:defRPr/>
              </a:pPr>
              <a:t>4</a:t>
            </a:fld>
            <a:endParaRPr lang="en-US"/>
          </a:p>
        </p:txBody>
      </p:sp>
    </p:spTree>
    <p:extLst>
      <p:ext uri="{BB962C8B-B14F-4D97-AF65-F5344CB8AC3E}">
        <p14:creationId xmlns:p14="http://schemas.microsoft.com/office/powerpoint/2010/main" val="531352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p:spPr>
      </p:sp>
      <p:sp>
        <p:nvSpPr>
          <p:cNvPr id="8909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1047372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71</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dirty="0"/>
          </a:p>
        </p:txBody>
      </p:sp>
    </p:spTree>
    <p:extLst>
      <p:ext uri="{BB962C8B-B14F-4D97-AF65-F5344CB8AC3E}">
        <p14:creationId xmlns:p14="http://schemas.microsoft.com/office/powerpoint/2010/main" val="586235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1745693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IN" altLang="en-US"/>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rgbClr val="CF0E30"/>
                </a:solidFill>
                <a:latin typeface="Times New Roman" panose="02020603050405020304" pitchFamily="18" charset="0"/>
              </a:defRPr>
            </a:lvl1pPr>
            <a:lvl2pPr marL="742950" indent="-285750" defTabSz="965200">
              <a:defRPr b="1">
                <a:solidFill>
                  <a:srgbClr val="CF0E30"/>
                </a:solidFill>
                <a:latin typeface="Times New Roman" panose="02020603050405020304" pitchFamily="18" charset="0"/>
              </a:defRPr>
            </a:lvl2pPr>
            <a:lvl3pPr marL="1143000" indent="-228600" defTabSz="965200">
              <a:defRPr b="1">
                <a:solidFill>
                  <a:srgbClr val="CF0E30"/>
                </a:solidFill>
                <a:latin typeface="Times New Roman" panose="02020603050405020304" pitchFamily="18" charset="0"/>
              </a:defRPr>
            </a:lvl3pPr>
            <a:lvl4pPr marL="1600200" indent="-228600" defTabSz="965200">
              <a:defRPr b="1">
                <a:solidFill>
                  <a:srgbClr val="CF0E30"/>
                </a:solidFill>
                <a:latin typeface="Times New Roman" panose="02020603050405020304" pitchFamily="18" charset="0"/>
              </a:defRPr>
            </a:lvl4pPr>
            <a:lvl5pPr marL="2057400" indent="-228600" defTabSz="965200">
              <a:defRPr b="1">
                <a:solidFill>
                  <a:srgbClr val="CF0E30"/>
                </a:solidFill>
                <a:latin typeface="Times New Roman" panose="02020603050405020304" pitchFamily="18" charset="0"/>
              </a:defRPr>
            </a:lvl5pPr>
            <a:lvl6pPr marL="2514600" indent="-228600" algn="ctr" defTabSz="965200"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defTabSz="965200"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defTabSz="965200"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defTabSz="965200" eaLnBrk="0" fontAlgn="base" hangingPunct="0">
              <a:spcBef>
                <a:spcPct val="0"/>
              </a:spcBef>
              <a:spcAft>
                <a:spcPct val="0"/>
              </a:spcAft>
              <a:defRPr b="1">
                <a:solidFill>
                  <a:srgbClr val="CF0E30"/>
                </a:solidFill>
                <a:latin typeface="Times New Roman" panose="02020603050405020304" pitchFamily="18" charset="0"/>
              </a:defRPr>
            </a:lvl9pPr>
          </a:lstStyle>
          <a:p>
            <a:fld id="{62BB03D9-5610-4992-8F03-0A7F0947D442}" type="slidenum">
              <a:rPr lang="en-IN" altLang="en-US" b="0">
                <a:solidFill>
                  <a:schemeClr val="tx1"/>
                </a:solidFill>
              </a:rPr>
              <a:pPr/>
              <a:t>127</a:t>
            </a:fld>
            <a:endParaRPr lang="en-IN" altLang="en-US" b="0">
              <a:solidFill>
                <a:schemeClr val="tx1"/>
              </a:solidFill>
            </a:endParaRPr>
          </a:p>
        </p:txBody>
      </p:sp>
    </p:spTree>
    <p:extLst>
      <p:ext uri="{BB962C8B-B14F-4D97-AF65-F5344CB8AC3E}">
        <p14:creationId xmlns:p14="http://schemas.microsoft.com/office/powerpoint/2010/main" val="1348937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IN" altLang="en-US"/>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rgbClr val="CF0E30"/>
                </a:solidFill>
                <a:latin typeface="Times New Roman" panose="02020603050405020304" pitchFamily="18" charset="0"/>
              </a:defRPr>
            </a:lvl1pPr>
            <a:lvl2pPr marL="742950" indent="-285750" defTabSz="965200">
              <a:defRPr b="1">
                <a:solidFill>
                  <a:srgbClr val="CF0E30"/>
                </a:solidFill>
                <a:latin typeface="Times New Roman" panose="02020603050405020304" pitchFamily="18" charset="0"/>
              </a:defRPr>
            </a:lvl2pPr>
            <a:lvl3pPr marL="1143000" indent="-228600" defTabSz="965200">
              <a:defRPr b="1">
                <a:solidFill>
                  <a:srgbClr val="CF0E30"/>
                </a:solidFill>
                <a:latin typeface="Times New Roman" panose="02020603050405020304" pitchFamily="18" charset="0"/>
              </a:defRPr>
            </a:lvl3pPr>
            <a:lvl4pPr marL="1600200" indent="-228600" defTabSz="965200">
              <a:defRPr b="1">
                <a:solidFill>
                  <a:srgbClr val="CF0E30"/>
                </a:solidFill>
                <a:latin typeface="Times New Roman" panose="02020603050405020304" pitchFamily="18" charset="0"/>
              </a:defRPr>
            </a:lvl4pPr>
            <a:lvl5pPr marL="2057400" indent="-228600" defTabSz="965200">
              <a:defRPr b="1">
                <a:solidFill>
                  <a:srgbClr val="CF0E30"/>
                </a:solidFill>
                <a:latin typeface="Times New Roman" panose="02020603050405020304" pitchFamily="18" charset="0"/>
              </a:defRPr>
            </a:lvl5pPr>
            <a:lvl6pPr marL="2514600" indent="-228600" algn="ctr" defTabSz="965200"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defTabSz="965200"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defTabSz="965200"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defTabSz="965200" eaLnBrk="0" fontAlgn="base" hangingPunct="0">
              <a:spcBef>
                <a:spcPct val="0"/>
              </a:spcBef>
              <a:spcAft>
                <a:spcPct val="0"/>
              </a:spcAft>
              <a:defRPr b="1">
                <a:solidFill>
                  <a:srgbClr val="CF0E30"/>
                </a:solidFill>
                <a:latin typeface="Times New Roman" panose="02020603050405020304" pitchFamily="18" charset="0"/>
              </a:defRPr>
            </a:lvl9pPr>
          </a:lstStyle>
          <a:p>
            <a:fld id="{5C6054F2-EDE6-4A5A-BE65-9A68C4B06EC7}" type="slidenum">
              <a:rPr lang="en-IN" altLang="en-US" b="0">
                <a:solidFill>
                  <a:schemeClr val="tx1"/>
                </a:solidFill>
              </a:rPr>
              <a:pPr/>
              <a:t>128</a:t>
            </a:fld>
            <a:endParaRPr lang="en-IN" altLang="en-US" b="0">
              <a:solidFill>
                <a:schemeClr val="tx1"/>
              </a:solidFill>
            </a:endParaRPr>
          </a:p>
        </p:txBody>
      </p:sp>
    </p:spTree>
    <p:extLst>
      <p:ext uri="{BB962C8B-B14F-4D97-AF65-F5344CB8AC3E}">
        <p14:creationId xmlns:p14="http://schemas.microsoft.com/office/powerpoint/2010/main" val="246315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IN" altLang="en-US"/>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rgbClr val="CF0E30"/>
                </a:solidFill>
                <a:latin typeface="Times New Roman" panose="02020603050405020304" pitchFamily="18" charset="0"/>
              </a:defRPr>
            </a:lvl1pPr>
            <a:lvl2pPr marL="742950" indent="-285750" defTabSz="965200">
              <a:defRPr b="1">
                <a:solidFill>
                  <a:srgbClr val="CF0E30"/>
                </a:solidFill>
                <a:latin typeface="Times New Roman" panose="02020603050405020304" pitchFamily="18" charset="0"/>
              </a:defRPr>
            </a:lvl2pPr>
            <a:lvl3pPr marL="1143000" indent="-228600" defTabSz="965200">
              <a:defRPr b="1">
                <a:solidFill>
                  <a:srgbClr val="CF0E30"/>
                </a:solidFill>
                <a:latin typeface="Times New Roman" panose="02020603050405020304" pitchFamily="18" charset="0"/>
              </a:defRPr>
            </a:lvl3pPr>
            <a:lvl4pPr marL="1600200" indent="-228600" defTabSz="965200">
              <a:defRPr b="1">
                <a:solidFill>
                  <a:srgbClr val="CF0E30"/>
                </a:solidFill>
                <a:latin typeface="Times New Roman" panose="02020603050405020304" pitchFamily="18" charset="0"/>
              </a:defRPr>
            </a:lvl4pPr>
            <a:lvl5pPr marL="2057400" indent="-228600" defTabSz="965200">
              <a:defRPr b="1">
                <a:solidFill>
                  <a:srgbClr val="CF0E30"/>
                </a:solidFill>
                <a:latin typeface="Times New Roman" panose="02020603050405020304" pitchFamily="18" charset="0"/>
              </a:defRPr>
            </a:lvl5pPr>
            <a:lvl6pPr marL="2514600" indent="-228600" algn="ctr" defTabSz="965200"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defTabSz="965200"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defTabSz="965200"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defTabSz="965200" eaLnBrk="0" fontAlgn="base" hangingPunct="0">
              <a:spcBef>
                <a:spcPct val="0"/>
              </a:spcBef>
              <a:spcAft>
                <a:spcPct val="0"/>
              </a:spcAft>
              <a:defRPr b="1">
                <a:solidFill>
                  <a:srgbClr val="CF0E30"/>
                </a:solidFill>
                <a:latin typeface="Times New Roman" panose="02020603050405020304" pitchFamily="18" charset="0"/>
              </a:defRPr>
            </a:lvl9pPr>
          </a:lstStyle>
          <a:p>
            <a:fld id="{4C0313F9-DD66-488A-B7EF-AEE319B9FB5E}" type="slidenum">
              <a:rPr lang="en-IN" altLang="en-US" b="0">
                <a:solidFill>
                  <a:schemeClr val="tx1"/>
                </a:solidFill>
              </a:rPr>
              <a:pPr/>
              <a:t>129</a:t>
            </a:fld>
            <a:endParaRPr lang="en-IN" altLang="en-US" b="0">
              <a:solidFill>
                <a:schemeClr val="tx1"/>
              </a:solidFill>
            </a:endParaRPr>
          </a:p>
        </p:txBody>
      </p:sp>
    </p:spTree>
    <p:extLst>
      <p:ext uri="{BB962C8B-B14F-4D97-AF65-F5344CB8AC3E}">
        <p14:creationId xmlns:p14="http://schemas.microsoft.com/office/powerpoint/2010/main" val="363049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130</a:t>
            </a:fld>
            <a:endParaRPr lang="en-US"/>
          </a:p>
        </p:txBody>
      </p:sp>
    </p:spTree>
    <p:extLst>
      <p:ext uri="{BB962C8B-B14F-4D97-AF65-F5344CB8AC3E}">
        <p14:creationId xmlns:p14="http://schemas.microsoft.com/office/powerpoint/2010/main" val="140098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EB0F639-9D8A-4F7E-AF65-C8733FCE1423}" type="slidenum">
              <a:rPr lang="en-US" smtClean="0"/>
              <a:pPr>
                <a:defRPr/>
              </a:pPr>
              <a:t>9</a:t>
            </a:fld>
            <a:endParaRPr lang="en-US"/>
          </a:p>
        </p:txBody>
      </p:sp>
    </p:spTree>
    <p:extLst>
      <p:ext uri="{BB962C8B-B14F-4D97-AF65-F5344CB8AC3E}">
        <p14:creationId xmlns:p14="http://schemas.microsoft.com/office/powerpoint/2010/main" val="1455252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dirty="0"/>
          </a:p>
        </p:txBody>
      </p:sp>
    </p:spTree>
    <p:extLst>
      <p:ext uri="{BB962C8B-B14F-4D97-AF65-F5344CB8AC3E}">
        <p14:creationId xmlns:p14="http://schemas.microsoft.com/office/powerpoint/2010/main" val="1404196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5579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eaLnBrk="0" fontAlgn="base" hangingPunct="0">
              <a:spcBef>
                <a:spcPct val="30000"/>
              </a:spcBef>
              <a:spcAft>
                <a:spcPct val="0"/>
              </a:spcAft>
              <a:defRPr/>
            </a:pPr>
            <a:r>
              <a:rPr lang="en-US" dirty="0"/>
              <a:t>http://en.wikipedia.org/wiki/PageRank</a:t>
            </a:r>
          </a:p>
          <a:p>
            <a:endParaRPr lang="en-US" dirty="0"/>
          </a:p>
        </p:txBody>
      </p:sp>
      <p:sp>
        <p:nvSpPr>
          <p:cNvPr id="4" name="Slide Number Placeholder 3"/>
          <p:cNvSpPr>
            <a:spLocks noGrp="1"/>
          </p:cNvSpPr>
          <p:nvPr>
            <p:ph type="sldNum" sz="quarter" idx="10"/>
          </p:nvPr>
        </p:nvSpPr>
        <p:spPr/>
        <p:txBody>
          <a:bodyPr/>
          <a:lstStyle/>
          <a:p>
            <a:pPr>
              <a:defRPr/>
            </a:pPr>
            <a:fld id="{7EB0F639-9D8A-4F7E-AF65-C8733FCE1423}" type="slidenum">
              <a:rPr lang="en-US" smtClean="0"/>
              <a:pPr>
                <a:defRPr/>
              </a:pPr>
              <a:t>34</a:t>
            </a:fld>
            <a:endParaRPr lang="en-US"/>
          </a:p>
        </p:txBody>
      </p:sp>
    </p:spTree>
    <p:extLst>
      <p:ext uri="{BB962C8B-B14F-4D97-AF65-F5344CB8AC3E}">
        <p14:creationId xmlns:p14="http://schemas.microsoft.com/office/powerpoint/2010/main" val="2058657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35</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968217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pPr fontAlgn="base">
                <a:spcBef>
                  <a:spcPct val="0"/>
                </a:spcBef>
                <a:spcAft>
                  <a:spcPct val="0"/>
                </a:spcAft>
              </a:pPr>
              <a:t>37</a:t>
            </a:fld>
            <a:endParaRPr lang="en-US"/>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45245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pPr fontAlgn="base">
                <a:spcBef>
                  <a:spcPct val="0"/>
                </a:spcBef>
                <a:spcAft>
                  <a:spcPct val="0"/>
                </a:spcAft>
              </a:pPr>
              <a:t>40</a:t>
            </a:fld>
            <a:endParaRPr lang="en-US"/>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858504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E810E0FD-2432-40A5-9B7A-68517241A501}" type="datetime1">
              <a:rPr lang="en-IN" smtClean="0"/>
              <a:t>09/10/23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B77EDA1-092D-4099-9DC8-759E076E2438}" type="datetime1">
              <a:rPr lang="en-IN" smtClean="0"/>
              <a:t>09/10/23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ACF1EC5-849F-4CD5-9CF2-786FB5316687}" type="datetime1">
              <a:rPr lang="en-IN" smtClean="0"/>
              <a:t>09/10/23</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2EAC7F77-9DE0-4062-A261-9A546887EAA1}" type="datetime1">
              <a:rPr lang="en-IN" smtClean="0"/>
              <a:t>09/10/23</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5EF32F91-8538-4928-8A72-179D60EE3F45}" type="datetime1">
              <a:rPr lang="en-IN" smtClean="0"/>
              <a:t>09/10/23</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lvl2pPr>
              <a:defRPr>
                <a:solidFill>
                  <a:srgbClr val="FF0000"/>
                </a:solidFill>
              </a:defRPr>
            </a:lvl2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D8F89034-CD7D-4A76-96D8-FC1A953AD1CB}" type="datetime1">
              <a:rPr lang="en-IN" smtClean="0"/>
              <a:t>09/10/23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05E829CC-4B48-4400-BEA3-237EC05AF075}" type="datetime1">
              <a:rPr lang="en-IN" smtClean="0"/>
              <a:t>09/10/23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9C6BB4E-1804-4BB1-9336-6497220525C0}" type="datetime1">
              <a:rPr lang="en-IN" smtClean="0"/>
              <a:t>09/10/23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404670D-018D-4265-9D0D-D693A804D836}" type="datetime1">
              <a:rPr lang="en-IN" smtClean="0"/>
              <a:t>09/10/23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5E5F880-DB60-40B2-A65D-8B83BA936162}" type="datetime1">
              <a:rPr lang="en-IN" smtClean="0"/>
              <a:t>09/10/23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EB98D6-2C4B-4DD2-B785-956F7FB19732}" type="datetime1">
              <a:rPr lang="en-IN" smtClean="0"/>
              <a:t>09/10/23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CD1AEEDE-090C-4DE5-AA60-B160C1D38952}" type="datetime1">
              <a:rPr lang="en-IN" smtClean="0"/>
              <a:t>09/10/23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AC07FCB4-F3D4-44B6-AA58-DE881E4BC46B}" type="datetime1">
              <a:rPr lang="en-IN" smtClean="0"/>
              <a:t>09/10/23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1E5B7D4-B80A-45AC-9540-F7D70B010E34}" type="datetime1">
              <a:rPr lang="en-IN" smtClean="0"/>
              <a:t>09/10/23</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hyperlink" Target="http://www.stanford.ed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oleObject" Target="../embeddings/oleObject4.bin"/><Relationship Id="rId4" Type="http://schemas.openxmlformats.org/officeDocument/2006/relationships/image" Target="../media/image1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6.bin"/><Relationship Id="rId1" Type="http://schemas.openxmlformats.org/officeDocument/2006/relationships/slideLayout" Target="../slideLayouts/slideLayout6.xml"/><Relationship Id="rId5" Type="http://schemas.openxmlformats.org/officeDocument/2006/relationships/image" Target="../media/image32.wmf"/><Relationship Id="rId4" Type="http://schemas.openxmlformats.org/officeDocument/2006/relationships/oleObject" Target="../embeddings/oleObject7.bin"/></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99firms.com/blog/google-search-statistics/#gref" TargetMode="External"/><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6.tiff"/><Relationship Id="rId4" Type="http://schemas.openxmlformats.org/officeDocument/2006/relationships/hyperlink" Target="https://www.statista.com/statistics/271412/most-visited-us-web-properties-based-on-number-of-visitors/"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searchsecurity.techtarget.com/definition/spam" TargetMode="External"/><Relationship Id="rId2" Type="http://schemas.openxmlformats.org/officeDocument/2006/relationships/hyperlink" Target="https://whatis.techtarget.com/definition/link"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hatis.techtarget.com/definition/search-engine" TargetMode="External"/><Relationship Id="rId2" Type="http://schemas.openxmlformats.org/officeDocument/2006/relationships/hyperlink" Target="https://whatis.techtarget.com/definition/Wikipedia" TargetMode="External"/><Relationship Id="rId1" Type="http://schemas.openxmlformats.org/officeDocument/2006/relationships/slideLayout" Target="../slideLayouts/slideLayout2.xml"/><Relationship Id="rId4" Type="http://schemas.openxmlformats.org/officeDocument/2006/relationships/hyperlink" Target="https://whatis.techtarget.com/definition/bad-neighborhood"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295400"/>
            <a:ext cx="8610600" cy="2362200"/>
          </a:xfrm>
        </p:spPr>
        <p:txBody>
          <a:bodyPr anchor="b">
            <a:normAutofit fontScale="90000"/>
          </a:bodyPr>
          <a:lstStyle/>
          <a:p>
            <a:pPr algn="ctr"/>
            <a:r>
              <a:rPr lang="en-US" sz="5400" dirty="0"/>
              <a:t>Big Data </a:t>
            </a:r>
            <a:r>
              <a:rPr lang="en-US" sz="5400"/>
              <a:t>Analytics 2023</a:t>
            </a:r>
            <a:br>
              <a:rPr lang="en-US" sz="5400" dirty="0"/>
            </a:br>
            <a:r>
              <a:rPr lang="en-US" sz="5400" dirty="0"/>
              <a:t>Module 6 </a:t>
            </a:r>
            <a:br>
              <a:rPr lang="en-US" sz="5400" dirty="0"/>
            </a:br>
            <a:r>
              <a:rPr lang="en-US" sz="5400" dirty="0"/>
              <a:t>Big Data Applications</a:t>
            </a:r>
          </a:p>
        </p:txBody>
      </p:sp>
      <p:sp>
        <p:nvSpPr>
          <p:cNvPr id="4" name="Rectangle 3"/>
          <p:cNvSpPr/>
          <p:nvPr/>
        </p:nvSpPr>
        <p:spPr>
          <a:xfrm>
            <a:off x="228600" y="5257800"/>
            <a:ext cx="8763000" cy="923330"/>
          </a:xfrm>
          <a:prstGeom prst="rect">
            <a:avLst/>
          </a:prstGeom>
        </p:spPr>
        <p:txBody>
          <a:bodyPr wrap="square">
            <a:spAutoFit/>
          </a:bodyPr>
          <a:lstStyle/>
          <a:p>
            <a:pPr algn="ctr">
              <a:spcBef>
                <a:spcPts val="600"/>
              </a:spcBef>
            </a:pPr>
            <a:r>
              <a:rPr lang="en-US" sz="5400" b="1" dirty="0">
                <a:solidFill>
                  <a:srgbClr val="F0AD00">
                    <a:satMod val="150000"/>
                  </a:srgbClr>
                </a:solidFill>
              </a:rPr>
              <a:t>6.1  Link Analysis</a:t>
            </a:r>
            <a:endParaRPr lang="he-IL" sz="3600" b="1" dirty="0">
              <a:solidFill>
                <a:srgbClr val="FFFF00"/>
              </a:solidFill>
            </a:endParaRPr>
          </a:p>
        </p:txBody>
      </p:sp>
    </p:spTree>
    <p:extLst>
      <p:ext uri="{BB962C8B-B14F-4D97-AF65-F5344CB8AC3E}">
        <p14:creationId xmlns:p14="http://schemas.microsoft.com/office/powerpoint/2010/main" val="191092438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search engine.</a:t>
            </a:r>
          </a:p>
        </p:txBody>
      </p:sp>
      <p:sp>
        <p:nvSpPr>
          <p:cNvPr id="3" name="Slide Number Placeholder 2"/>
          <p:cNvSpPr>
            <a:spLocks noGrp="1"/>
          </p:cNvSpPr>
          <p:nvPr>
            <p:ph type="sldNum" sz="quarter" idx="12"/>
          </p:nvPr>
        </p:nvSpPr>
        <p:spPr/>
        <p:txBody>
          <a:bodyPr>
            <a:normAutofit/>
          </a:bodyPr>
          <a:lstStyle/>
          <a:p>
            <a:pPr>
              <a:defRPr/>
            </a:pPr>
            <a:fld id="{71483D4C-4353-4E80-B47F-1947F2A1FB9F}" type="slidenum">
              <a:rPr lang="en-US" smtClean="0"/>
              <a:pPr>
                <a:defRPr/>
              </a:pPr>
              <a:t>10</a:t>
            </a:fld>
            <a:endParaRPr lang="en-US" dirty="0"/>
          </a:p>
        </p:txBody>
      </p:sp>
      <p:sp>
        <p:nvSpPr>
          <p:cNvPr id="12" name="Rounded Rectangle 11"/>
          <p:cNvSpPr/>
          <p:nvPr/>
        </p:nvSpPr>
        <p:spPr>
          <a:xfrm>
            <a:off x="5638800" y="4114800"/>
            <a:ext cx="972000" cy="609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Query Module</a:t>
            </a:r>
          </a:p>
        </p:txBody>
      </p:sp>
      <p:sp>
        <p:nvSpPr>
          <p:cNvPr id="13" name="Rounded Rectangle 12"/>
          <p:cNvSpPr/>
          <p:nvPr/>
        </p:nvSpPr>
        <p:spPr>
          <a:xfrm>
            <a:off x="7346400" y="4641600"/>
            <a:ext cx="1188000" cy="540000"/>
          </a:xfrm>
          <a:prstGeom prst="roundRect">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Ranking Module</a:t>
            </a:r>
          </a:p>
        </p:txBody>
      </p:sp>
      <p:grpSp>
        <p:nvGrpSpPr>
          <p:cNvPr id="4" name="Group 28"/>
          <p:cNvGrpSpPr/>
          <p:nvPr/>
        </p:nvGrpSpPr>
        <p:grpSpPr>
          <a:xfrm>
            <a:off x="685800" y="1901700"/>
            <a:ext cx="1080000" cy="540000"/>
            <a:chOff x="1143000" y="2057400"/>
            <a:chExt cx="1080000" cy="540000"/>
          </a:xfrm>
        </p:grpSpPr>
        <p:sp>
          <p:nvSpPr>
            <p:cNvPr id="7" name="Cloud Callout 6"/>
            <p:cNvSpPr/>
            <p:nvPr/>
          </p:nvSpPr>
          <p:spPr>
            <a:xfrm>
              <a:off x="1143000" y="2057400"/>
              <a:ext cx="1080000" cy="5400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b="1" dirty="0"/>
            </a:p>
          </p:txBody>
        </p:sp>
        <p:sp>
          <p:nvSpPr>
            <p:cNvPr id="26" name="TextBox 25"/>
            <p:cNvSpPr txBox="1"/>
            <p:nvPr/>
          </p:nvSpPr>
          <p:spPr>
            <a:xfrm>
              <a:off x="1219200" y="2133600"/>
              <a:ext cx="838691" cy="369332"/>
            </a:xfrm>
            <a:prstGeom prst="rect">
              <a:avLst/>
            </a:prstGeom>
            <a:noFill/>
          </p:spPr>
          <p:txBody>
            <a:bodyPr wrap="none" rtlCol="0">
              <a:spAutoFit/>
            </a:bodyPr>
            <a:lstStyle/>
            <a:p>
              <a:r>
                <a:rPr lang="en-US" dirty="0">
                  <a:latin typeface="+mn-lt"/>
                </a:rPr>
                <a:t>WWW</a:t>
              </a:r>
            </a:p>
          </p:txBody>
        </p:sp>
      </p:grpSp>
      <p:grpSp>
        <p:nvGrpSpPr>
          <p:cNvPr id="5" name="Group 39"/>
          <p:cNvGrpSpPr/>
          <p:nvPr/>
        </p:nvGrpSpPr>
        <p:grpSpPr>
          <a:xfrm>
            <a:off x="4191000" y="1447800"/>
            <a:ext cx="1197764" cy="1600200"/>
            <a:chOff x="4495800" y="1371600"/>
            <a:chExt cx="1197764" cy="1600200"/>
          </a:xfrm>
        </p:grpSpPr>
        <p:sp>
          <p:nvSpPr>
            <p:cNvPr id="9" name="Rounded Rectangle 8"/>
            <p:cNvSpPr/>
            <p:nvPr/>
          </p:nvSpPr>
          <p:spPr>
            <a:xfrm>
              <a:off x="4789882" y="1981200"/>
              <a:ext cx="609600" cy="990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 name="TextBox 30"/>
            <p:cNvSpPr txBox="1"/>
            <p:nvPr/>
          </p:nvSpPr>
          <p:spPr>
            <a:xfrm>
              <a:off x="4495800" y="1371600"/>
              <a:ext cx="1197764" cy="646331"/>
            </a:xfrm>
            <a:prstGeom prst="rect">
              <a:avLst/>
            </a:prstGeom>
            <a:noFill/>
          </p:spPr>
          <p:txBody>
            <a:bodyPr wrap="none" rtlCol="0">
              <a:spAutoFit/>
            </a:bodyPr>
            <a:lstStyle/>
            <a:p>
              <a:pPr algn="ctr"/>
              <a:r>
                <a:rPr lang="en-US" dirty="0">
                  <a:latin typeface="+mn-lt"/>
                </a:rPr>
                <a:t>Page </a:t>
              </a:r>
            </a:p>
            <a:p>
              <a:pPr algn="ctr"/>
              <a:r>
                <a:rPr lang="en-US" dirty="0">
                  <a:latin typeface="+mn-lt"/>
                </a:rPr>
                <a:t>Repository</a:t>
              </a:r>
            </a:p>
          </p:txBody>
        </p:sp>
        <p:grpSp>
          <p:nvGrpSpPr>
            <p:cNvPr id="6" name="Group 34"/>
            <p:cNvGrpSpPr/>
            <p:nvPr/>
          </p:nvGrpSpPr>
          <p:grpSpPr>
            <a:xfrm>
              <a:off x="4953000" y="2057400"/>
              <a:ext cx="304800" cy="381000"/>
              <a:chOff x="609600" y="3352800"/>
              <a:chExt cx="304800" cy="381000"/>
            </a:xfrm>
          </p:grpSpPr>
          <p:sp>
            <p:nvSpPr>
              <p:cNvPr id="32" name="Rectangle 31"/>
              <p:cNvSpPr/>
              <p:nvPr/>
            </p:nvSpPr>
            <p:spPr>
              <a:xfrm>
                <a:off x="609600" y="3352800"/>
                <a:ext cx="1524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p:cNvSpPr/>
              <p:nvPr/>
            </p:nvSpPr>
            <p:spPr>
              <a:xfrm>
                <a:off x="685800" y="3429000"/>
                <a:ext cx="1524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762000" y="3505200"/>
                <a:ext cx="1524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4" name="Group 35"/>
            <p:cNvGrpSpPr/>
            <p:nvPr/>
          </p:nvGrpSpPr>
          <p:grpSpPr>
            <a:xfrm>
              <a:off x="4953000" y="2514600"/>
              <a:ext cx="304800" cy="381000"/>
              <a:chOff x="609600" y="3352800"/>
              <a:chExt cx="304800" cy="381000"/>
            </a:xfrm>
          </p:grpSpPr>
          <p:sp>
            <p:nvSpPr>
              <p:cNvPr id="37" name="Rectangle 36"/>
              <p:cNvSpPr/>
              <p:nvPr/>
            </p:nvSpPr>
            <p:spPr>
              <a:xfrm>
                <a:off x="609600" y="3352800"/>
                <a:ext cx="1524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p:cNvSpPr/>
              <p:nvPr/>
            </p:nvSpPr>
            <p:spPr>
              <a:xfrm>
                <a:off x="685800" y="3429000"/>
                <a:ext cx="1524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p:cNvSpPr/>
              <p:nvPr/>
            </p:nvSpPr>
            <p:spPr>
              <a:xfrm>
                <a:off x="762000" y="3505200"/>
                <a:ext cx="152400" cy="22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cxnSp>
        <p:nvCxnSpPr>
          <p:cNvPr id="43" name="Straight Arrow Connector 42"/>
          <p:cNvCxnSpPr>
            <a:stCxn id="8" idx="3"/>
            <a:endCxn id="9" idx="1"/>
          </p:cNvCxnSpPr>
          <p:nvPr/>
        </p:nvCxnSpPr>
        <p:spPr>
          <a:xfrm>
            <a:off x="3581400" y="2362200"/>
            <a:ext cx="903682" cy="1905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5" name="Group 79"/>
          <p:cNvGrpSpPr/>
          <p:nvPr/>
        </p:nvGrpSpPr>
        <p:grpSpPr>
          <a:xfrm>
            <a:off x="3026100" y="3200400"/>
            <a:ext cx="1584000" cy="1318260"/>
            <a:chOff x="3330900" y="3200400"/>
            <a:chExt cx="1584000" cy="1318260"/>
          </a:xfrm>
        </p:grpSpPr>
        <p:sp>
          <p:nvSpPr>
            <p:cNvPr id="10" name="Rounded Rectangle 9"/>
            <p:cNvSpPr/>
            <p:nvPr/>
          </p:nvSpPr>
          <p:spPr>
            <a:xfrm>
              <a:off x="3330900" y="3832860"/>
              <a:ext cx="1584000" cy="6858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TextBox 43"/>
            <p:cNvSpPr txBox="1"/>
            <p:nvPr/>
          </p:nvSpPr>
          <p:spPr>
            <a:xfrm>
              <a:off x="3642797" y="3200400"/>
              <a:ext cx="1005403" cy="646331"/>
            </a:xfrm>
            <a:prstGeom prst="rect">
              <a:avLst/>
            </a:prstGeom>
            <a:noFill/>
          </p:spPr>
          <p:txBody>
            <a:bodyPr wrap="none" rtlCol="0">
              <a:spAutoFit/>
            </a:bodyPr>
            <a:lstStyle/>
            <a:p>
              <a:pPr algn="ctr"/>
              <a:r>
                <a:rPr lang="en-US" dirty="0">
                  <a:latin typeface="+mn-lt"/>
                </a:rPr>
                <a:t>Indexing</a:t>
              </a:r>
            </a:p>
            <a:p>
              <a:pPr algn="ctr"/>
              <a:r>
                <a:rPr lang="en-US" dirty="0">
                  <a:latin typeface="+mn-lt"/>
                </a:rPr>
                <a:t>Module</a:t>
              </a:r>
            </a:p>
          </p:txBody>
        </p:sp>
        <p:sp>
          <p:nvSpPr>
            <p:cNvPr id="45" name="Rectangle 44"/>
            <p:cNvSpPr/>
            <p:nvPr/>
          </p:nvSpPr>
          <p:spPr>
            <a:xfrm>
              <a:off x="3505200" y="3962400"/>
              <a:ext cx="304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p:cNvSpPr/>
            <p:nvPr/>
          </p:nvSpPr>
          <p:spPr>
            <a:xfrm>
              <a:off x="3962400" y="4047000"/>
              <a:ext cx="288000" cy="28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6" name="Group 49"/>
            <p:cNvGrpSpPr/>
            <p:nvPr/>
          </p:nvGrpSpPr>
          <p:grpSpPr>
            <a:xfrm>
              <a:off x="4419600" y="3962400"/>
              <a:ext cx="304800" cy="457200"/>
              <a:chOff x="1524000" y="3505200"/>
              <a:chExt cx="304800" cy="457200"/>
            </a:xfrm>
          </p:grpSpPr>
          <p:sp>
            <p:nvSpPr>
              <p:cNvPr id="47" name="Rectangle 46"/>
              <p:cNvSpPr/>
              <p:nvPr/>
            </p:nvSpPr>
            <p:spPr>
              <a:xfrm>
                <a:off x="1524000" y="3505200"/>
                <a:ext cx="304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p:cNvSpPr/>
              <p:nvPr/>
            </p:nvSpPr>
            <p:spPr>
              <a:xfrm>
                <a:off x="1540800" y="3631320"/>
                <a:ext cx="288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1524000" y="3783720"/>
                <a:ext cx="288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52" name="Straight Arrow Connector 51"/>
            <p:cNvCxnSpPr>
              <a:stCxn id="45" idx="3"/>
              <a:endCxn id="46" idx="1"/>
            </p:cNvCxnSpPr>
            <p:nvPr/>
          </p:nvCxnSpPr>
          <p:spPr>
            <a:xfrm>
              <a:off x="3810000" y="4191000"/>
              <a:ext cx="1524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3"/>
              <a:endCxn id="47" idx="1"/>
            </p:cNvCxnSpPr>
            <p:nvPr/>
          </p:nvCxnSpPr>
          <p:spPr>
            <a:xfrm>
              <a:off x="4250400" y="4191000"/>
              <a:ext cx="169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17" name="Group 154"/>
          <p:cNvGrpSpPr/>
          <p:nvPr/>
        </p:nvGrpSpPr>
        <p:grpSpPr>
          <a:xfrm>
            <a:off x="3048000" y="4724400"/>
            <a:ext cx="1828800" cy="1524000"/>
            <a:chOff x="3048000" y="4724400"/>
            <a:chExt cx="1828800" cy="1524000"/>
          </a:xfrm>
        </p:grpSpPr>
        <p:sp>
          <p:nvSpPr>
            <p:cNvPr id="11" name="Rounded Rectangle 10"/>
            <p:cNvSpPr/>
            <p:nvPr/>
          </p:nvSpPr>
          <p:spPr>
            <a:xfrm>
              <a:off x="3048000" y="5105400"/>
              <a:ext cx="1828800" cy="1143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TextBox 55"/>
            <p:cNvSpPr txBox="1"/>
            <p:nvPr/>
          </p:nvSpPr>
          <p:spPr>
            <a:xfrm>
              <a:off x="3516789" y="4724400"/>
              <a:ext cx="902811" cy="369332"/>
            </a:xfrm>
            <a:prstGeom prst="rect">
              <a:avLst/>
            </a:prstGeom>
            <a:noFill/>
          </p:spPr>
          <p:txBody>
            <a:bodyPr wrap="none" rtlCol="0">
              <a:spAutoFit/>
            </a:bodyPr>
            <a:lstStyle/>
            <a:p>
              <a:pPr algn="ctr"/>
              <a:r>
                <a:rPr lang="en-US" dirty="0">
                  <a:latin typeface="+mn-lt"/>
                </a:rPr>
                <a:t>Indexes</a:t>
              </a:r>
            </a:p>
          </p:txBody>
        </p:sp>
      </p:grpSp>
      <p:cxnSp>
        <p:nvCxnSpPr>
          <p:cNvPr id="70" name="Curved Connector 69"/>
          <p:cNvCxnSpPr>
            <a:stCxn id="8" idx="2"/>
            <a:endCxn id="11" idx="1"/>
          </p:cNvCxnSpPr>
          <p:nvPr/>
        </p:nvCxnSpPr>
        <p:spPr>
          <a:xfrm rot="5400000">
            <a:off x="1540350" y="4157850"/>
            <a:ext cx="3026700" cy="11400"/>
          </a:xfrm>
          <a:prstGeom prst="curvedConnector4">
            <a:avLst>
              <a:gd name="adj1" fmla="val 40559"/>
              <a:gd name="adj2" fmla="val 2105263"/>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9" idx="2"/>
            <a:endCxn id="44" idx="3"/>
          </p:cNvCxnSpPr>
          <p:nvPr/>
        </p:nvCxnSpPr>
        <p:spPr>
          <a:xfrm flipH="1">
            <a:off x="4343400" y="3048000"/>
            <a:ext cx="446482" cy="4755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8" name="Group 93"/>
          <p:cNvGrpSpPr/>
          <p:nvPr/>
        </p:nvGrpSpPr>
        <p:grpSpPr>
          <a:xfrm>
            <a:off x="2065283" y="5257800"/>
            <a:ext cx="1439917" cy="1303496"/>
            <a:chOff x="2370083" y="5257800"/>
            <a:chExt cx="1439917" cy="1303496"/>
          </a:xfrm>
        </p:grpSpPr>
        <p:sp>
          <p:nvSpPr>
            <p:cNvPr id="57" name="Rectangle 56"/>
            <p:cNvSpPr/>
            <p:nvPr/>
          </p:nvSpPr>
          <p:spPr>
            <a:xfrm>
              <a:off x="3505200" y="5257800"/>
              <a:ext cx="304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TextBox 80"/>
            <p:cNvSpPr txBox="1"/>
            <p:nvPr/>
          </p:nvSpPr>
          <p:spPr>
            <a:xfrm>
              <a:off x="2370083" y="6220777"/>
              <a:ext cx="782890" cy="340519"/>
            </a:xfrm>
            <a:prstGeom prst="roundRect">
              <a:avLst/>
            </a:prstGeom>
            <a:noFill/>
            <a:ln w="12700">
              <a:solidFill>
                <a:schemeClr val="tx1"/>
              </a:solidFill>
              <a:prstDash val="sysDash"/>
            </a:ln>
          </p:spPr>
          <p:txBody>
            <a:bodyPr wrap="none" rtlCol="0">
              <a:spAutoFit/>
            </a:bodyPr>
            <a:lstStyle/>
            <a:p>
              <a:pPr algn="ctr"/>
              <a:r>
                <a:rPr lang="en-US" sz="1400" dirty="0">
                  <a:latin typeface="+mn-lt"/>
                </a:rPr>
                <a:t>Content</a:t>
              </a:r>
            </a:p>
          </p:txBody>
        </p:sp>
        <p:cxnSp>
          <p:nvCxnSpPr>
            <p:cNvPr id="85" name="Straight Connector 84"/>
            <p:cNvCxnSpPr>
              <a:stCxn id="57" idx="1"/>
              <a:endCxn id="81" idx="0"/>
            </p:cNvCxnSpPr>
            <p:nvPr/>
          </p:nvCxnSpPr>
          <p:spPr>
            <a:xfrm flipH="1">
              <a:off x="2761528" y="5600700"/>
              <a:ext cx="743672" cy="62007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9" name="Group 92"/>
          <p:cNvGrpSpPr/>
          <p:nvPr/>
        </p:nvGrpSpPr>
        <p:grpSpPr>
          <a:xfrm>
            <a:off x="3144785" y="5278800"/>
            <a:ext cx="1052815" cy="1386319"/>
            <a:chOff x="3449585" y="5278800"/>
            <a:chExt cx="1052815" cy="1386319"/>
          </a:xfrm>
        </p:grpSpPr>
        <p:sp>
          <p:nvSpPr>
            <p:cNvPr id="59" name="Rounded Rectangle 58"/>
            <p:cNvSpPr/>
            <p:nvPr/>
          </p:nvSpPr>
          <p:spPr>
            <a:xfrm>
              <a:off x="3962400" y="5278800"/>
              <a:ext cx="540000" cy="36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3449585" y="6324600"/>
              <a:ext cx="874466" cy="340519"/>
            </a:xfrm>
            <a:prstGeom prst="roundRect">
              <a:avLst/>
            </a:prstGeom>
            <a:noFill/>
            <a:ln w="12700">
              <a:solidFill>
                <a:schemeClr val="tx1"/>
              </a:solidFill>
              <a:prstDash val="sysDash"/>
            </a:ln>
          </p:spPr>
          <p:txBody>
            <a:bodyPr wrap="none" rtlCol="0">
              <a:spAutoFit/>
            </a:bodyPr>
            <a:lstStyle/>
            <a:p>
              <a:pPr algn="ctr"/>
              <a:r>
                <a:rPr lang="en-US" sz="1400" dirty="0">
                  <a:latin typeface="+mn-lt"/>
                </a:rPr>
                <a:t>Structure</a:t>
              </a:r>
            </a:p>
          </p:txBody>
        </p:sp>
        <p:cxnSp>
          <p:nvCxnSpPr>
            <p:cNvPr id="89" name="Straight Connector 88"/>
            <p:cNvCxnSpPr>
              <a:stCxn id="59" idx="2"/>
              <a:endCxn id="82" idx="0"/>
            </p:cNvCxnSpPr>
            <p:nvPr/>
          </p:nvCxnSpPr>
          <p:spPr>
            <a:xfrm flipH="1">
              <a:off x="3886818" y="5638800"/>
              <a:ext cx="345582" cy="6858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1" name="Group 91"/>
          <p:cNvGrpSpPr/>
          <p:nvPr/>
        </p:nvGrpSpPr>
        <p:grpSpPr>
          <a:xfrm>
            <a:off x="4038600" y="5791200"/>
            <a:ext cx="1188090" cy="959882"/>
            <a:chOff x="4343400" y="5791200"/>
            <a:chExt cx="1188090" cy="959882"/>
          </a:xfrm>
        </p:grpSpPr>
        <p:sp>
          <p:nvSpPr>
            <p:cNvPr id="58" name="Rectangle 57"/>
            <p:cNvSpPr/>
            <p:nvPr/>
          </p:nvSpPr>
          <p:spPr>
            <a:xfrm rot="5400000">
              <a:off x="4533900" y="5600700"/>
              <a:ext cx="304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TextBox 82"/>
            <p:cNvSpPr txBox="1"/>
            <p:nvPr/>
          </p:nvSpPr>
          <p:spPr>
            <a:xfrm>
              <a:off x="4706193" y="6172200"/>
              <a:ext cx="825297" cy="578882"/>
            </a:xfrm>
            <a:prstGeom prst="roundRect">
              <a:avLst/>
            </a:prstGeom>
            <a:noFill/>
            <a:ln w="12700">
              <a:solidFill>
                <a:schemeClr val="tx1"/>
              </a:solidFill>
              <a:prstDash val="sysDash"/>
            </a:ln>
          </p:spPr>
          <p:txBody>
            <a:bodyPr wrap="none" rtlCol="0">
              <a:spAutoFit/>
            </a:bodyPr>
            <a:lstStyle/>
            <a:p>
              <a:pPr algn="ctr"/>
              <a:r>
                <a:rPr lang="en-US" sz="1400" dirty="0">
                  <a:latin typeface="+mn-lt"/>
                </a:rPr>
                <a:t>Special-</a:t>
              </a:r>
            </a:p>
            <a:p>
              <a:pPr algn="ctr"/>
              <a:r>
                <a:rPr lang="en-US" sz="1400" dirty="0">
                  <a:latin typeface="+mn-lt"/>
                </a:rPr>
                <a:t>Purpose</a:t>
              </a:r>
            </a:p>
          </p:txBody>
        </p:sp>
        <p:cxnSp>
          <p:nvCxnSpPr>
            <p:cNvPr id="91" name="Straight Connector 90"/>
            <p:cNvCxnSpPr>
              <a:stCxn id="58" idx="3"/>
            </p:cNvCxnSpPr>
            <p:nvPr/>
          </p:nvCxnSpPr>
          <p:spPr>
            <a:xfrm>
              <a:off x="4686300" y="6096000"/>
              <a:ext cx="432542" cy="762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96" name="Straight Arrow Connector 95"/>
          <p:cNvCxnSpPr>
            <a:stCxn id="10" idx="2"/>
            <a:endCxn id="56" idx="0"/>
          </p:cNvCxnSpPr>
          <p:nvPr/>
        </p:nvCxnSpPr>
        <p:spPr>
          <a:xfrm>
            <a:off x="3818100" y="4518660"/>
            <a:ext cx="150095" cy="2057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22" name="Group 112"/>
          <p:cNvGrpSpPr/>
          <p:nvPr/>
        </p:nvGrpSpPr>
        <p:grpSpPr>
          <a:xfrm>
            <a:off x="1524000" y="1487269"/>
            <a:ext cx="2133600" cy="1162931"/>
            <a:chOff x="1828800" y="1487269"/>
            <a:chExt cx="2133600" cy="1162931"/>
          </a:xfrm>
        </p:grpSpPr>
        <p:sp>
          <p:nvSpPr>
            <p:cNvPr id="8" name="Rounded Rectangle 7"/>
            <p:cNvSpPr/>
            <p:nvPr/>
          </p:nvSpPr>
          <p:spPr>
            <a:xfrm>
              <a:off x="2842200" y="2074200"/>
              <a:ext cx="1044000" cy="576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3"/>
            <p:cNvPicPr>
              <a:picLocks noChangeAspect="1" noChangeArrowheads="1"/>
            </p:cNvPicPr>
            <p:nvPr/>
          </p:nvPicPr>
          <p:blipFill>
            <a:blip r:embed="rId2" cstate="print"/>
            <a:srcRect/>
            <a:stretch>
              <a:fillRect/>
            </a:stretch>
          </p:blipFill>
          <p:spPr bwMode="auto">
            <a:xfrm>
              <a:off x="3457575" y="2150400"/>
              <a:ext cx="504825" cy="238125"/>
            </a:xfrm>
            <a:prstGeom prst="rect">
              <a:avLst/>
            </a:prstGeom>
            <a:noFill/>
            <a:ln w="9525">
              <a:noFill/>
              <a:miter lim="800000"/>
              <a:headEnd/>
              <a:tailEnd/>
            </a:ln>
          </p:spPr>
        </p:pic>
        <p:pic>
          <p:nvPicPr>
            <p:cNvPr id="23" name="Picture 3"/>
            <p:cNvPicPr>
              <a:picLocks noChangeAspect="1" noChangeArrowheads="1"/>
            </p:cNvPicPr>
            <p:nvPr/>
          </p:nvPicPr>
          <p:blipFill>
            <a:blip r:embed="rId2" cstate="print"/>
            <a:srcRect/>
            <a:stretch>
              <a:fillRect/>
            </a:stretch>
          </p:blipFill>
          <p:spPr bwMode="auto">
            <a:xfrm>
              <a:off x="3276600" y="2379000"/>
              <a:ext cx="504825" cy="238125"/>
            </a:xfrm>
            <a:prstGeom prst="rect">
              <a:avLst/>
            </a:prstGeom>
            <a:noFill/>
            <a:ln w="9525">
              <a:noFill/>
              <a:miter lim="800000"/>
              <a:headEnd/>
              <a:tailEnd/>
            </a:ln>
          </p:spPr>
        </p:pic>
        <p:pic>
          <p:nvPicPr>
            <p:cNvPr id="24" name="Picture 3"/>
            <p:cNvPicPr>
              <a:picLocks noChangeAspect="1" noChangeArrowheads="1"/>
            </p:cNvPicPr>
            <p:nvPr/>
          </p:nvPicPr>
          <p:blipFill>
            <a:blip r:embed="rId2" cstate="print"/>
            <a:srcRect/>
            <a:stretch>
              <a:fillRect/>
            </a:stretch>
          </p:blipFill>
          <p:spPr bwMode="auto">
            <a:xfrm>
              <a:off x="2819400" y="2226600"/>
              <a:ext cx="504825" cy="238125"/>
            </a:xfrm>
            <a:prstGeom prst="rect">
              <a:avLst/>
            </a:prstGeom>
            <a:noFill/>
            <a:ln w="9525">
              <a:noFill/>
              <a:miter lim="800000"/>
              <a:headEnd/>
              <a:tailEnd/>
            </a:ln>
          </p:spPr>
        </p:pic>
        <p:sp>
          <p:nvSpPr>
            <p:cNvPr id="27" name="TextBox 26"/>
            <p:cNvSpPr txBox="1"/>
            <p:nvPr/>
          </p:nvSpPr>
          <p:spPr>
            <a:xfrm>
              <a:off x="2900033" y="1487269"/>
              <a:ext cx="986167" cy="646331"/>
            </a:xfrm>
            <a:prstGeom prst="rect">
              <a:avLst/>
            </a:prstGeom>
            <a:noFill/>
          </p:spPr>
          <p:txBody>
            <a:bodyPr wrap="none" rtlCol="0">
              <a:spAutoFit/>
            </a:bodyPr>
            <a:lstStyle/>
            <a:p>
              <a:r>
                <a:rPr lang="en-US" dirty="0">
                  <a:latin typeface="+mn-lt"/>
                </a:rPr>
                <a:t>Crawler </a:t>
              </a:r>
            </a:p>
            <a:p>
              <a:pPr algn="ctr"/>
              <a:r>
                <a:rPr lang="en-US" dirty="0">
                  <a:latin typeface="+mn-lt"/>
                </a:rPr>
                <a:t>Module</a:t>
              </a:r>
            </a:p>
          </p:txBody>
        </p:sp>
        <p:pic>
          <p:nvPicPr>
            <p:cNvPr id="25" name="Picture 3"/>
            <p:cNvPicPr>
              <a:picLocks noChangeAspect="1" noChangeArrowheads="1"/>
            </p:cNvPicPr>
            <p:nvPr/>
          </p:nvPicPr>
          <p:blipFill>
            <a:blip r:embed="rId2" cstate="print"/>
            <a:srcRect/>
            <a:stretch>
              <a:fillRect/>
            </a:stretch>
          </p:blipFill>
          <p:spPr bwMode="auto">
            <a:xfrm>
              <a:off x="1828800" y="2140875"/>
              <a:ext cx="504825" cy="238125"/>
            </a:xfrm>
            <a:prstGeom prst="rect">
              <a:avLst/>
            </a:prstGeom>
            <a:noFill/>
            <a:ln w="9525">
              <a:noFill/>
              <a:miter lim="800000"/>
              <a:headEnd/>
              <a:tailEnd/>
            </a:ln>
          </p:spPr>
        </p:pic>
        <p:cxnSp>
          <p:nvCxnSpPr>
            <p:cNvPr id="112" name="Straight Arrow Connector 111"/>
            <p:cNvCxnSpPr>
              <a:endCxn id="24" idx="1"/>
            </p:cNvCxnSpPr>
            <p:nvPr/>
          </p:nvCxnSpPr>
          <p:spPr>
            <a:xfrm>
              <a:off x="2362200" y="2286000"/>
              <a:ext cx="457200" cy="59663"/>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121"/>
          <p:cNvGrpSpPr/>
          <p:nvPr/>
        </p:nvGrpSpPr>
        <p:grpSpPr>
          <a:xfrm>
            <a:off x="6117000" y="3124200"/>
            <a:ext cx="360000" cy="990600"/>
            <a:chOff x="6421800" y="3124200"/>
            <a:chExt cx="360000" cy="990600"/>
          </a:xfrm>
        </p:grpSpPr>
        <p:cxnSp>
          <p:nvCxnSpPr>
            <p:cNvPr id="104" name="Straight Arrow Connector 103"/>
            <p:cNvCxnSpPr>
              <a:endCxn id="12" idx="0"/>
            </p:cNvCxnSpPr>
            <p:nvPr/>
          </p:nvCxnSpPr>
          <p:spPr>
            <a:xfrm flipH="1">
              <a:off x="6429600" y="3124200"/>
              <a:ext cx="352200" cy="990600"/>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6421800" y="3373800"/>
              <a:ext cx="360000" cy="360000"/>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29" name="Group 123"/>
          <p:cNvGrpSpPr/>
          <p:nvPr/>
        </p:nvGrpSpPr>
        <p:grpSpPr>
          <a:xfrm>
            <a:off x="3352800" y="4419600"/>
            <a:ext cx="2286000" cy="838200"/>
            <a:chOff x="3657600" y="4419600"/>
            <a:chExt cx="2286000" cy="838200"/>
          </a:xfrm>
        </p:grpSpPr>
        <p:cxnSp>
          <p:nvCxnSpPr>
            <p:cNvPr id="98" name="Straight Arrow Connector 97"/>
            <p:cNvCxnSpPr>
              <a:endCxn id="12" idx="1"/>
            </p:cNvCxnSpPr>
            <p:nvPr/>
          </p:nvCxnSpPr>
          <p:spPr>
            <a:xfrm flipV="1">
              <a:off x="3657600" y="4419600"/>
              <a:ext cx="2286000" cy="838200"/>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3" name="Oval 122"/>
            <p:cNvSpPr/>
            <p:nvPr/>
          </p:nvSpPr>
          <p:spPr>
            <a:xfrm>
              <a:off x="4953000" y="4516800"/>
              <a:ext cx="360000" cy="360000"/>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30" name="Group 125"/>
          <p:cNvGrpSpPr/>
          <p:nvPr/>
        </p:nvGrpSpPr>
        <p:grpSpPr>
          <a:xfrm>
            <a:off x="6610800" y="4419600"/>
            <a:ext cx="735600" cy="492000"/>
            <a:chOff x="4858200" y="3124200"/>
            <a:chExt cx="735600" cy="492000"/>
          </a:xfrm>
        </p:grpSpPr>
        <p:cxnSp>
          <p:nvCxnSpPr>
            <p:cNvPr id="127" name="Straight Arrow Connector 126"/>
            <p:cNvCxnSpPr>
              <a:stCxn id="12" idx="3"/>
              <a:endCxn id="13" idx="1"/>
            </p:cNvCxnSpPr>
            <p:nvPr/>
          </p:nvCxnSpPr>
          <p:spPr>
            <a:xfrm>
              <a:off x="4858200" y="3124200"/>
              <a:ext cx="735600" cy="492000"/>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4953000" y="3124200"/>
              <a:ext cx="360000" cy="360000"/>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grpSp>
        <p:nvGrpSpPr>
          <p:cNvPr id="35" name="Group 134"/>
          <p:cNvGrpSpPr/>
          <p:nvPr/>
        </p:nvGrpSpPr>
        <p:grpSpPr>
          <a:xfrm>
            <a:off x="4197600" y="4911600"/>
            <a:ext cx="3148800" cy="547200"/>
            <a:chOff x="4502400" y="4911600"/>
            <a:chExt cx="3148800" cy="547200"/>
          </a:xfrm>
        </p:grpSpPr>
        <p:cxnSp>
          <p:nvCxnSpPr>
            <p:cNvPr id="100" name="Straight Arrow Connector 99"/>
            <p:cNvCxnSpPr>
              <a:stCxn id="59" idx="3"/>
              <a:endCxn id="13" idx="1"/>
            </p:cNvCxnSpPr>
            <p:nvPr/>
          </p:nvCxnSpPr>
          <p:spPr>
            <a:xfrm flipV="1">
              <a:off x="4502400" y="4911600"/>
              <a:ext cx="3148800" cy="547200"/>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a:off x="6096000" y="4953000"/>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nvGrpSpPr>
          <p:cNvPr id="36" name="Group 135"/>
          <p:cNvGrpSpPr/>
          <p:nvPr/>
        </p:nvGrpSpPr>
        <p:grpSpPr>
          <a:xfrm>
            <a:off x="6768726" y="3034926"/>
            <a:ext cx="1171674" cy="1606674"/>
            <a:chOff x="7073526" y="3034926"/>
            <a:chExt cx="1171674" cy="1606674"/>
          </a:xfrm>
        </p:grpSpPr>
        <p:cxnSp>
          <p:nvCxnSpPr>
            <p:cNvPr id="107" name="Straight Arrow Connector 106"/>
            <p:cNvCxnSpPr>
              <a:stCxn id="13" idx="0"/>
            </p:cNvCxnSpPr>
            <p:nvPr/>
          </p:nvCxnSpPr>
          <p:spPr>
            <a:xfrm flipH="1" flipV="1">
              <a:off x="7073526" y="3034926"/>
              <a:ext cx="1171674" cy="1606674"/>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88600" y="3657600"/>
              <a:ext cx="360000" cy="360000"/>
            </a:xfrm>
            <a:prstGeom prst="ellipse">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pSp>
      <p:grpSp>
        <p:nvGrpSpPr>
          <p:cNvPr id="40" name="Group 153"/>
          <p:cNvGrpSpPr/>
          <p:nvPr/>
        </p:nvGrpSpPr>
        <p:grpSpPr>
          <a:xfrm>
            <a:off x="6426000" y="2002200"/>
            <a:ext cx="432000" cy="893400"/>
            <a:chOff x="6758005" y="2002200"/>
            <a:chExt cx="432000" cy="893400"/>
          </a:xfrm>
        </p:grpSpPr>
        <p:sp>
          <p:nvSpPr>
            <p:cNvPr id="144" name="Oval 143"/>
            <p:cNvSpPr/>
            <p:nvPr/>
          </p:nvSpPr>
          <p:spPr>
            <a:xfrm>
              <a:off x="6788791" y="2002200"/>
              <a:ext cx="360000" cy="360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46" name="Straight Connector 145"/>
            <p:cNvCxnSpPr>
              <a:stCxn id="144" idx="4"/>
            </p:cNvCxnSpPr>
            <p:nvPr/>
          </p:nvCxnSpPr>
          <p:spPr>
            <a:xfrm>
              <a:off x="6968791" y="2362200"/>
              <a:ext cx="0" cy="324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6816784" y="2667000"/>
              <a:ext cx="152400" cy="228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6969184" y="2667000"/>
              <a:ext cx="152400" cy="228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758005" y="2514600"/>
              <a:ext cx="4320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60" name="Rounded Rectangle 159"/>
          <p:cNvSpPr/>
          <p:nvPr/>
        </p:nvSpPr>
        <p:spPr>
          <a:xfrm>
            <a:off x="629400" y="1389600"/>
            <a:ext cx="4860000" cy="5256000"/>
          </a:xfrm>
          <a:prstGeom prst="roundRect">
            <a:avLst/>
          </a:prstGeom>
          <a:solidFill>
            <a:srgbClr val="FFFF00">
              <a:alpha val="10196"/>
            </a:srgb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573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Reweighting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100</a:t>
            </a:fld>
            <a:endParaRPr lang="en-US"/>
          </a:p>
        </p:txBody>
      </p:sp>
      <p:pic>
        <p:nvPicPr>
          <p:cNvPr id="25602" name="Picture 2"/>
          <p:cNvPicPr>
            <a:picLocks noChangeAspect="1" noChangeArrowheads="1"/>
          </p:cNvPicPr>
          <p:nvPr/>
        </p:nvPicPr>
        <p:blipFill>
          <a:blip r:embed="rId2" cstate="print"/>
          <a:srcRect/>
          <a:stretch>
            <a:fillRect/>
          </a:stretch>
        </p:blipFill>
        <p:spPr bwMode="auto">
          <a:xfrm>
            <a:off x="1524000" y="1137367"/>
            <a:ext cx="6386513" cy="5111033"/>
          </a:xfrm>
          <a:prstGeom prst="rect">
            <a:avLst/>
          </a:prstGeom>
          <a:noFill/>
          <a:ln w="9525">
            <a:noFill/>
            <a:miter lim="800000"/>
            <a:headEnd/>
            <a:tailEnd/>
          </a:ln>
        </p:spPr>
      </p:pic>
      <p:sp>
        <p:nvSpPr>
          <p:cNvPr id="8" name="TextBox 7"/>
          <p:cNvSpPr txBox="1"/>
          <p:nvPr/>
        </p:nvSpPr>
        <p:spPr>
          <a:xfrm>
            <a:off x="5873927" y="5092667"/>
            <a:ext cx="3105337" cy="707886"/>
          </a:xfrm>
          <a:prstGeom prst="rect">
            <a:avLst/>
          </a:prstGeom>
          <a:noFill/>
        </p:spPr>
        <p:txBody>
          <a:bodyPr wrap="none" rtlCol="0">
            <a:spAutoFit/>
          </a:bodyPr>
          <a:lstStyle/>
          <a:p>
            <a:pPr algn="ctr"/>
            <a:r>
              <a:rPr lang="en-US" sz="2000" b="1" dirty="0">
                <a:solidFill>
                  <a:srgbClr val="008000"/>
                </a:solidFill>
                <a:latin typeface="Arial" pitchFamily="34" charset="0"/>
                <a:cs typeface="Arial" pitchFamily="34" charset="0"/>
              </a:rPr>
              <a:t>Authorities</a:t>
            </a:r>
            <a:r>
              <a:rPr lang="en-US" sz="2000" dirty="0">
                <a:solidFill>
                  <a:srgbClr val="008000"/>
                </a:solidFill>
                <a:latin typeface="Arial" pitchFamily="34" charset="0"/>
                <a:cs typeface="Arial" pitchFamily="34" charset="0"/>
              </a:rPr>
              <a:t> </a:t>
            </a:r>
            <a:r>
              <a:rPr lang="en-US" sz="2000" dirty="0">
                <a:solidFill>
                  <a:srgbClr val="D60093"/>
                </a:solidFill>
                <a:latin typeface="Arial" pitchFamily="34" charset="0"/>
                <a:cs typeface="Arial" pitchFamily="34" charset="0"/>
              </a:rPr>
              <a:t>again collect </a:t>
            </a:r>
            <a:br>
              <a:rPr lang="en-US" sz="2000" dirty="0">
                <a:solidFill>
                  <a:srgbClr val="D60093"/>
                </a:solidFill>
                <a:latin typeface="Arial" pitchFamily="34" charset="0"/>
                <a:cs typeface="Arial" pitchFamily="34" charset="0"/>
              </a:rPr>
            </a:br>
            <a:r>
              <a:rPr lang="en-US" sz="2000" dirty="0">
                <a:solidFill>
                  <a:srgbClr val="D60093"/>
                </a:solidFill>
                <a:latin typeface="Arial" pitchFamily="34" charset="0"/>
                <a:cs typeface="Arial" pitchFamily="34" charset="0"/>
              </a:rPr>
              <a:t>the </a:t>
            </a:r>
            <a:r>
              <a:rPr lang="en-US" sz="2000" b="1" dirty="0">
                <a:solidFill>
                  <a:srgbClr val="0000FF"/>
                </a:solidFill>
                <a:latin typeface="Arial" pitchFamily="34" charset="0"/>
                <a:cs typeface="Arial" pitchFamily="34" charset="0"/>
              </a:rPr>
              <a:t>hub</a:t>
            </a:r>
            <a:r>
              <a:rPr lang="en-US" sz="2000" dirty="0">
                <a:solidFill>
                  <a:srgbClr val="0000FF"/>
                </a:solidFill>
                <a:latin typeface="Arial" pitchFamily="34" charset="0"/>
                <a:cs typeface="Arial" pitchFamily="34" charset="0"/>
              </a:rPr>
              <a:t> </a:t>
            </a:r>
            <a:r>
              <a:rPr lang="en-US" sz="2000" dirty="0">
                <a:solidFill>
                  <a:srgbClr val="D60093"/>
                </a:solidFill>
                <a:latin typeface="Arial" pitchFamily="34" charset="0"/>
                <a:cs typeface="Arial" pitchFamily="34" charset="0"/>
              </a:rPr>
              <a:t>scores</a:t>
            </a:r>
          </a:p>
        </p:txBody>
      </p:sp>
      <p:sp>
        <p:nvSpPr>
          <p:cNvPr id="9" name="TextBox 8"/>
          <p:cNvSpPr txBox="1"/>
          <p:nvPr/>
        </p:nvSpPr>
        <p:spPr>
          <a:xfrm>
            <a:off x="1371601" y="6096000"/>
            <a:ext cx="6400800" cy="584775"/>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(Note this is idealized example. In reality graph is not bipartite and each page has both the hub and authority score)</a:t>
            </a:r>
          </a:p>
        </p:txBody>
      </p:sp>
    </p:spTree>
    <p:extLst>
      <p:ext uri="{BB962C8B-B14F-4D97-AF65-F5344CB8AC3E}">
        <p14:creationId xmlns:p14="http://schemas.microsoft.com/office/powerpoint/2010/main" val="190633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0242" name="Rectangle 2"/>
          <p:cNvSpPr>
            <a:spLocks noGrp="1" noChangeArrowheads="1"/>
          </p:cNvSpPr>
          <p:nvPr>
            <p:ph type="title"/>
          </p:nvPr>
        </p:nvSpPr>
        <p:spPr/>
        <p:txBody>
          <a:bodyPr/>
          <a:lstStyle/>
          <a:p>
            <a:r>
              <a:rPr lang="en-US" dirty="0"/>
              <a:t>Mutually Recursive Definition</a:t>
            </a:r>
          </a:p>
        </p:txBody>
      </p:sp>
      <mc:AlternateContent xmlns:mc="http://schemas.openxmlformats.org/markup-compatibility/2006" xmlns:a14="http://schemas.microsoft.com/office/drawing/2010/main">
        <mc:Choice Requires="a14">
          <p:sp>
            <p:nvSpPr>
              <p:cNvPr id="10243" name="Rectangle 3"/>
              <p:cNvSpPr>
                <a:spLocks noGrp="1" noChangeArrowheads="1"/>
              </p:cNvSpPr>
              <p:nvPr>
                <p:ph idx="1"/>
              </p:nvPr>
            </p:nvSpPr>
            <p:spPr>
              <a:xfrm>
                <a:off x="457200" y="1295400"/>
                <a:ext cx="8153400" cy="5257801"/>
              </a:xfrm>
            </p:spPr>
            <p:txBody>
              <a:bodyPr/>
              <a:lstStyle/>
              <a:p>
                <a:r>
                  <a:rPr lang="en-US" b="1" dirty="0">
                    <a:solidFill>
                      <a:srgbClr val="0000FF"/>
                    </a:solidFill>
                  </a:rPr>
                  <a:t>A good hub links to many good authorities</a:t>
                </a:r>
              </a:p>
              <a:p>
                <a:pPr lvl="8"/>
                <a:endParaRPr lang="en-US" dirty="0">
                  <a:solidFill>
                    <a:schemeClr val="accent4"/>
                  </a:solidFill>
                </a:endParaRPr>
              </a:p>
              <a:p>
                <a:r>
                  <a:rPr lang="en-US" b="1" dirty="0">
                    <a:solidFill>
                      <a:srgbClr val="008000"/>
                    </a:solidFill>
                  </a:rPr>
                  <a:t>A good authority is linked from many good hubs</a:t>
                </a:r>
              </a:p>
              <a:p>
                <a:pPr lvl="8"/>
                <a:endParaRPr lang="en-US" dirty="0"/>
              </a:p>
              <a:p>
                <a:r>
                  <a:rPr lang="en-US" b="1" dirty="0">
                    <a:solidFill>
                      <a:srgbClr val="D60093"/>
                    </a:solidFill>
                  </a:rPr>
                  <a:t>Model using two scores for each node:</a:t>
                </a:r>
              </a:p>
              <a:p>
                <a:pPr lvl="1"/>
                <a:r>
                  <a:rPr lang="en-US" b="1" dirty="0"/>
                  <a:t>Hub</a:t>
                </a:r>
                <a:r>
                  <a:rPr lang="en-US" dirty="0"/>
                  <a:t> score and </a:t>
                </a:r>
                <a:r>
                  <a:rPr lang="en-US" b="1" dirty="0"/>
                  <a:t>Authority</a:t>
                </a:r>
                <a:r>
                  <a:rPr lang="en-US" dirty="0"/>
                  <a:t> score</a:t>
                </a:r>
              </a:p>
              <a:p>
                <a:pPr lvl="1"/>
                <a:r>
                  <a:rPr lang="en-US" dirty="0"/>
                  <a:t>Represented as vectors </a:t>
                </a:r>
                <a14:m>
                  <m:oMath xmlns:m="http://schemas.openxmlformats.org/officeDocument/2006/math">
                    <m:r>
                      <a:rPr lang="en-US" b="1" i="1" dirty="0" smtClean="0">
                        <a:latin typeface="Cambria Math"/>
                      </a:rPr>
                      <m:t>𝒉</m:t>
                    </m:r>
                  </m:oMath>
                </a14:m>
                <a:r>
                  <a:rPr lang="en-US" dirty="0"/>
                  <a:t> and </a:t>
                </a:r>
                <a14:m>
                  <m:oMath xmlns:m="http://schemas.openxmlformats.org/officeDocument/2006/math">
                    <m:r>
                      <a:rPr lang="en-US" b="1" i="1" dirty="0" smtClean="0">
                        <a:latin typeface="Cambria Math"/>
                      </a:rPr>
                      <m:t>𝒂</m:t>
                    </m:r>
                  </m:oMath>
                </a14:m>
                <a:endParaRPr lang="en-US" b="1" i="1" dirty="0"/>
              </a:p>
              <a:p>
                <a:pPr lvl="1"/>
                <a:endParaRPr lang="en-US" dirty="0"/>
              </a:p>
            </p:txBody>
          </p:sp>
        </mc:Choice>
        <mc:Fallback xmlns="">
          <p:sp>
            <p:nvSpPr>
              <p:cNvPr id="10243" name="Rectangle 3"/>
              <p:cNvSpPr>
                <a:spLocks noGrp="1" noRot="1" noChangeAspect="1" noMove="1" noResize="1" noEditPoints="1" noAdjustHandles="1" noChangeArrowheads="1" noChangeShapeType="1" noTextEdit="1"/>
              </p:cNvSpPr>
              <p:nvPr>
                <p:ph idx="1"/>
              </p:nvPr>
            </p:nvSpPr>
            <p:spPr>
              <a:xfrm>
                <a:off x="457200" y="1295400"/>
                <a:ext cx="8153400" cy="5257801"/>
              </a:xfrm>
              <a:blipFill rotWithShape="1">
                <a:blip r:embed="rId2" cstate="print"/>
                <a:stretch>
                  <a:fillRect t="-696"/>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9B12225-5612-419B-A8D5-4B8EEE4C217E}" type="slidenum">
              <a:rPr lang="en-US" smtClean="0"/>
              <a:pPr/>
              <a:t>101</a:t>
            </a:fld>
            <a:endParaRPr lang="en-US"/>
          </a:p>
        </p:txBody>
      </p:sp>
    </p:spTree>
    <p:extLst>
      <p:ext uri="{BB962C8B-B14F-4D97-AF65-F5344CB8AC3E}">
        <p14:creationId xmlns:p14="http://schemas.microsoft.com/office/powerpoint/2010/main" val="82770404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a:t>Hubs and Authorities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295400"/>
                <a:ext cx="7337223" cy="5486400"/>
              </a:xfrm>
            </p:spPr>
            <p:txBody>
              <a:bodyPr>
                <a:normAutofit lnSpcReduction="10000"/>
              </a:bodyPr>
              <a:lstStyle/>
              <a:p>
                <a:r>
                  <a:rPr lang="en-US" b="1" dirty="0">
                    <a:solidFill>
                      <a:srgbClr val="D60093"/>
                    </a:solidFill>
                  </a:rPr>
                  <a:t>Each page </a:t>
                </a:r>
                <a14:m>
                  <m:oMath xmlns:m="http://schemas.openxmlformats.org/officeDocument/2006/math">
                    <m:r>
                      <a:rPr lang="en-US" b="1" i="1" dirty="0" smtClean="0">
                        <a:solidFill>
                          <a:srgbClr val="D60093"/>
                        </a:solidFill>
                        <a:latin typeface="Cambria Math"/>
                      </a:rPr>
                      <m:t>𝒊</m:t>
                    </m:r>
                  </m:oMath>
                </a14:m>
                <a:r>
                  <a:rPr lang="en-US" b="1" dirty="0">
                    <a:solidFill>
                      <a:srgbClr val="D60093"/>
                    </a:solidFill>
                  </a:rPr>
                  <a:t> has 2 scores:</a:t>
                </a:r>
              </a:p>
              <a:p>
                <a:pPr lvl="1"/>
                <a:r>
                  <a:rPr lang="en-US" dirty="0"/>
                  <a:t>Authority score: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𝒂</m:t>
                        </m:r>
                      </m:e>
                      <m:sub>
                        <m:r>
                          <a:rPr lang="en-US" b="1" i="1" smtClean="0">
                            <a:latin typeface="Cambria Math"/>
                          </a:rPr>
                          <m:t>𝒊</m:t>
                        </m:r>
                      </m:sub>
                    </m:sSub>
                  </m:oMath>
                </a14:m>
                <a:endParaRPr lang="en-US" b="1" dirty="0"/>
              </a:p>
              <a:p>
                <a:pPr lvl="1"/>
                <a:r>
                  <a:rPr lang="en-US" dirty="0"/>
                  <a:t>Hub score: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𝒉</m:t>
                        </m:r>
                      </m:e>
                      <m:sub>
                        <m:r>
                          <a:rPr lang="en-US" b="1" i="1" smtClean="0">
                            <a:latin typeface="Cambria Math"/>
                          </a:rPr>
                          <m:t>𝒊</m:t>
                        </m:r>
                      </m:sub>
                    </m:sSub>
                  </m:oMath>
                </a14:m>
                <a:endParaRPr lang="en-US" b="1" dirty="0"/>
              </a:p>
              <a:p>
                <a:pPr marL="118872" indent="0">
                  <a:buNone/>
                </a:pPr>
                <a:r>
                  <a:rPr lang="en-US" b="1" u="sng" dirty="0">
                    <a:solidFill>
                      <a:srgbClr val="0000FF"/>
                    </a:solidFill>
                  </a:rPr>
                  <a:t>HITS algorithm:</a:t>
                </a:r>
              </a:p>
              <a:p>
                <a:r>
                  <a:rPr lang="en-US" dirty="0"/>
                  <a:t>Initialize: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𝑗</m:t>
                        </m:r>
                      </m:sub>
                      <m:sup>
                        <m:r>
                          <a:rPr lang="en-US" b="0" i="1" smtClean="0">
                            <a:latin typeface="Cambria Math"/>
                          </a:rPr>
                          <m:t>(0)</m:t>
                        </m:r>
                      </m:sup>
                    </m:sSubSup>
                    <m:r>
                      <a:rPr lang="en-US">
                        <a:latin typeface="Cambria Math"/>
                      </a:rPr>
                      <m:t>=1</m:t>
                    </m:r>
                    <m:r>
                      <a:rPr lang="en-US" b="0" i="0" smtClean="0">
                        <a:latin typeface="Cambria Math"/>
                      </a:rPr>
                      <m:t>/</m:t>
                    </m:r>
                    <m:rad>
                      <m:radPr>
                        <m:degHide m:val="on"/>
                        <m:ctrlPr>
                          <a:rPr lang="en-US" b="0" i="1" smtClean="0">
                            <a:latin typeface="Cambria Math" panose="02040503050406030204" pitchFamily="18" charset="0"/>
                          </a:rPr>
                        </m:ctrlPr>
                      </m:radPr>
                      <m:deg/>
                      <m:e>
                        <m:r>
                          <m:rPr>
                            <m:sty m:val="p"/>
                          </m:rPr>
                          <a:rPr lang="en-US" b="0" i="0" smtClean="0">
                            <a:latin typeface="Cambria Math"/>
                          </a:rPr>
                          <m:t>N</m:t>
                        </m:r>
                      </m:e>
                    </m:rad>
                    <m:r>
                      <a:rPr lang="en-US">
                        <a:latin typeface="Cambria Math"/>
                      </a:rPr>
                      <m:t>, </m:t>
                    </m:r>
                    <m:r>
                      <a:rPr lang="en-US" b="0" i="0" smtClean="0">
                        <a:latin typeface="Cambria Math"/>
                      </a:rPr>
                      <m:t> </m:t>
                    </m:r>
                    <m:sSubSup>
                      <m:sSubSupPr>
                        <m:ctrlPr>
                          <a:rPr lang="en-US" b="0" i="1" smtClean="0">
                            <a:latin typeface="Cambria Math" panose="02040503050406030204" pitchFamily="18" charset="0"/>
                          </a:rPr>
                        </m:ctrlPr>
                      </m:sSubSupPr>
                      <m:e>
                        <m:r>
                          <m:rPr>
                            <m:sty m:val="p"/>
                          </m:rPr>
                          <a:rPr lang="en-US" b="0" i="0" smtClean="0">
                            <a:latin typeface="Cambria Math"/>
                          </a:rPr>
                          <m:t>h</m:t>
                        </m:r>
                      </m:e>
                      <m:sub>
                        <m:r>
                          <m:rPr>
                            <m:sty m:val="p"/>
                          </m:rPr>
                          <a:rPr lang="en-US" b="0" i="0" smtClean="0">
                            <a:latin typeface="Cambria Math"/>
                          </a:rPr>
                          <m:t>j</m:t>
                        </m:r>
                      </m:sub>
                      <m:sup>
                        <m:r>
                          <a:rPr lang="en-US" b="0" i="0" smtClean="0">
                            <a:latin typeface="Cambria Math"/>
                          </a:rPr>
                          <m:t>(0)</m:t>
                        </m:r>
                      </m:sup>
                    </m:sSubSup>
                    <m:r>
                      <a:rPr lang="en-US">
                        <a:latin typeface="Cambria Math"/>
                      </a:rPr>
                      <m:t>=1/</m:t>
                    </m:r>
                    <m:rad>
                      <m:radPr>
                        <m:degHide m:val="on"/>
                        <m:ctrlPr>
                          <a:rPr lang="en-US" i="1">
                            <a:latin typeface="Cambria Math" panose="02040503050406030204" pitchFamily="18" charset="0"/>
                          </a:rPr>
                        </m:ctrlPr>
                      </m:radPr>
                      <m:deg/>
                      <m:e>
                        <m:r>
                          <m:rPr>
                            <m:sty m:val="p"/>
                          </m:rPr>
                          <a:rPr lang="en-US" b="0" i="0" smtClean="0">
                            <a:latin typeface="Cambria Math"/>
                          </a:rPr>
                          <m:t>N</m:t>
                        </m:r>
                      </m:e>
                    </m:rad>
                  </m:oMath>
                </a14:m>
                <a:endParaRPr lang="en-US" dirty="0"/>
              </a:p>
              <a:p>
                <a:r>
                  <a:rPr lang="en-US" dirty="0">
                    <a:solidFill>
                      <a:srgbClr val="008000"/>
                    </a:solidFill>
                  </a:rPr>
                  <a:t>Then keep iterating until </a:t>
                </a:r>
                <a:r>
                  <a:rPr lang="en-US" b="1" dirty="0">
                    <a:solidFill>
                      <a:srgbClr val="008000"/>
                    </a:solidFill>
                  </a:rPr>
                  <a:t>convergence</a:t>
                </a:r>
                <a:r>
                  <a:rPr lang="en-US" dirty="0">
                    <a:solidFill>
                      <a:srgbClr val="008000"/>
                    </a:solidFill>
                  </a:rPr>
                  <a:t>:</a:t>
                </a:r>
              </a:p>
              <a:p>
                <a:pPr lvl="1"/>
                <a14:m>
                  <m:oMath xmlns:m="http://schemas.openxmlformats.org/officeDocument/2006/math">
                    <m:r>
                      <a:rPr lang="en-US" b="1" i="1" smtClean="0">
                        <a:latin typeface="Cambria Math"/>
                        <a:ea typeface="Cambria Math"/>
                      </a:rPr>
                      <m:t>∀</m:t>
                    </m:r>
                    <m:r>
                      <a:rPr lang="en-US" b="1" i="1" smtClean="0">
                        <a:latin typeface="Cambria Math"/>
                        <a:ea typeface="Cambria Math"/>
                      </a:rPr>
                      <m:t>𝒊</m:t>
                    </m:r>
                    <m:r>
                      <a:rPr lang="en-US" b="0" i="1" smtClean="0">
                        <a:latin typeface="Cambria Math"/>
                        <a:ea typeface="Cambria Math"/>
                      </a:rPr>
                      <m:t>: </m:t>
                    </m:r>
                  </m:oMath>
                </a14:m>
                <a:r>
                  <a:rPr lang="en-US" dirty="0"/>
                  <a:t>Authority: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r>
                          <a:rPr lang="en-US" b="0" i="1" smtClean="0">
                            <a:latin typeface="Cambria Math"/>
                          </a:rPr>
                          <m:t>(</m:t>
                        </m:r>
                        <m:r>
                          <a:rPr lang="en-US" b="0" i="1" smtClean="0">
                            <a:latin typeface="Cambria Math"/>
                          </a:rPr>
                          <m:t>𝑡</m:t>
                        </m:r>
                        <m:r>
                          <a:rPr lang="en-US" b="0" i="1" smtClean="0">
                            <a:latin typeface="Cambria Math"/>
                          </a:rPr>
                          <m:t>+1)</m:t>
                        </m:r>
                      </m:sup>
                    </m:sSubSup>
                    <m:r>
                      <a:rPr lang="en-US">
                        <a:latin typeface="Cambria Math"/>
                      </a:rPr>
                      <m:t>=</m:t>
                    </m:r>
                    <m:nary>
                      <m:naryPr>
                        <m:chr m:val="∑"/>
                        <m:supHide m:val="on"/>
                        <m:ctrlPr>
                          <a:rPr lang="en-US" i="1">
                            <a:latin typeface="Cambria Math" panose="02040503050406030204" pitchFamily="18" charset="0"/>
                          </a:rPr>
                        </m:ctrlPr>
                      </m:naryPr>
                      <m:sub>
                        <m:r>
                          <m:rPr>
                            <m:brk m:alnAt="7"/>
                          </m:rPr>
                          <a:rPr lang="en-US" b="1" i="1" smtClean="0">
                            <a:latin typeface="Cambria Math"/>
                          </a:rPr>
                          <m:t>𝒋</m:t>
                        </m:r>
                        <m:r>
                          <a:rPr lang="en-US" b="1" i="1">
                            <a:latin typeface="Cambria Math"/>
                          </a:rPr>
                          <m:t>→</m:t>
                        </m:r>
                        <m:r>
                          <a:rPr lang="en-US" b="1" i="1" smtClean="0">
                            <a:latin typeface="Cambria Math"/>
                          </a:rPr>
                          <m:t>𝒊</m:t>
                        </m:r>
                      </m:sub>
                      <m:sup/>
                      <m:e>
                        <m:sSubSup>
                          <m:sSubSupPr>
                            <m:ctrlPr>
                              <a:rPr lang="en-US" b="0" i="1" smtClean="0">
                                <a:latin typeface="Cambria Math" panose="02040503050406030204" pitchFamily="18" charset="0"/>
                              </a:rPr>
                            </m:ctrlPr>
                          </m:sSubSupPr>
                          <m:e>
                            <m:r>
                              <a:rPr lang="en-US" i="1" smtClean="0">
                                <a:latin typeface="Cambria Math"/>
                              </a:rPr>
                              <m:t>h</m:t>
                            </m:r>
                          </m:e>
                          <m:sub>
                            <m:r>
                              <a:rPr lang="en-US" b="0" i="1" smtClean="0">
                                <a:latin typeface="Cambria Math"/>
                              </a:rPr>
                              <m:t>𝑗</m:t>
                            </m:r>
                          </m:sub>
                          <m:sup>
                            <m:r>
                              <a:rPr lang="en-US" b="0" i="1" smtClean="0">
                                <a:latin typeface="Cambria Math"/>
                              </a:rPr>
                              <m:t>(</m:t>
                            </m:r>
                            <m:r>
                              <a:rPr lang="en-US" b="0" i="1" smtClean="0">
                                <a:latin typeface="Cambria Math"/>
                              </a:rPr>
                              <m:t>𝑡</m:t>
                            </m:r>
                            <m:r>
                              <a:rPr lang="en-US" b="0" i="1" smtClean="0">
                                <a:latin typeface="Cambria Math"/>
                              </a:rPr>
                              <m:t>)</m:t>
                            </m:r>
                          </m:sup>
                        </m:sSubSup>
                      </m:e>
                    </m:nary>
                  </m:oMath>
                </a14:m>
                <a:endParaRPr lang="en-US" dirty="0"/>
              </a:p>
              <a:p>
                <a:pPr lvl="1"/>
                <a14:m>
                  <m:oMath xmlns:m="http://schemas.openxmlformats.org/officeDocument/2006/math">
                    <m:r>
                      <a:rPr lang="en-US" b="1" i="1">
                        <a:latin typeface="Cambria Math"/>
                        <a:ea typeface="Cambria Math"/>
                      </a:rPr>
                      <m:t>∀</m:t>
                    </m:r>
                    <m:r>
                      <a:rPr lang="en-US" b="1" i="1">
                        <a:latin typeface="Cambria Math"/>
                        <a:ea typeface="Cambria Math"/>
                      </a:rPr>
                      <m:t>𝒊</m:t>
                    </m:r>
                    <m:r>
                      <a:rPr lang="en-US" i="1">
                        <a:latin typeface="Cambria Math"/>
                        <a:ea typeface="Cambria Math"/>
                      </a:rPr>
                      <m:t>: </m:t>
                    </m:r>
                  </m:oMath>
                </a14:m>
                <a:r>
                  <a:rPr lang="en-US" dirty="0"/>
                  <a:t>Hub: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h</m:t>
                        </m:r>
                      </m:e>
                      <m:sub>
                        <m:r>
                          <a:rPr lang="en-US" b="0" i="1" smtClean="0">
                            <a:latin typeface="Cambria Math"/>
                          </a:rPr>
                          <m:t>𝑖</m:t>
                        </m:r>
                      </m:sub>
                      <m:sup>
                        <m:r>
                          <a:rPr lang="en-US" b="0" i="1" smtClean="0">
                            <a:latin typeface="Cambria Math"/>
                          </a:rPr>
                          <m:t>(</m:t>
                        </m:r>
                        <m:r>
                          <a:rPr lang="en-US" b="0" i="1" smtClean="0">
                            <a:latin typeface="Cambria Math"/>
                          </a:rPr>
                          <m:t>𝑡</m:t>
                        </m:r>
                        <m:r>
                          <a:rPr lang="en-US" b="0" i="1" smtClean="0">
                            <a:latin typeface="Cambria Math"/>
                          </a:rPr>
                          <m:t>+1)</m:t>
                        </m:r>
                      </m:sup>
                    </m:sSubSup>
                    <m:r>
                      <a:rPr lang="en-US">
                        <a:latin typeface="Cambria Math"/>
                      </a:rPr>
                      <m:t>=</m:t>
                    </m:r>
                    <m:nary>
                      <m:naryPr>
                        <m:chr m:val="∑"/>
                        <m:supHide m:val="on"/>
                        <m:ctrlPr>
                          <a:rPr lang="en-US" i="1">
                            <a:latin typeface="Cambria Math" panose="02040503050406030204" pitchFamily="18" charset="0"/>
                          </a:rPr>
                        </m:ctrlPr>
                      </m:naryPr>
                      <m:sub>
                        <m:r>
                          <m:rPr>
                            <m:brk m:alnAt="7"/>
                          </m:rPr>
                          <a:rPr lang="en-US" b="1" i="1">
                            <a:latin typeface="Cambria Math"/>
                          </a:rPr>
                          <m:t>𝒊</m:t>
                        </m:r>
                        <m:r>
                          <a:rPr lang="en-US" b="1" i="1">
                            <a:latin typeface="Cambria Math"/>
                          </a:rPr>
                          <m:t>→</m:t>
                        </m:r>
                        <m:r>
                          <a:rPr lang="en-US" b="1" i="1">
                            <a:latin typeface="Cambria Math"/>
                          </a:rPr>
                          <m:t>𝒋</m:t>
                        </m:r>
                      </m:sub>
                      <m:sup/>
                      <m:e>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𝑗</m:t>
                            </m:r>
                          </m:sub>
                          <m:sup>
                            <m:r>
                              <a:rPr lang="en-US" b="0" i="1" smtClean="0">
                                <a:latin typeface="Cambria Math"/>
                              </a:rPr>
                              <m:t>(</m:t>
                            </m:r>
                            <m:r>
                              <a:rPr lang="en-US" b="0" i="1" smtClean="0">
                                <a:latin typeface="Cambria Math"/>
                              </a:rPr>
                              <m:t>𝑡</m:t>
                            </m:r>
                            <m:r>
                              <a:rPr lang="en-US" b="0" i="1" smtClean="0">
                                <a:latin typeface="Cambria Math"/>
                              </a:rPr>
                              <m:t>)</m:t>
                            </m:r>
                          </m:sup>
                        </m:sSubSup>
                      </m:e>
                    </m:nary>
                  </m:oMath>
                </a14:m>
                <a:endParaRPr lang="en-US" i="1" dirty="0"/>
              </a:p>
              <a:p>
                <a:pPr lvl="1"/>
                <a14:m>
                  <m:oMath xmlns:m="http://schemas.openxmlformats.org/officeDocument/2006/math">
                    <m:r>
                      <a:rPr lang="en-US" b="1" i="1">
                        <a:latin typeface="Cambria Math"/>
                        <a:ea typeface="Cambria Math"/>
                      </a:rPr>
                      <m:t>∀</m:t>
                    </m:r>
                    <m:r>
                      <a:rPr lang="en-US" b="1" i="1">
                        <a:latin typeface="Cambria Math"/>
                        <a:ea typeface="Cambria Math"/>
                      </a:rPr>
                      <m:t>𝒊</m:t>
                    </m:r>
                    <m:r>
                      <a:rPr lang="en-US" b="1" i="1">
                        <a:latin typeface="Cambria Math"/>
                        <a:ea typeface="Cambria Math"/>
                      </a:rPr>
                      <m:t>:</m:t>
                    </m:r>
                  </m:oMath>
                </a14:m>
                <a:r>
                  <a:rPr lang="en-US" dirty="0"/>
                  <a:t> Normalize:</a:t>
                </a:r>
                <a:br>
                  <a:rPr lang="en-US" dirty="0"/>
                </a:br>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+1</m:t>
                                        </m:r>
                                      </m:e>
                                    </m:d>
                                  </m:sup>
                                </m:sSubSup>
                              </m:e>
                            </m:d>
                          </m:e>
                          <m:sup>
                            <m:r>
                              <a:rPr lang="en-US" b="0" i="1" smtClean="0">
                                <a:latin typeface="Cambria Math"/>
                              </a:rPr>
                              <m:t>2</m:t>
                            </m:r>
                          </m:sup>
                        </m:sSup>
                      </m:e>
                    </m:nary>
                    <m:r>
                      <a:rPr lang="en-US" i="1">
                        <a:latin typeface="Cambria Math"/>
                      </a:rPr>
                      <m:t>=1</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𝑗</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0" i="1" smtClean="0">
                                        <a:latin typeface="Cambria Math"/>
                                      </a:rPr>
                                      <m:t>h</m:t>
                                    </m:r>
                                  </m:e>
                                  <m:sub>
                                    <m:r>
                                      <a:rPr lang="en-US" b="0" i="1" smtClean="0">
                                        <a:latin typeface="Cambria Math"/>
                                      </a:rPr>
                                      <m:t>𝑗</m:t>
                                    </m:r>
                                  </m:sub>
                                  <m:sup>
                                    <m:d>
                                      <m:dPr>
                                        <m:ctrlPr>
                                          <a:rPr lang="en-US" i="1">
                                            <a:latin typeface="Cambria Math" panose="02040503050406030204" pitchFamily="18" charset="0"/>
                                          </a:rPr>
                                        </m:ctrlPr>
                                      </m:dPr>
                                      <m:e>
                                        <m:r>
                                          <a:rPr lang="en-US" i="1">
                                            <a:latin typeface="Cambria Math"/>
                                          </a:rPr>
                                          <m:t>𝑡</m:t>
                                        </m:r>
                                        <m:r>
                                          <a:rPr lang="en-US" i="1">
                                            <a:latin typeface="Cambria Math"/>
                                          </a:rPr>
                                          <m:t>+1</m:t>
                                        </m:r>
                                      </m:e>
                                    </m:d>
                                  </m:sup>
                                </m:sSubSup>
                              </m:e>
                            </m:d>
                          </m:e>
                          <m:sup>
                            <m:r>
                              <a:rPr lang="en-US" i="1">
                                <a:latin typeface="Cambria Math"/>
                              </a:rPr>
                              <m:t>2</m:t>
                            </m:r>
                          </m:sup>
                        </m:sSup>
                      </m:e>
                    </m:nary>
                    <m:r>
                      <a:rPr lang="en-US" b="1" i="1">
                        <a:latin typeface="Cambria Math"/>
                      </a:rPr>
                      <m:t>=</m:t>
                    </m:r>
                    <m:r>
                      <a:rPr lang="en-US" i="1">
                        <a:latin typeface="Cambria Math"/>
                      </a:rPr>
                      <m:t>1</m:t>
                    </m:r>
                  </m:oMath>
                </a14:m>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295400"/>
                <a:ext cx="7337223" cy="5486400"/>
              </a:xfrm>
              <a:blipFill rotWithShape="1">
                <a:blip r:embed="rId2" cstate="print"/>
                <a:stretch>
                  <a:fillRect l="-997" t="-1444" b="-556"/>
                </a:stretch>
              </a:blipFill>
            </p:spPr>
            <p:txBody>
              <a:bodyPr/>
              <a:lstStyle/>
              <a:p>
                <a:r>
                  <a:rPr lang="en-US">
                    <a:noFill/>
                  </a:rPr>
                  <a:t> </a:t>
                </a:r>
              </a:p>
            </p:txBody>
          </p:sp>
        </mc:Fallback>
      </mc:AlternateContent>
      <p:sp>
        <p:nvSpPr>
          <p:cNvPr id="10" name="TextBox 9"/>
          <p:cNvSpPr txBox="1"/>
          <p:nvPr/>
        </p:nvSpPr>
        <p:spPr>
          <a:xfrm>
            <a:off x="7709037" y="0"/>
            <a:ext cx="1435008" cy="338554"/>
          </a:xfrm>
          <a:prstGeom prst="rect">
            <a:avLst/>
          </a:prstGeom>
          <a:noFill/>
        </p:spPr>
        <p:txBody>
          <a:bodyPr wrap="none" rtlCol="0">
            <a:spAutoFit/>
          </a:bodyPr>
          <a:lstStyle/>
          <a:p>
            <a:pPr algn="r"/>
            <a:r>
              <a:rPr lang="en-US" sz="1600" dirty="0">
                <a:solidFill>
                  <a:schemeClr val="bg1"/>
                </a:solidFill>
              </a:rPr>
              <a:t>[Kleinberg ‘98]</a:t>
            </a:r>
          </a:p>
        </p:txBody>
      </p:sp>
      <p:sp>
        <p:nvSpPr>
          <p:cNvPr id="9" name="Slide Number Placeholder 8"/>
          <p:cNvSpPr>
            <a:spLocks noGrp="1"/>
          </p:cNvSpPr>
          <p:nvPr>
            <p:ph type="sldNum" sz="quarter" idx="12"/>
          </p:nvPr>
        </p:nvSpPr>
        <p:spPr/>
        <p:txBody>
          <a:bodyPr/>
          <a:lstStyle/>
          <a:p>
            <a:fld id="{19B12225-5612-419B-A8D5-4B8EEE4C217E}" type="slidenum">
              <a:rPr lang="en-US" smtClean="0"/>
              <a:pPr/>
              <a:t>102</a:t>
            </a:fld>
            <a:endParaRPr lang="en-US"/>
          </a:p>
        </p:txBody>
      </p:sp>
      <p:sp>
        <p:nvSpPr>
          <p:cNvPr id="11" name="Oval 10"/>
          <p:cNvSpPr/>
          <p:nvPr/>
        </p:nvSpPr>
        <p:spPr>
          <a:xfrm>
            <a:off x="7642896" y="2419271"/>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pitchFamily="34" charset="0"/>
                <a:cs typeface="Arial" pitchFamily="34" charset="0"/>
              </a:rPr>
              <a:t>i</a:t>
            </a:r>
          </a:p>
        </p:txBody>
      </p:sp>
      <p:cxnSp>
        <p:nvCxnSpPr>
          <p:cNvPr id="12" name="Straight Arrow Connector 11"/>
          <p:cNvCxnSpPr>
            <a:endCxn id="11" idx="1"/>
          </p:cNvCxnSpPr>
          <p:nvPr/>
        </p:nvCxnSpPr>
        <p:spPr>
          <a:xfrm>
            <a:off x="6648321" y="1474638"/>
            <a:ext cx="1055989"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7359521" y="1484891"/>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7896896" y="1484891"/>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endCxn id="11" idx="7"/>
          </p:cNvCxnSpPr>
          <p:nvPr/>
        </p:nvCxnSpPr>
        <p:spPr>
          <a:xfrm flipH="1">
            <a:off x="8000840" y="1474638"/>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6" name="Oval 15"/>
          <p:cNvSpPr/>
          <p:nvPr/>
        </p:nvSpPr>
        <p:spPr>
          <a:xfrm>
            <a:off x="6438642" y="1276446"/>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1</a:t>
            </a:r>
          </a:p>
        </p:txBody>
      </p:sp>
      <p:sp>
        <p:nvSpPr>
          <p:cNvPr id="17" name="Oval 16"/>
          <p:cNvSpPr/>
          <p:nvPr/>
        </p:nvSpPr>
        <p:spPr>
          <a:xfrm>
            <a:off x="7149842" y="1276446"/>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2</a:t>
            </a:r>
          </a:p>
        </p:txBody>
      </p:sp>
      <p:sp>
        <p:nvSpPr>
          <p:cNvPr id="18" name="Oval 17"/>
          <p:cNvSpPr/>
          <p:nvPr/>
        </p:nvSpPr>
        <p:spPr>
          <a:xfrm>
            <a:off x="7861042" y="1276446"/>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3</a:t>
            </a:r>
          </a:p>
        </p:txBody>
      </p:sp>
      <p:sp>
        <p:nvSpPr>
          <p:cNvPr id="19" name="Oval 18"/>
          <p:cNvSpPr/>
          <p:nvPr/>
        </p:nvSpPr>
        <p:spPr>
          <a:xfrm>
            <a:off x="8572242" y="1276446"/>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4</a:t>
            </a:r>
          </a:p>
        </p:txBody>
      </p:sp>
      <mc:AlternateContent xmlns:mc="http://schemas.openxmlformats.org/markup-compatibility/2006" xmlns:a14="http://schemas.microsoft.com/office/drawing/2010/main">
        <mc:Choice Requires="a14">
          <p:sp>
            <p:nvSpPr>
              <p:cNvPr id="20" name="Rectangle 19"/>
              <p:cNvSpPr/>
              <p:nvPr/>
            </p:nvSpPr>
            <p:spPr>
              <a:xfrm>
                <a:off x="7261626" y="2753278"/>
                <a:ext cx="1314462" cy="799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rPr>
                          </m:ctrlPr>
                        </m:sSubPr>
                        <m:e>
                          <m:r>
                            <a:rPr lang="en-US" b="1" i="1">
                              <a:solidFill>
                                <a:srgbClr val="008000"/>
                              </a:solidFill>
                              <a:latin typeface="Cambria Math"/>
                            </a:rPr>
                            <m:t>𝒂</m:t>
                          </m:r>
                        </m:e>
                        <m:sub>
                          <m:r>
                            <a:rPr lang="en-US" b="1" i="1">
                              <a:solidFill>
                                <a:srgbClr val="008000"/>
                              </a:solidFill>
                              <a:latin typeface="Cambria Math"/>
                            </a:rPr>
                            <m:t>𝒊</m:t>
                          </m:r>
                        </m:sub>
                      </m:sSub>
                      <m:r>
                        <a:rPr lang="en-US" b="1">
                          <a:solidFill>
                            <a:srgbClr val="008000"/>
                          </a:solidFill>
                          <a:latin typeface="Cambria Math"/>
                        </a:rPr>
                        <m:t>=</m:t>
                      </m:r>
                      <m:nary>
                        <m:naryPr>
                          <m:chr m:val="∑"/>
                          <m:supHide m:val="on"/>
                          <m:ctrlPr>
                            <a:rPr lang="en-US" b="1" i="1">
                              <a:solidFill>
                                <a:srgbClr val="008000"/>
                              </a:solidFill>
                              <a:latin typeface="Cambria Math" panose="02040503050406030204" pitchFamily="18" charset="0"/>
                            </a:rPr>
                          </m:ctrlPr>
                        </m:naryPr>
                        <m:sub>
                          <m:r>
                            <m:rPr>
                              <m:brk m:alnAt="7"/>
                            </m:rPr>
                            <a:rPr lang="en-US" b="1" i="1">
                              <a:solidFill>
                                <a:srgbClr val="008000"/>
                              </a:solidFill>
                              <a:latin typeface="Cambria Math"/>
                            </a:rPr>
                            <m:t>𝒋</m:t>
                          </m:r>
                          <m:r>
                            <a:rPr lang="en-US" b="1" i="1">
                              <a:solidFill>
                                <a:srgbClr val="008000"/>
                              </a:solidFill>
                              <a:latin typeface="Cambria Math"/>
                            </a:rPr>
                            <m:t>→</m:t>
                          </m:r>
                          <m:r>
                            <a:rPr lang="en-US" b="1" i="1">
                              <a:solidFill>
                                <a:srgbClr val="008000"/>
                              </a:solidFill>
                              <a:latin typeface="Cambria Math"/>
                            </a:rPr>
                            <m:t>𝒊</m:t>
                          </m:r>
                        </m:sub>
                        <m:sup/>
                        <m:e>
                          <m:sSub>
                            <m:sSubPr>
                              <m:ctrlPr>
                                <a:rPr lang="en-US" b="1" i="1">
                                  <a:solidFill>
                                    <a:srgbClr val="008000"/>
                                  </a:solidFill>
                                  <a:latin typeface="Cambria Math" panose="02040503050406030204" pitchFamily="18" charset="0"/>
                                </a:rPr>
                              </m:ctrlPr>
                            </m:sSubPr>
                            <m:e>
                              <m:r>
                                <a:rPr lang="en-US" b="1" i="1">
                                  <a:solidFill>
                                    <a:srgbClr val="008000"/>
                                  </a:solidFill>
                                  <a:latin typeface="Cambria Math"/>
                                </a:rPr>
                                <m:t>𝒉</m:t>
                              </m:r>
                            </m:e>
                            <m:sub>
                              <m:r>
                                <a:rPr lang="en-US" b="1" i="1">
                                  <a:solidFill>
                                    <a:srgbClr val="008000"/>
                                  </a:solidFill>
                                  <a:latin typeface="Cambria Math"/>
                                </a:rPr>
                                <m:t>𝒋</m:t>
                              </m:r>
                            </m:sub>
                          </m:sSub>
                        </m:e>
                      </m:nary>
                    </m:oMath>
                  </m:oMathPara>
                </a14:m>
                <a:endParaRPr lang="en-US" b="1" dirty="0">
                  <a:solidFill>
                    <a:srgbClr val="008000"/>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7261626" y="2753278"/>
                <a:ext cx="1314462" cy="799834"/>
              </a:xfrm>
              <a:prstGeom prst="rect">
                <a:avLst/>
              </a:prstGeom>
              <a:blipFill rotWithShape="1">
                <a:blip r:embed="rId3" cstate="print"/>
                <a:stretch>
                  <a:fillRect/>
                </a:stretch>
              </a:blipFill>
            </p:spPr>
            <p:txBody>
              <a:bodyPr/>
              <a:lstStyle/>
              <a:p>
                <a:r>
                  <a:rPr lang="en-US">
                    <a:noFill/>
                  </a:rPr>
                  <a:t> </a:t>
                </a:r>
              </a:p>
            </p:txBody>
          </p:sp>
        </mc:Fallback>
      </mc:AlternateContent>
      <p:cxnSp>
        <p:nvCxnSpPr>
          <p:cNvPr id="21" name="Straight Arrow Connector 20"/>
          <p:cNvCxnSpPr>
            <a:stCxn id="25" idx="7"/>
            <a:endCxn id="31" idx="3"/>
          </p:cNvCxnSpPr>
          <p:nvPr/>
        </p:nvCxnSpPr>
        <p:spPr>
          <a:xfrm flipV="1">
            <a:off x="7024312" y="4362176"/>
            <a:ext cx="831524" cy="954644"/>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7602192" y="4423230"/>
            <a:ext cx="319230" cy="832538"/>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7" idx="0"/>
          </p:cNvCxnSpPr>
          <p:nvPr/>
        </p:nvCxnSpPr>
        <p:spPr>
          <a:xfrm flipH="1" flipV="1">
            <a:off x="8054664" y="4423229"/>
            <a:ext cx="167583" cy="832539"/>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1"/>
            <a:endCxn id="31" idx="5"/>
          </p:cNvCxnSpPr>
          <p:nvPr/>
        </p:nvCxnSpPr>
        <p:spPr>
          <a:xfrm flipH="1" flipV="1">
            <a:off x="8152366" y="4362176"/>
            <a:ext cx="594974" cy="954644"/>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25" name="Oval 24"/>
          <p:cNvSpPr/>
          <p:nvPr/>
        </p:nvSpPr>
        <p:spPr>
          <a:xfrm>
            <a:off x="6666368" y="5255768"/>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1</a:t>
            </a:r>
          </a:p>
        </p:txBody>
      </p:sp>
      <p:sp>
        <p:nvSpPr>
          <p:cNvPr id="26" name="Oval 25"/>
          <p:cNvSpPr/>
          <p:nvPr/>
        </p:nvSpPr>
        <p:spPr>
          <a:xfrm>
            <a:off x="7301368" y="5255768"/>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2</a:t>
            </a:r>
          </a:p>
        </p:txBody>
      </p:sp>
      <p:sp>
        <p:nvSpPr>
          <p:cNvPr id="27" name="Oval 26"/>
          <p:cNvSpPr/>
          <p:nvPr/>
        </p:nvSpPr>
        <p:spPr>
          <a:xfrm>
            <a:off x="8012568" y="5255768"/>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3</a:t>
            </a:r>
          </a:p>
        </p:txBody>
      </p:sp>
      <p:sp>
        <p:nvSpPr>
          <p:cNvPr id="28" name="Oval 27"/>
          <p:cNvSpPr/>
          <p:nvPr/>
        </p:nvSpPr>
        <p:spPr>
          <a:xfrm>
            <a:off x="8685926" y="5255768"/>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4</a:t>
            </a:r>
          </a:p>
        </p:txBody>
      </p:sp>
      <mc:AlternateContent xmlns:mc="http://schemas.openxmlformats.org/markup-compatibility/2006" xmlns:a14="http://schemas.microsoft.com/office/drawing/2010/main">
        <mc:Choice Requires="a14">
          <p:sp>
            <p:nvSpPr>
              <p:cNvPr id="29" name="Rectangle 28"/>
              <p:cNvSpPr/>
              <p:nvPr/>
            </p:nvSpPr>
            <p:spPr>
              <a:xfrm>
                <a:off x="7325230" y="5715000"/>
                <a:ext cx="1314462" cy="79983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𝒉</m:t>
                          </m:r>
                        </m:e>
                        <m:sub>
                          <m:r>
                            <a:rPr lang="en-US" b="1" i="1">
                              <a:solidFill>
                                <a:srgbClr val="0000FF"/>
                              </a:solidFill>
                              <a:latin typeface="Cambria Math"/>
                            </a:rPr>
                            <m:t>𝒊</m:t>
                          </m:r>
                        </m:sub>
                      </m:sSub>
                      <m:r>
                        <a:rPr lang="en-US" b="1">
                          <a:solidFill>
                            <a:srgbClr val="0000FF"/>
                          </a:solidFill>
                          <a:latin typeface="Cambria Math"/>
                        </a:rPr>
                        <m:t>=</m:t>
                      </m:r>
                      <m:nary>
                        <m:naryPr>
                          <m:chr m:val="∑"/>
                          <m:supHide m:val="on"/>
                          <m:ctrlPr>
                            <a:rPr lang="en-US" b="1" i="1">
                              <a:solidFill>
                                <a:srgbClr val="0000FF"/>
                              </a:solidFill>
                              <a:latin typeface="Cambria Math" panose="02040503050406030204" pitchFamily="18" charset="0"/>
                            </a:rPr>
                          </m:ctrlPr>
                        </m:naryPr>
                        <m:sub>
                          <m:r>
                            <m:rPr>
                              <m:brk m:alnAt="7"/>
                            </m:rPr>
                            <a:rPr lang="en-US" b="1" i="1" smtClean="0">
                              <a:solidFill>
                                <a:srgbClr val="0000FF"/>
                              </a:solidFill>
                              <a:latin typeface="Cambria Math"/>
                            </a:rPr>
                            <m:t>𝒊</m:t>
                          </m:r>
                          <m:r>
                            <a:rPr lang="en-US" b="1" i="1">
                              <a:solidFill>
                                <a:srgbClr val="0000FF"/>
                              </a:solidFill>
                              <a:latin typeface="Cambria Math"/>
                            </a:rPr>
                            <m:t>→</m:t>
                          </m:r>
                          <m:r>
                            <a:rPr lang="en-US" b="1" i="1" smtClean="0">
                              <a:solidFill>
                                <a:srgbClr val="0000FF"/>
                              </a:solidFill>
                              <a:latin typeface="Cambria Math"/>
                            </a:rPr>
                            <m:t>𝒋</m:t>
                          </m:r>
                        </m:sub>
                        <m:sup/>
                        <m:e>
                          <m:sSub>
                            <m:sSubPr>
                              <m:ctrlPr>
                                <a:rPr lang="en-US" b="1" i="1">
                                  <a:solidFill>
                                    <a:srgbClr val="0000FF"/>
                                  </a:solidFill>
                                  <a:latin typeface="Cambria Math" panose="02040503050406030204" pitchFamily="18" charset="0"/>
                                </a:rPr>
                              </m:ctrlPr>
                            </m:sSubPr>
                            <m:e>
                              <m:r>
                                <a:rPr lang="en-US" b="1" i="1" smtClean="0">
                                  <a:solidFill>
                                    <a:srgbClr val="0000FF"/>
                                  </a:solidFill>
                                  <a:latin typeface="Cambria Math"/>
                                </a:rPr>
                                <m:t>𝒂</m:t>
                              </m:r>
                            </m:e>
                            <m:sub>
                              <m:r>
                                <a:rPr lang="en-US" b="1" i="1">
                                  <a:solidFill>
                                    <a:srgbClr val="0000FF"/>
                                  </a:solidFill>
                                  <a:latin typeface="Cambria Math"/>
                                </a:rPr>
                                <m:t>𝒋</m:t>
                              </m:r>
                            </m:sub>
                          </m:sSub>
                        </m:e>
                      </m:nary>
                    </m:oMath>
                  </m:oMathPara>
                </a14:m>
                <a:endParaRPr lang="en-US" b="1" dirty="0">
                  <a:solidFill>
                    <a:srgbClr val="0000FF"/>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7325230" y="5715000"/>
                <a:ext cx="1314462" cy="799834"/>
              </a:xfrm>
              <a:prstGeom prst="rect">
                <a:avLst/>
              </a:prstGeom>
              <a:blipFill rotWithShape="1">
                <a:blip r:embed="rId4" cstate="print"/>
                <a:stretch>
                  <a:fillRect/>
                </a:stretch>
              </a:blipFill>
            </p:spPr>
            <p:txBody>
              <a:bodyPr/>
              <a:lstStyle/>
              <a:p>
                <a:r>
                  <a:rPr lang="en-US">
                    <a:noFill/>
                  </a:rPr>
                  <a:t> </a:t>
                </a:r>
              </a:p>
            </p:txBody>
          </p:sp>
        </mc:Fallback>
      </mc:AlternateContent>
      <p:sp>
        <p:nvSpPr>
          <p:cNvPr id="31" name="Oval 30"/>
          <p:cNvSpPr/>
          <p:nvPr/>
        </p:nvSpPr>
        <p:spPr>
          <a:xfrm>
            <a:off x="7794422" y="4006337"/>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i</a:t>
            </a:r>
          </a:p>
        </p:txBody>
      </p:sp>
    </p:spTree>
    <p:extLst>
      <p:ext uri="{BB962C8B-B14F-4D97-AF65-F5344CB8AC3E}">
        <p14:creationId xmlns:p14="http://schemas.microsoft.com/office/powerpoint/2010/main" val="38379646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Hubs and Authorities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991600" cy="5257801"/>
              </a:xfrm>
            </p:spPr>
            <p:txBody>
              <a:bodyPr>
                <a:normAutofit/>
              </a:bodyPr>
              <a:lstStyle/>
              <a:p>
                <a:r>
                  <a:rPr lang="en-US" b="1" dirty="0">
                    <a:solidFill>
                      <a:srgbClr val="D60093"/>
                    </a:solidFill>
                  </a:rPr>
                  <a:t>HITS converges to a single stable point</a:t>
                </a:r>
              </a:p>
              <a:p>
                <a:r>
                  <a:rPr lang="en-US" b="1" dirty="0"/>
                  <a:t>Notation:</a:t>
                </a:r>
              </a:p>
              <a:p>
                <a:pPr lvl="1"/>
                <a:r>
                  <a:rPr lang="en-US" dirty="0"/>
                  <a:t>Vector </a:t>
                </a:r>
                <a14:m>
                  <m:oMath xmlns:m="http://schemas.openxmlformats.org/officeDocument/2006/math">
                    <m:r>
                      <a:rPr lang="en-US" b="1" i="1" dirty="0" smtClean="0">
                        <a:latin typeface="Cambria Math"/>
                        <a:cs typeface="Times New Roman" pitchFamily="18" charset="0"/>
                      </a:rPr>
                      <m:t>𝒂</m:t>
                    </m:r>
                    <m:r>
                      <a:rPr lang="en-US" i="1" dirty="0" smtClean="0">
                        <a:latin typeface="Cambria Math"/>
                        <a:cs typeface="Times New Roman" pitchFamily="18" charset="0"/>
                      </a:rPr>
                      <m:t> = (</m:t>
                    </m:r>
                    <m:r>
                      <a:rPr lang="en-US" i="1" dirty="0" smtClean="0">
                        <a:latin typeface="Cambria Math"/>
                        <a:cs typeface="Times New Roman" pitchFamily="18" charset="0"/>
                      </a:rPr>
                      <m:t>𝑎</m:t>
                    </m:r>
                    <m:r>
                      <a:rPr lang="en-US" i="1" baseline="-25000" dirty="0" smtClean="0">
                        <a:latin typeface="Cambria Math"/>
                        <a:cs typeface="Times New Roman" pitchFamily="18" charset="0"/>
                      </a:rPr>
                      <m:t>1</m:t>
                    </m:r>
                    <m:r>
                      <a:rPr lang="en-US" i="1" dirty="0" smtClean="0">
                        <a:latin typeface="Cambria Math"/>
                        <a:cs typeface="Times New Roman" pitchFamily="18" charset="0"/>
                      </a:rPr>
                      <m:t>…,</m:t>
                    </m:r>
                    <m:sSub>
                      <m:sSubPr>
                        <m:ctrlPr>
                          <a:rPr lang="en-US" b="0" i="1" dirty="0" smtClean="0">
                            <a:latin typeface="Cambria Math" panose="02040503050406030204" pitchFamily="18" charset="0"/>
                            <a:cs typeface="Times New Roman" pitchFamily="18" charset="0"/>
                          </a:rPr>
                        </m:ctrlPr>
                      </m:sSubPr>
                      <m:e>
                        <m:r>
                          <a:rPr lang="en-US" i="1" dirty="0" smtClean="0">
                            <a:latin typeface="Cambria Math"/>
                            <a:cs typeface="Times New Roman" pitchFamily="18" charset="0"/>
                          </a:rPr>
                          <m:t>𝑎</m:t>
                        </m:r>
                      </m:e>
                      <m:sub>
                        <m:r>
                          <a:rPr lang="en-US" i="1" dirty="0" smtClean="0">
                            <a:latin typeface="Cambria Math"/>
                            <a:cs typeface="Times New Roman" pitchFamily="18" charset="0"/>
                          </a:rPr>
                          <m:t>𝑛</m:t>
                        </m:r>
                      </m:sub>
                    </m:sSub>
                    <m:r>
                      <a:rPr lang="en-US" i="1" dirty="0" smtClean="0">
                        <a:latin typeface="Cambria Math"/>
                        <a:cs typeface="Times New Roman" pitchFamily="18" charset="0"/>
                      </a:rPr>
                      <m:t>),    </m:t>
                    </m:r>
                    <m:r>
                      <a:rPr lang="en-US" b="1" i="1" dirty="0" smtClean="0">
                        <a:latin typeface="Cambria Math"/>
                        <a:cs typeface="Times New Roman" pitchFamily="18" charset="0"/>
                      </a:rPr>
                      <m:t>𝒉</m:t>
                    </m:r>
                    <m:r>
                      <a:rPr lang="en-US" i="1" dirty="0" smtClean="0">
                        <a:latin typeface="Cambria Math"/>
                        <a:cs typeface="Times New Roman" pitchFamily="18" charset="0"/>
                      </a:rPr>
                      <m:t> = (</m:t>
                    </m:r>
                    <m:r>
                      <a:rPr lang="en-US" i="1" dirty="0" smtClean="0">
                        <a:latin typeface="Cambria Math"/>
                        <a:cs typeface="Times New Roman" pitchFamily="18" charset="0"/>
                      </a:rPr>
                      <m:t>h</m:t>
                    </m:r>
                    <m:r>
                      <a:rPr lang="en-US" i="1" baseline="-25000" dirty="0" smtClean="0">
                        <a:latin typeface="Cambria Math"/>
                        <a:cs typeface="Times New Roman" pitchFamily="18" charset="0"/>
                      </a:rPr>
                      <m:t>1</m:t>
                    </m:r>
                    <m:r>
                      <a:rPr lang="en-US" i="1" dirty="0" smtClean="0">
                        <a:latin typeface="Cambria Math"/>
                        <a:cs typeface="Times New Roman" pitchFamily="18" charset="0"/>
                      </a:rPr>
                      <m:t>…,</m:t>
                    </m:r>
                    <m:sSub>
                      <m:sSubPr>
                        <m:ctrlPr>
                          <a:rPr lang="en-US" b="0" i="1" dirty="0" smtClean="0">
                            <a:latin typeface="Cambria Math" panose="02040503050406030204" pitchFamily="18" charset="0"/>
                            <a:cs typeface="Times New Roman" pitchFamily="18" charset="0"/>
                          </a:rPr>
                        </m:ctrlPr>
                      </m:sSubPr>
                      <m:e>
                        <m:r>
                          <a:rPr lang="en-US" i="1" dirty="0" err="1" smtClean="0">
                            <a:latin typeface="Cambria Math"/>
                            <a:cs typeface="Times New Roman" pitchFamily="18" charset="0"/>
                          </a:rPr>
                          <m:t>h</m:t>
                        </m:r>
                      </m:e>
                      <m:sub>
                        <m:r>
                          <a:rPr lang="en-US" b="0" i="1" dirty="0" smtClean="0">
                            <a:latin typeface="Cambria Math"/>
                            <a:cs typeface="Times New Roman" pitchFamily="18" charset="0"/>
                          </a:rPr>
                          <m:t>𝑛</m:t>
                        </m:r>
                      </m:sub>
                    </m:sSub>
                    <m:r>
                      <a:rPr lang="en-US" i="1" dirty="0" smtClean="0">
                        <a:latin typeface="Cambria Math"/>
                        <a:cs typeface="Times New Roman" pitchFamily="18" charset="0"/>
                      </a:rPr>
                      <m:t>)</m:t>
                    </m:r>
                  </m:oMath>
                </a14:m>
                <a:endParaRPr lang="en-US" i="1" dirty="0">
                  <a:latin typeface="Times New Roman" pitchFamily="18" charset="0"/>
                  <a:cs typeface="Times New Roman" pitchFamily="18" charset="0"/>
                </a:endParaRPr>
              </a:p>
              <a:p>
                <a:pPr lvl="1"/>
                <a:r>
                  <a:rPr lang="en-US" dirty="0"/>
                  <a:t>Adjacency matrix </a:t>
                </a:r>
                <a14:m>
                  <m:oMath xmlns:m="http://schemas.openxmlformats.org/officeDocument/2006/math">
                    <m:r>
                      <a:rPr lang="en-US" b="1" i="1" dirty="0" smtClean="0">
                        <a:latin typeface="Cambria Math"/>
                      </a:rPr>
                      <m:t>𝑨</m:t>
                    </m:r>
                  </m:oMath>
                </a14:m>
                <a:r>
                  <a:rPr lang="en-US" dirty="0"/>
                  <a:t> (</a:t>
                </a:r>
                <a:r>
                  <a:rPr lang="en-US" i="1" dirty="0" err="1">
                    <a:latin typeface="Times New Roman" pitchFamily="18" charset="0"/>
                    <a:cs typeface="Times New Roman" pitchFamily="18" charset="0"/>
                  </a:rPr>
                  <a:t>N</a:t>
                </a:r>
                <a:r>
                  <a:rPr lang="en-US" dirty="0" err="1"/>
                  <a:t>x</a:t>
                </a:r>
                <a:r>
                  <a:rPr lang="en-US" i="1" dirty="0" err="1">
                    <a:latin typeface="Times New Roman" pitchFamily="18" charset="0"/>
                    <a:cs typeface="Times New Roman" pitchFamily="18" charset="0"/>
                  </a:rPr>
                  <a:t>N</a:t>
                </a:r>
                <a:r>
                  <a:rPr lang="en-US" dirty="0"/>
                  <a:t>): </a:t>
                </a:r>
                <a14:m>
                  <m:oMath xmlns:m="http://schemas.openxmlformats.org/officeDocument/2006/math">
                    <m:r>
                      <a:rPr lang="en-US" b="1" i="1" dirty="0" smtClean="0">
                        <a:latin typeface="Cambria Math"/>
                        <a:cs typeface="Times New Roman" pitchFamily="18" charset="0"/>
                      </a:rPr>
                      <m:t>𝑨</m:t>
                    </m:r>
                    <m:r>
                      <a:rPr lang="en-US" b="1" i="1" baseline="-25000" dirty="0" err="1" smtClean="0">
                        <a:latin typeface="Cambria Math"/>
                        <a:cs typeface="Times New Roman" pitchFamily="18" charset="0"/>
                      </a:rPr>
                      <m:t>𝒊𝒋</m:t>
                    </m:r>
                    <m:r>
                      <a:rPr lang="en-US" i="1" dirty="0" smtClean="0">
                        <a:latin typeface="Cambria Math"/>
                        <a:cs typeface="Times New Roman" pitchFamily="18" charset="0"/>
                      </a:rPr>
                      <m:t>=1</m:t>
                    </m:r>
                  </m:oMath>
                </a14:m>
                <a:r>
                  <a:rPr lang="en-US" dirty="0"/>
                  <a:t> if </a:t>
                </a:r>
                <a14:m>
                  <m:oMath xmlns:m="http://schemas.openxmlformats.org/officeDocument/2006/math">
                    <m:r>
                      <a:rPr lang="en-US" i="1" dirty="0" smtClean="0">
                        <a:latin typeface="Cambria Math"/>
                        <a:cs typeface="Times New Roman" pitchFamily="18" charset="0"/>
                      </a:rPr>
                      <m:t>𝑖</m:t>
                    </m:r>
                    <m:r>
                      <a:rPr lang="en-US" i="1" dirty="0" err="1" smtClean="0">
                        <a:latin typeface="Cambria Math"/>
                        <a:cs typeface="Times New Roman" pitchFamily="18" charset="0"/>
                        <a:sym typeface="Wingdings 3"/>
                      </a:rPr>
                      <m:t></m:t>
                    </m:r>
                    <m:r>
                      <a:rPr lang="en-US" i="1" dirty="0" err="1" smtClean="0">
                        <a:latin typeface="Cambria Math"/>
                        <a:cs typeface="Times New Roman" pitchFamily="18" charset="0"/>
                        <a:sym typeface="Wingdings 3"/>
                      </a:rPr>
                      <m:t>𝑗</m:t>
                    </m:r>
                  </m:oMath>
                </a14:m>
                <a:r>
                  <a:rPr lang="en-US" dirty="0">
                    <a:sym typeface="Wingdings 3"/>
                  </a:rPr>
                  <a:t>, 0 otherwise</a:t>
                </a:r>
                <a:endParaRPr lang="en-US" i="1" dirty="0">
                  <a:latin typeface="Times New Roman" pitchFamily="18" charset="0"/>
                  <a:cs typeface="Times New Roman" pitchFamily="18" charset="0"/>
                  <a:sym typeface="Wingdings 3"/>
                </a:endParaRPr>
              </a:p>
              <a:p>
                <a:r>
                  <a:rPr lang="en-US" b="1" dirty="0">
                    <a:solidFill>
                      <a:srgbClr val="0000FF"/>
                    </a:solidFill>
                    <a:sym typeface="Wingdings 3"/>
                  </a:rPr>
                  <a:t>Then</a:t>
                </a:r>
                <a:r>
                  <a:rPr lang="en-US" b="1" dirty="0">
                    <a:sym typeface="Wingdings 3"/>
                  </a:rPr>
                  <a:t> </a:t>
                </a:r>
                <a14:m>
                  <m:oMath xmlns:m="http://schemas.openxmlformats.org/officeDocument/2006/math">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𝒉</m:t>
                        </m:r>
                      </m:e>
                      <m:sub>
                        <m:r>
                          <a:rPr lang="en-US" b="1" i="1" smtClean="0">
                            <a:solidFill>
                              <a:srgbClr val="008000"/>
                            </a:solidFill>
                            <a:latin typeface="Cambria Math"/>
                            <a:sym typeface="Wingdings 3"/>
                          </a:rPr>
                          <m:t>𝒊</m:t>
                        </m:r>
                      </m:sub>
                    </m:sSub>
                    <m:r>
                      <a:rPr lang="en-US" b="1" i="1" smtClean="0">
                        <a:solidFill>
                          <a:srgbClr val="008000"/>
                        </a:solidFill>
                        <a:latin typeface="Cambria Math"/>
                        <a:sym typeface="Wingdings 3"/>
                      </a:rPr>
                      <m:t>=</m:t>
                    </m:r>
                    <m:nary>
                      <m:naryPr>
                        <m:chr m:val="∑"/>
                        <m:supHide m:val="on"/>
                        <m:ctrlPr>
                          <a:rPr lang="en-US" b="1" i="1" smtClean="0">
                            <a:solidFill>
                              <a:srgbClr val="008000"/>
                            </a:solidFill>
                            <a:latin typeface="Cambria Math" panose="02040503050406030204" pitchFamily="18" charset="0"/>
                            <a:sym typeface="Wingdings 3"/>
                          </a:rPr>
                        </m:ctrlPr>
                      </m:naryPr>
                      <m:sub>
                        <m:r>
                          <a:rPr lang="en-US" b="1" i="1" smtClean="0">
                            <a:solidFill>
                              <a:srgbClr val="008000"/>
                            </a:solidFill>
                            <a:latin typeface="Cambria Math"/>
                            <a:sym typeface="Wingdings 3"/>
                          </a:rPr>
                          <m:t>𝒊</m:t>
                        </m:r>
                        <m:r>
                          <a:rPr lang="en-US" b="1" i="1" smtClean="0">
                            <a:solidFill>
                              <a:srgbClr val="008000"/>
                            </a:solidFill>
                            <a:latin typeface="Cambria Math"/>
                            <a:ea typeface="Cambria Math"/>
                            <a:sym typeface="Wingdings 3"/>
                          </a:rPr>
                          <m:t>→</m:t>
                        </m:r>
                        <m:r>
                          <a:rPr lang="en-US" b="1" i="1" smtClean="0">
                            <a:solidFill>
                              <a:srgbClr val="008000"/>
                            </a:solidFill>
                            <a:latin typeface="Cambria Math"/>
                            <a:ea typeface="Cambria Math"/>
                            <a:sym typeface="Wingdings 3"/>
                          </a:rPr>
                          <m:t>𝒋</m:t>
                        </m:r>
                      </m:sub>
                      <m:sup/>
                      <m:e>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𝒂</m:t>
                            </m:r>
                          </m:e>
                          <m:sub>
                            <m:r>
                              <a:rPr lang="en-US" b="1" i="1" smtClean="0">
                                <a:solidFill>
                                  <a:srgbClr val="008000"/>
                                </a:solidFill>
                                <a:latin typeface="Cambria Math"/>
                                <a:sym typeface="Wingdings 3"/>
                              </a:rPr>
                              <m:t>𝒋</m:t>
                            </m:r>
                          </m:sub>
                        </m:sSub>
                      </m:e>
                    </m:nary>
                  </m:oMath>
                </a14:m>
                <a:r>
                  <a:rPr lang="en-US" b="1" dirty="0">
                    <a:solidFill>
                      <a:srgbClr val="008000"/>
                    </a:solidFill>
                    <a:sym typeface="Wingdings 3"/>
                  </a:rPr>
                  <a:t>  </a:t>
                </a:r>
                <a:br>
                  <a:rPr lang="en-US" b="1" dirty="0">
                    <a:solidFill>
                      <a:srgbClr val="008000"/>
                    </a:solidFill>
                    <a:sym typeface="Wingdings 3"/>
                  </a:rPr>
                </a:br>
                <a:r>
                  <a:rPr lang="en-US" b="1" dirty="0">
                    <a:solidFill>
                      <a:srgbClr val="0000FF"/>
                    </a:solidFill>
                    <a:sym typeface="Wingdings 3"/>
                  </a:rPr>
                  <a:t>can be rewritten as</a:t>
                </a:r>
                <a:r>
                  <a:rPr lang="en-US" dirty="0">
                    <a:sym typeface="Wingdings 3"/>
                  </a:rPr>
                  <a:t> </a:t>
                </a:r>
                <a14:m>
                  <m:oMath xmlns:m="http://schemas.openxmlformats.org/officeDocument/2006/math">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𝒉</m:t>
                        </m:r>
                      </m:e>
                      <m:sub>
                        <m:r>
                          <a:rPr lang="en-US" b="1" i="1" smtClean="0">
                            <a:solidFill>
                              <a:srgbClr val="008000"/>
                            </a:solidFill>
                            <a:latin typeface="Cambria Math"/>
                            <a:sym typeface="Wingdings 3"/>
                          </a:rPr>
                          <m:t>𝒊</m:t>
                        </m:r>
                      </m:sub>
                    </m:sSub>
                    <m:r>
                      <a:rPr lang="en-US" b="1" i="1" smtClean="0">
                        <a:solidFill>
                          <a:srgbClr val="008000"/>
                        </a:solidFill>
                        <a:latin typeface="Cambria Math"/>
                        <a:sym typeface="Wingdings 3"/>
                      </a:rPr>
                      <m:t>=</m:t>
                    </m:r>
                    <m:nary>
                      <m:naryPr>
                        <m:chr m:val="∑"/>
                        <m:supHide m:val="on"/>
                        <m:ctrlPr>
                          <a:rPr lang="en-US" b="1" i="1" smtClean="0">
                            <a:solidFill>
                              <a:srgbClr val="008000"/>
                            </a:solidFill>
                            <a:latin typeface="Cambria Math" panose="02040503050406030204" pitchFamily="18" charset="0"/>
                            <a:sym typeface="Wingdings 3"/>
                          </a:rPr>
                        </m:ctrlPr>
                      </m:naryPr>
                      <m:sub>
                        <m:r>
                          <a:rPr lang="en-US" b="1" i="1" smtClean="0">
                            <a:solidFill>
                              <a:srgbClr val="008000"/>
                            </a:solidFill>
                            <a:latin typeface="Cambria Math"/>
                            <a:sym typeface="Wingdings 3"/>
                          </a:rPr>
                          <m:t>𝒋</m:t>
                        </m:r>
                      </m:sub>
                      <m:sup/>
                      <m:e>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𝑨</m:t>
                            </m:r>
                          </m:e>
                          <m:sub>
                            <m:r>
                              <a:rPr lang="en-US" b="1" i="1" smtClean="0">
                                <a:solidFill>
                                  <a:srgbClr val="008000"/>
                                </a:solidFill>
                                <a:latin typeface="Cambria Math"/>
                                <a:sym typeface="Wingdings 3"/>
                              </a:rPr>
                              <m:t>𝒊𝒋</m:t>
                            </m:r>
                          </m:sub>
                        </m:sSub>
                        <m:r>
                          <a:rPr lang="en-US" b="1" i="1" smtClean="0">
                            <a:solidFill>
                              <a:srgbClr val="008000"/>
                            </a:solidFill>
                            <a:latin typeface="Cambria Math"/>
                            <a:sym typeface="Wingdings 3"/>
                          </a:rPr>
                          <m:t>⋅</m:t>
                        </m:r>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𝒂</m:t>
                            </m:r>
                          </m:e>
                          <m:sub>
                            <m:r>
                              <a:rPr lang="en-US" b="1" i="1" smtClean="0">
                                <a:solidFill>
                                  <a:srgbClr val="008000"/>
                                </a:solidFill>
                                <a:latin typeface="Cambria Math"/>
                                <a:sym typeface="Wingdings 3"/>
                              </a:rPr>
                              <m:t>𝒋</m:t>
                            </m:r>
                          </m:sub>
                        </m:sSub>
                      </m:e>
                    </m:nary>
                  </m:oMath>
                </a14:m>
                <a:br>
                  <a:rPr lang="en-US" b="1" dirty="0">
                    <a:solidFill>
                      <a:srgbClr val="008000"/>
                    </a:solidFill>
                    <a:sym typeface="Wingdings 3"/>
                  </a:rPr>
                </a:br>
                <a:r>
                  <a:rPr lang="en-US" b="1" dirty="0">
                    <a:sym typeface="Wingdings 3"/>
                  </a:rPr>
                  <a:t>So: </a:t>
                </a:r>
                <a14:m>
                  <m:oMath xmlns:m="http://schemas.openxmlformats.org/officeDocument/2006/math">
                    <m:r>
                      <a:rPr lang="en-US" b="1" i="1" smtClean="0">
                        <a:latin typeface="Cambria Math"/>
                        <a:sym typeface="Wingdings 3"/>
                      </a:rPr>
                      <m:t>𝒉</m:t>
                    </m:r>
                    <m:r>
                      <a:rPr lang="en-US" b="1" i="1" smtClean="0">
                        <a:latin typeface="Cambria Math"/>
                        <a:sym typeface="Wingdings 3"/>
                      </a:rPr>
                      <m:t>=</m:t>
                    </m:r>
                    <m:r>
                      <a:rPr lang="en-US" b="1" i="1" smtClean="0">
                        <a:latin typeface="Cambria Math"/>
                        <a:sym typeface="Wingdings 3"/>
                      </a:rPr>
                      <m:t>𝑨</m:t>
                    </m:r>
                    <m:r>
                      <a:rPr lang="en-US" b="1" i="1" smtClean="0">
                        <a:latin typeface="Cambria Math"/>
                        <a:sym typeface="Wingdings 3"/>
                      </a:rPr>
                      <m:t>⋅</m:t>
                    </m:r>
                    <m:r>
                      <a:rPr lang="en-US" b="1" i="1" smtClean="0">
                        <a:latin typeface="Cambria Math"/>
                        <a:sym typeface="Wingdings 3"/>
                      </a:rPr>
                      <m:t>𝒂</m:t>
                    </m:r>
                  </m:oMath>
                </a14:m>
                <a:endParaRPr lang="en-US" b="1" dirty="0">
                  <a:sym typeface="Wingdings 3"/>
                </a:endParaRPr>
              </a:p>
              <a:p>
                <a:r>
                  <a:rPr lang="en-US" b="1" dirty="0">
                    <a:solidFill>
                      <a:srgbClr val="D60093"/>
                    </a:solidFill>
                    <a:sym typeface="Wingdings 3"/>
                  </a:rPr>
                  <a:t>Similarly,</a:t>
                </a:r>
                <a:r>
                  <a:rPr lang="en-US" b="1" dirty="0">
                    <a:sym typeface="Wingdings 3"/>
                  </a:rPr>
                  <a:t> </a:t>
                </a:r>
                <a14:m>
                  <m:oMath xmlns:m="http://schemas.openxmlformats.org/officeDocument/2006/math">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𝒂</m:t>
                        </m:r>
                      </m:e>
                      <m:sub>
                        <m:r>
                          <a:rPr lang="en-US" b="1" i="1" smtClean="0">
                            <a:solidFill>
                              <a:srgbClr val="008000"/>
                            </a:solidFill>
                            <a:latin typeface="Cambria Math"/>
                            <a:sym typeface="Wingdings 3"/>
                          </a:rPr>
                          <m:t>𝒊</m:t>
                        </m:r>
                      </m:sub>
                    </m:sSub>
                    <m:r>
                      <a:rPr lang="en-US" b="1" i="1">
                        <a:solidFill>
                          <a:srgbClr val="008000"/>
                        </a:solidFill>
                        <a:latin typeface="Cambria Math"/>
                        <a:sym typeface="Wingdings 3"/>
                      </a:rPr>
                      <m:t>=</m:t>
                    </m:r>
                    <m:nary>
                      <m:naryPr>
                        <m:chr m:val="∑"/>
                        <m:supHide m:val="on"/>
                        <m:ctrlPr>
                          <a:rPr lang="en-US" b="1" i="1">
                            <a:solidFill>
                              <a:srgbClr val="008000"/>
                            </a:solidFill>
                            <a:latin typeface="Cambria Math" panose="02040503050406030204" pitchFamily="18" charset="0"/>
                            <a:sym typeface="Wingdings 3"/>
                          </a:rPr>
                        </m:ctrlPr>
                      </m:naryPr>
                      <m:sub>
                        <m:r>
                          <a:rPr lang="en-US" b="1" i="1" smtClean="0">
                            <a:solidFill>
                              <a:srgbClr val="008000"/>
                            </a:solidFill>
                            <a:latin typeface="Cambria Math"/>
                            <a:sym typeface="Wingdings 3"/>
                          </a:rPr>
                          <m:t>𝒋</m:t>
                        </m:r>
                        <m:r>
                          <a:rPr lang="en-US" b="1" i="1">
                            <a:solidFill>
                              <a:srgbClr val="008000"/>
                            </a:solidFill>
                            <a:latin typeface="Cambria Math"/>
                            <a:ea typeface="Cambria Math"/>
                            <a:sym typeface="Wingdings 3"/>
                          </a:rPr>
                          <m:t>→</m:t>
                        </m:r>
                        <m:r>
                          <a:rPr lang="en-US" b="1" i="1" smtClean="0">
                            <a:solidFill>
                              <a:srgbClr val="008000"/>
                            </a:solidFill>
                            <a:latin typeface="Cambria Math"/>
                            <a:ea typeface="Cambria Math"/>
                            <a:sym typeface="Wingdings 3"/>
                          </a:rPr>
                          <m:t>𝒊</m:t>
                        </m:r>
                      </m:sub>
                      <m:sup/>
                      <m:e>
                        <m:sSub>
                          <m:sSubPr>
                            <m:ctrlPr>
                              <a:rPr lang="en-US" b="1" i="1">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𝒉</m:t>
                            </m:r>
                          </m:e>
                          <m:sub>
                            <m:r>
                              <a:rPr lang="en-US" b="1" i="1" smtClean="0">
                                <a:solidFill>
                                  <a:srgbClr val="008000"/>
                                </a:solidFill>
                                <a:latin typeface="Cambria Math"/>
                                <a:sym typeface="Wingdings 3"/>
                              </a:rPr>
                              <m:t>𝒋</m:t>
                            </m:r>
                          </m:sub>
                        </m:sSub>
                      </m:e>
                    </m:nary>
                  </m:oMath>
                </a14:m>
                <a:r>
                  <a:rPr lang="en-US" b="1" dirty="0">
                    <a:solidFill>
                      <a:srgbClr val="008000"/>
                    </a:solidFill>
                    <a:sym typeface="Wingdings 3"/>
                  </a:rPr>
                  <a:t>  </a:t>
                </a:r>
                <a:br>
                  <a:rPr lang="en-US" b="1" dirty="0">
                    <a:solidFill>
                      <a:srgbClr val="008000"/>
                    </a:solidFill>
                    <a:sym typeface="Wingdings 3"/>
                  </a:rPr>
                </a:br>
                <a:r>
                  <a:rPr lang="en-US" b="1" dirty="0">
                    <a:solidFill>
                      <a:srgbClr val="D60093"/>
                    </a:solidFill>
                    <a:sym typeface="Wingdings 3"/>
                  </a:rPr>
                  <a:t>can be rewritten as</a:t>
                </a:r>
                <a:r>
                  <a:rPr lang="en-US" dirty="0">
                    <a:sym typeface="Wingdings 3"/>
                  </a:rPr>
                  <a:t> </a:t>
                </a:r>
                <a14:m>
                  <m:oMath xmlns:m="http://schemas.openxmlformats.org/officeDocument/2006/math">
                    <m:sSub>
                      <m:sSubPr>
                        <m:ctrlPr>
                          <a:rPr lang="en-US" b="1" i="1">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𝒂</m:t>
                        </m:r>
                      </m:e>
                      <m:sub>
                        <m:r>
                          <a:rPr lang="en-US" b="1" i="1">
                            <a:solidFill>
                              <a:srgbClr val="008000"/>
                            </a:solidFill>
                            <a:latin typeface="Cambria Math"/>
                            <a:sym typeface="Wingdings 3"/>
                          </a:rPr>
                          <m:t>𝒊</m:t>
                        </m:r>
                      </m:sub>
                    </m:sSub>
                    <m:r>
                      <a:rPr lang="en-US" b="1" i="1">
                        <a:solidFill>
                          <a:srgbClr val="008000"/>
                        </a:solidFill>
                        <a:latin typeface="Cambria Math"/>
                        <a:sym typeface="Wingdings 3"/>
                      </a:rPr>
                      <m:t>=</m:t>
                    </m:r>
                    <m:nary>
                      <m:naryPr>
                        <m:chr m:val="∑"/>
                        <m:supHide m:val="on"/>
                        <m:ctrlPr>
                          <a:rPr lang="en-US" b="1" i="1">
                            <a:solidFill>
                              <a:srgbClr val="008000"/>
                            </a:solidFill>
                            <a:latin typeface="Cambria Math" panose="02040503050406030204" pitchFamily="18" charset="0"/>
                            <a:sym typeface="Wingdings 3"/>
                          </a:rPr>
                        </m:ctrlPr>
                      </m:naryPr>
                      <m:sub>
                        <m:r>
                          <a:rPr lang="en-US" b="1" i="1">
                            <a:solidFill>
                              <a:srgbClr val="008000"/>
                            </a:solidFill>
                            <a:latin typeface="Cambria Math"/>
                            <a:sym typeface="Wingdings 3"/>
                          </a:rPr>
                          <m:t>𝒋</m:t>
                        </m:r>
                      </m:sub>
                      <m:sup/>
                      <m:e>
                        <m:sSub>
                          <m:sSubPr>
                            <m:ctrlPr>
                              <a:rPr lang="en-US" b="1" i="1">
                                <a:solidFill>
                                  <a:srgbClr val="008000"/>
                                </a:solidFill>
                                <a:latin typeface="Cambria Math" panose="02040503050406030204" pitchFamily="18" charset="0"/>
                                <a:sym typeface="Wingdings 3"/>
                              </a:rPr>
                            </m:ctrlPr>
                          </m:sSubPr>
                          <m:e>
                            <m:r>
                              <a:rPr lang="en-US" b="1" i="1">
                                <a:solidFill>
                                  <a:srgbClr val="008000"/>
                                </a:solidFill>
                                <a:latin typeface="Cambria Math"/>
                                <a:sym typeface="Wingdings 3"/>
                              </a:rPr>
                              <m:t>𝑨</m:t>
                            </m:r>
                          </m:e>
                          <m:sub>
                            <m:r>
                              <a:rPr lang="en-US" b="1" i="1">
                                <a:solidFill>
                                  <a:srgbClr val="008000"/>
                                </a:solidFill>
                                <a:latin typeface="Cambria Math"/>
                                <a:sym typeface="Wingdings 3"/>
                              </a:rPr>
                              <m:t>𝒋</m:t>
                            </m:r>
                            <m:r>
                              <a:rPr lang="en-US" b="1" i="1" smtClean="0">
                                <a:solidFill>
                                  <a:srgbClr val="008000"/>
                                </a:solidFill>
                                <a:latin typeface="Cambria Math"/>
                                <a:sym typeface="Wingdings 3"/>
                              </a:rPr>
                              <m:t>𝒊</m:t>
                            </m:r>
                          </m:sub>
                        </m:sSub>
                        <m:r>
                          <a:rPr lang="en-US" b="1" i="1">
                            <a:solidFill>
                              <a:srgbClr val="008000"/>
                            </a:solidFill>
                            <a:latin typeface="Cambria Math"/>
                            <a:sym typeface="Wingdings 3"/>
                          </a:rPr>
                          <m:t>⋅</m:t>
                        </m:r>
                        <m:sSub>
                          <m:sSubPr>
                            <m:ctrlPr>
                              <a:rPr lang="en-US" b="1" i="1">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𝒉</m:t>
                            </m:r>
                          </m:e>
                          <m:sub>
                            <m:r>
                              <a:rPr lang="en-US" b="1" i="1" smtClean="0">
                                <a:solidFill>
                                  <a:srgbClr val="008000"/>
                                </a:solidFill>
                                <a:latin typeface="Cambria Math"/>
                                <a:sym typeface="Wingdings 3"/>
                              </a:rPr>
                              <m:t>𝒋</m:t>
                            </m:r>
                          </m:sub>
                        </m:sSub>
                      </m:e>
                    </m:nary>
                    <m:r>
                      <a:rPr lang="en-US" b="1" i="1" smtClean="0">
                        <a:latin typeface="Cambria Math"/>
                        <a:sym typeface="Wingdings 3"/>
                      </a:rPr>
                      <m:t>=</m:t>
                    </m:r>
                    <m:sSup>
                      <m:sSupPr>
                        <m:ctrlPr>
                          <a:rPr lang="en-US" b="1" i="1" smtClean="0">
                            <a:latin typeface="Cambria Math" panose="02040503050406030204" pitchFamily="18" charset="0"/>
                            <a:sym typeface="Wingdings 3"/>
                          </a:rPr>
                        </m:ctrlPr>
                      </m:sSupPr>
                      <m:e>
                        <m:r>
                          <a:rPr lang="en-US" b="1" i="1" smtClean="0">
                            <a:latin typeface="Cambria Math"/>
                            <a:sym typeface="Wingdings 3"/>
                          </a:rPr>
                          <m:t>𝑨</m:t>
                        </m:r>
                      </m:e>
                      <m:sup>
                        <m:r>
                          <a:rPr lang="en-US" b="1" i="1" smtClean="0">
                            <a:latin typeface="Cambria Math"/>
                            <a:sym typeface="Wingdings 3"/>
                          </a:rPr>
                          <m:t>𝑻</m:t>
                        </m:r>
                      </m:sup>
                    </m:sSup>
                    <m:r>
                      <a:rPr lang="en-US" b="1" i="1" smtClean="0">
                        <a:latin typeface="Cambria Math"/>
                        <a:sym typeface="Wingdings 3"/>
                      </a:rPr>
                      <m:t>⋅</m:t>
                    </m:r>
                    <m:r>
                      <a:rPr lang="en-US" b="1" i="1" smtClean="0">
                        <a:latin typeface="Cambria Math"/>
                        <a:sym typeface="Wingdings 3"/>
                      </a:rPr>
                      <m:t>𝒉</m:t>
                    </m:r>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991600" cy="5257801"/>
              </a:xfrm>
              <a:blipFill rotWithShape="1">
                <a:blip r:embed="rId2" cstate="print"/>
                <a:stretch>
                  <a:fillRect t="-696"/>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19B12225-5612-419B-A8D5-4B8EEE4C217E}" type="slidenum">
              <a:rPr lang="en-US" smtClean="0"/>
              <a:pPr/>
              <a:t>103</a:t>
            </a:fld>
            <a:endParaRPr lang="en-US"/>
          </a:p>
        </p:txBody>
      </p:sp>
      <p:sp>
        <p:nvSpPr>
          <p:cNvPr id="11" name="TextBox 10"/>
          <p:cNvSpPr txBox="1"/>
          <p:nvPr/>
        </p:nvSpPr>
        <p:spPr>
          <a:xfrm>
            <a:off x="7709037" y="0"/>
            <a:ext cx="1435008" cy="338554"/>
          </a:xfrm>
          <a:prstGeom prst="rect">
            <a:avLst/>
          </a:prstGeom>
          <a:noFill/>
        </p:spPr>
        <p:txBody>
          <a:bodyPr wrap="none" rtlCol="0">
            <a:spAutoFit/>
          </a:bodyPr>
          <a:lstStyle/>
          <a:p>
            <a:pPr algn="r"/>
            <a:r>
              <a:rPr lang="en-US" sz="1600" dirty="0">
                <a:solidFill>
                  <a:schemeClr val="bg1"/>
                </a:solidFill>
              </a:rPr>
              <a:t>[Kleinberg ‘98]</a:t>
            </a:r>
          </a:p>
        </p:txBody>
      </p:sp>
    </p:spTree>
    <p:extLst>
      <p:ext uri="{BB962C8B-B14F-4D97-AF65-F5344CB8AC3E}">
        <p14:creationId xmlns:p14="http://schemas.microsoft.com/office/powerpoint/2010/main" val="18226761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Hubs and Authorities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0000FF"/>
                    </a:solidFill>
                  </a:rPr>
                  <a:t>HITS algorithm in vector notation:</a:t>
                </a:r>
              </a:p>
              <a:p>
                <a:pPr lvl="1"/>
                <a:r>
                  <a:rPr lang="en-US" dirty="0"/>
                  <a:t>Set: </a:t>
                </a:r>
                <a14:m>
                  <m:oMath xmlns:m="http://schemas.openxmlformats.org/officeDocument/2006/math">
                    <m:sSub>
                      <m:sSubPr>
                        <m:ctrlPr>
                          <a:rPr lang="en-US" b="1" i="1" dirty="0" smtClean="0">
                            <a:latin typeface="Cambria Math" panose="02040503050406030204" pitchFamily="18" charset="0"/>
                            <a:cs typeface="Times New Roman" pitchFamily="18" charset="0"/>
                          </a:rPr>
                        </m:ctrlPr>
                      </m:sSubPr>
                      <m:e>
                        <m:r>
                          <a:rPr lang="en-US" b="1" i="1" dirty="0" smtClean="0">
                            <a:latin typeface="Cambria Math"/>
                            <a:cs typeface="Times New Roman" pitchFamily="18" charset="0"/>
                          </a:rPr>
                          <m:t>𝒂</m:t>
                        </m:r>
                      </m:e>
                      <m:sub>
                        <m:r>
                          <a:rPr lang="en-US" b="1" i="1" dirty="0" smtClean="0">
                            <a:latin typeface="Cambria Math"/>
                            <a:cs typeface="Times New Roman" pitchFamily="18" charset="0"/>
                          </a:rPr>
                          <m:t>𝒊</m:t>
                        </m:r>
                      </m:sub>
                    </m:sSub>
                    <m:r>
                      <a:rPr lang="en-US" b="1" i="1" dirty="0" smtClean="0">
                        <a:latin typeface="Cambria Math"/>
                        <a:cs typeface="Times New Roman" pitchFamily="18" charset="0"/>
                      </a:rPr>
                      <m:t> = </m:t>
                    </m:r>
                    <m:sSub>
                      <m:sSubPr>
                        <m:ctrlPr>
                          <a:rPr lang="en-US" b="1" i="1" dirty="0" smtClean="0">
                            <a:latin typeface="Cambria Math" panose="02040503050406030204" pitchFamily="18" charset="0"/>
                            <a:cs typeface="Times New Roman" pitchFamily="18" charset="0"/>
                          </a:rPr>
                        </m:ctrlPr>
                      </m:sSubPr>
                      <m:e>
                        <m:r>
                          <a:rPr lang="en-US" b="1" i="1" dirty="0" smtClean="0">
                            <a:latin typeface="Cambria Math"/>
                            <a:cs typeface="Times New Roman" pitchFamily="18" charset="0"/>
                          </a:rPr>
                          <m:t>𝒉</m:t>
                        </m:r>
                      </m:e>
                      <m:sub>
                        <m:r>
                          <a:rPr lang="en-US" b="1" i="1" dirty="0" smtClean="0">
                            <a:latin typeface="Cambria Math"/>
                            <a:cs typeface="Times New Roman" pitchFamily="18" charset="0"/>
                          </a:rPr>
                          <m:t>𝒊</m:t>
                        </m:r>
                      </m:sub>
                    </m:sSub>
                    <m:r>
                      <a:rPr lang="en-US" b="1" i="1" dirty="0" smtClean="0">
                        <a:latin typeface="Cambria Math"/>
                        <a:cs typeface="Times New Roman" pitchFamily="18" charset="0"/>
                      </a:rPr>
                      <m:t> =</m:t>
                    </m:r>
                    <m:f>
                      <m:fPr>
                        <m:ctrlPr>
                          <a:rPr lang="en-US" b="1" i="1" dirty="0" smtClean="0">
                            <a:latin typeface="Cambria Math" panose="02040503050406030204" pitchFamily="18" charset="0"/>
                            <a:cs typeface="Times New Roman" pitchFamily="18" charset="0"/>
                          </a:rPr>
                        </m:ctrlPr>
                      </m:fPr>
                      <m:num>
                        <m:r>
                          <a:rPr lang="en-US" b="1" i="1" dirty="0" smtClean="0">
                            <a:latin typeface="Cambria Math"/>
                            <a:cs typeface="Times New Roman" pitchFamily="18" charset="0"/>
                          </a:rPr>
                          <m:t>𝟏</m:t>
                        </m:r>
                      </m:num>
                      <m:den>
                        <m:rad>
                          <m:radPr>
                            <m:degHide m:val="on"/>
                            <m:ctrlPr>
                              <a:rPr lang="en-US" b="1" i="1" dirty="0" smtClean="0">
                                <a:latin typeface="Cambria Math" panose="02040503050406030204" pitchFamily="18" charset="0"/>
                                <a:cs typeface="Times New Roman" pitchFamily="18" charset="0"/>
                              </a:rPr>
                            </m:ctrlPr>
                          </m:radPr>
                          <m:deg/>
                          <m:e>
                            <m:r>
                              <a:rPr lang="en-US" b="1" i="1" dirty="0" smtClean="0">
                                <a:latin typeface="Cambria Math"/>
                                <a:cs typeface="Times New Roman" pitchFamily="18" charset="0"/>
                              </a:rPr>
                              <m:t>𝒏</m:t>
                            </m:r>
                          </m:e>
                        </m:rad>
                      </m:den>
                    </m:f>
                    <m:r>
                      <a:rPr lang="en-US" i="1" dirty="0" smtClean="0">
                        <a:latin typeface="Cambria Math"/>
                        <a:cs typeface="Times New Roman" pitchFamily="18" charset="0"/>
                      </a:rPr>
                      <m:t> </m:t>
                    </m:r>
                  </m:oMath>
                </a14:m>
                <a:endParaRPr lang="en-US" i="1" baseline="30000" dirty="0">
                  <a:latin typeface="Times New Roman" pitchFamily="18" charset="0"/>
                  <a:cs typeface="Times New Roman" pitchFamily="18" charset="0"/>
                </a:endParaRPr>
              </a:p>
              <a:p>
                <a:pPr marL="457200" lvl="1" indent="0">
                  <a:buNone/>
                </a:pPr>
                <a:r>
                  <a:rPr lang="en-US" b="1" dirty="0"/>
                  <a:t>Repeat until convergence</a:t>
                </a:r>
                <a:r>
                  <a:rPr lang="en-US" dirty="0"/>
                  <a:t>:</a:t>
                </a:r>
              </a:p>
              <a:p>
                <a:pPr lvl="1"/>
                <a14:m>
                  <m:oMath xmlns:m="http://schemas.openxmlformats.org/officeDocument/2006/math">
                    <m:r>
                      <a:rPr lang="en-US" b="1" i="1" dirty="0" smtClean="0">
                        <a:latin typeface="Cambria Math"/>
                        <a:cs typeface="Times New Roman" pitchFamily="18" charset="0"/>
                      </a:rPr>
                      <m:t>𝒉</m:t>
                    </m:r>
                    <m:r>
                      <a:rPr lang="en-US" b="1" i="1" dirty="0" smtClean="0">
                        <a:latin typeface="Cambria Math"/>
                        <a:cs typeface="Times New Roman" pitchFamily="18" charset="0"/>
                      </a:rPr>
                      <m:t>=</m:t>
                    </m:r>
                    <m:r>
                      <a:rPr lang="en-US" b="1" i="1" dirty="0" smtClean="0">
                        <a:latin typeface="Cambria Math"/>
                        <a:cs typeface="Times New Roman" pitchFamily="18" charset="0"/>
                      </a:rPr>
                      <m:t>𝑨</m:t>
                    </m:r>
                    <m:r>
                      <a:rPr lang="en-US" b="1" i="1" dirty="0" smtClean="0">
                        <a:latin typeface="Cambria Math"/>
                        <a:cs typeface="Times New Roman" pitchFamily="18" charset="0"/>
                      </a:rPr>
                      <m:t>⋅</m:t>
                    </m:r>
                    <m:r>
                      <a:rPr lang="en-US" b="1" i="1" dirty="0" smtClean="0">
                        <a:latin typeface="Cambria Math"/>
                        <a:cs typeface="Times New Roman" pitchFamily="18" charset="0"/>
                      </a:rPr>
                      <m:t>𝒂</m:t>
                    </m:r>
                  </m:oMath>
                </a14:m>
                <a:endParaRPr lang="en-US" b="1" i="1" dirty="0">
                  <a:latin typeface="Cambria Math"/>
                  <a:cs typeface="Times New Roman" pitchFamily="18" charset="0"/>
                </a:endParaRPr>
              </a:p>
              <a:p>
                <a:pPr lvl="1"/>
                <a14:m>
                  <m:oMath xmlns:m="http://schemas.openxmlformats.org/officeDocument/2006/math">
                    <m:r>
                      <a:rPr lang="en-US" b="1" i="1" dirty="0" smtClean="0">
                        <a:latin typeface="Cambria Math"/>
                        <a:cs typeface="Times New Roman" pitchFamily="18" charset="0"/>
                      </a:rPr>
                      <m:t>𝒂</m:t>
                    </m:r>
                    <m:r>
                      <a:rPr lang="en-US" b="1" i="1" dirty="0" smtClean="0">
                        <a:latin typeface="Cambria Math"/>
                        <a:cs typeface="Times New Roman" pitchFamily="18" charset="0"/>
                      </a:rPr>
                      <m:t>=</m:t>
                    </m:r>
                    <m:sSup>
                      <m:sSupPr>
                        <m:ctrlPr>
                          <a:rPr lang="en-US" b="1" i="1" dirty="0" smtClean="0">
                            <a:latin typeface="Cambria Math" panose="02040503050406030204" pitchFamily="18" charset="0"/>
                            <a:cs typeface="Times New Roman" pitchFamily="18" charset="0"/>
                          </a:rPr>
                        </m:ctrlPr>
                      </m:sSupPr>
                      <m:e>
                        <m:r>
                          <a:rPr lang="en-US" b="1" i="1" dirty="0" smtClean="0">
                            <a:latin typeface="Cambria Math"/>
                            <a:cs typeface="Times New Roman" pitchFamily="18" charset="0"/>
                          </a:rPr>
                          <m:t>𝑨</m:t>
                        </m:r>
                      </m:e>
                      <m:sup>
                        <m:r>
                          <a:rPr lang="en-US" b="1" i="1" dirty="0" smtClean="0">
                            <a:latin typeface="Cambria Math"/>
                            <a:cs typeface="Times New Roman" pitchFamily="18" charset="0"/>
                          </a:rPr>
                          <m:t>𝑻</m:t>
                        </m:r>
                      </m:sup>
                    </m:sSup>
                    <m:r>
                      <a:rPr lang="en-US" b="1" i="1" dirty="0" smtClean="0">
                        <a:latin typeface="Cambria Math"/>
                        <a:cs typeface="Times New Roman" pitchFamily="18" charset="0"/>
                      </a:rPr>
                      <m:t>⋅</m:t>
                    </m:r>
                    <m:r>
                      <a:rPr lang="en-US" b="1" i="1" dirty="0" smtClean="0">
                        <a:latin typeface="Cambria Math"/>
                        <a:cs typeface="Times New Roman" pitchFamily="18" charset="0"/>
                      </a:rPr>
                      <m:t>𝒉</m:t>
                    </m:r>
                  </m:oMath>
                </a14:m>
                <a:endParaRPr lang="en-US" b="1" i="1" dirty="0">
                  <a:latin typeface="Times New Roman" pitchFamily="18" charset="0"/>
                  <a:cs typeface="Times New Roman" pitchFamily="18" charset="0"/>
                </a:endParaRPr>
              </a:p>
              <a:p>
                <a:pPr lvl="1"/>
                <a:r>
                  <a:rPr lang="en-US" dirty="0"/>
                  <a:t>Normalize </a:t>
                </a:r>
                <a14:m>
                  <m:oMath xmlns:m="http://schemas.openxmlformats.org/officeDocument/2006/math">
                    <m:r>
                      <a:rPr lang="en-US" b="1" i="1" dirty="0" smtClean="0">
                        <a:latin typeface="Cambria Math"/>
                      </a:rPr>
                      <m:t>𝒂</m:t>
                    </m:r>
                  </m:oMath>
                </a14:m>
                <a:r>
                  <a:rPr lang="en-US" dirty="0"/>
                  <a:t> and </a:t>
                </a:r>
                <a14:m>
                  <m:oMath xmlns:m="http://schemas.openxmlformats.org/officeDocument/2006/math">
                    <m:r>
                      <a:rPr lang="en-US" b="1" i="1" dirty="0" smtClean="0">
                        <a:latin typeface="Cambria Math"/>
                      </a:rPr>
                      <m:t>𝒉</m:t>
                    </m:r>
                  </m:oMath>
                </a14:m>
                <a:endParaRPr lang="en-US" b="1" dirty="0"/>
              </a:p>
              <a:p>
                <a:r>
                  <a:rPr lang="en-US" b="1" dirty="0">
                    <a:solidFill>
                      <a:srgbClr val="D60093"/>
                    </a:solidFill>
                  </a:rPr>
                  <a:t>Then:</a:t>
                </a:r>
                <a:r>
                  <a:rPr lang="en-US" b="1" dirty="0"/>
                  <a:t>  </a:t>
                </a:r>
                <a14:m>
                  <m:oMath xmlns:m="http://schemas.openxmlformats.org/officeDocument/2006/math">
                    <m:r>
                      <a:rPr lang="en-US" b="1" i="1" dirty="0" smtClean="0">
                        <a:latin typeface="Cambria Math"/>
                        <a:cs typeface="Times New Roman" pitchFamily="18" charset="0"/>
                      </a:rPr>
                      <m:t>𝒂</m:t>
                    </m:r>
                    <m:r>
                      <a:rPr lang="en-US" b="1" i="1" dirty="0" smtClean="0">
                        <a:latin typeface="Cambria Math"/>
                        <a:cs typeface="Times New Roman" pitchFamily="18" charset="0"/>
                      </a:rPr>
                      <m:t>=</m:t>
                    </m:r>
                    <m:sSup>
                      <m:sSupPr>
                        <m:ctrlPr>
                          <a:rPr lang="en-US" b="1" i="1" dirty="0" smtClean="0">
                            <a:latin typeface="Cambria Math" panose="02040503050406030204" pitchFamily="18" charset="0"/>
                            <a:cs typeface="Times New Roman" pitchFamily="18" charset="0"/>
                          </a:rPr>
                        </m:ctrlPr>
                      </m:sSupPr>
                      <m:e>
                        <m:r>
                          <a:rPr lang="en-US" b="1" i="1" dirty="0" smtClean="0">
                            <a:latin typeface="Cambria Math"/>
                            <a:cs typeface="Times New Roman" pitchFamily="18" charset="0"/>
                          </a:rPr>
                          <m:t>𝑨</m:t>
                        </m:r>
                      </m:e>
                      <m:sup>
                        <m:r>
                          <a:rPr lang="en-US" b="1" i="1" dirty="0" smtClean="0">
                            <a:latin typeface="Cambria Math"/>
                            <a:cs typeface="Times New Roman" pitchFamily="18" charset="0"/>
                          </a:rPr>
                          <m:t>𝑻</m:t>
                        </m:r>
                      </m:sup>
                    </m:sSup>
                    <m:r>
                      <a:rPr lang="en-US" b="1" i="1" dirty="0" smtClean="0">
                        <a:latin typeface="Cambria Math"/>
                        <a:cs typeface="Times New Roman" pitchFamily="18" charset="0"/>
                      </a:rPr>
                      <m:t>⋅(</m:t>
                    </m:r>
                    <m:r>
                      <a:rPr lang="en-US" b="1" i="1" dirty="0" smtClean="0">
                        <a:latin typeface="Cambria Math"/>
                        <a:cs typeface="Times New Roman" pitchFamily="18" charset="0"/>
                      </a:rPr>
                      <m:t>𝑨</m:t>
                    </m:r>
                    <m:r>
                      <a:rPr lang="en-US" b="1" i="1" dirty="0" smtClean="0">
                        <a:latin typeface="Cambria Math"/>
                        <a:cs typeface="Times New Roman" pitchFamily="18" charset="0"/>
                      </a:rPr>
                      <m:t>⋅</m:t>
                    </m:r>
                    <m:r>
                      <a:rPr lang="en-US" b="1" i="1" dirty="0" smtClean="0">
                        <a:latin typeface="Cambria Math"/>
                        <a:cs typeface="Times New Roman" pitchFamily="18" charset="0"/>
                      </a:rPr>
                      <m:t>𝒂</m:t>
                    </m:r>
                    <m:r>
                      <a:rPr lang="en-US" b="1" i="1" dirty="0" smtClean="0">
                        <a:latin typeface="Cambria Math"/>
                        <a:cs typeface="Times New Roman" pitchFamily="18" charset="0"/>
                      </a:rPr>
                      <m:t>)</m:t>
                    </m:r>
                  </m:oMath>
                </a14:m>
                <a:endParaRPr lang="en-US" b="1" i="1" dirty="0">
                  <a:latin typeface="Times New Roman" pitchFamily="18" charset="0"/>
                  <a:cs typeface="Times New Roman" pitchFamily="18" charset="0"/>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410200"/>
              </a:xfrm>
              <a:blipFill rotWithShape="1">
                <a:blip r:embed="rId2" cstate="print"/>
                <a:stretch>
                  <a:fillRect t="-676"/>
                </a:stretch>
              </a:blipFill>
            </p:spPr>
            <p:txBody>
              <a:bodyPr/>
              <a:lstStyle/>
              <a:p>
                <a:r>
                  <a:rPr lang="en-US">
                    <a:noFill/>
                  </a:rPr>
                  <a:t> </a:t>
                </a:r>
              </a:p>
            </p:txBody>
          </p:sp>
        </mc:Fallback>
      </mc:AlternateContent>
      <p:sp>
        <p:nvSpPr>
          <p:cNvPr id="6" name="Right Brace 5"/>
          <p:cNvSpPr/>
          <p:nvPr/>
        </p:nvSpPr>
        <p:spPr>
          <a:xfrm rot="5400000">
            <a:off x="4035495" y="4773606"/>
            <a:ext cx="162583" cy="838201"/>
          </a:xfrm>
          <a:prstGeom prst="rightBrace">
            <a:avLst>
              <a:gd name="adj1" fmla="val 34258"/>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9" name="TextBox 8"/>
              <p:cNvSpPr txBox="1"/>
              <p:nvPr/>
            </p:nvSpPr>
            <p:spPr>
              <a:xfrm>
                <a:off x="3359475" y="5498068"/>
                <a:ext cx="795411" cy="369332"/>
              </a:xfrm>
              <a:prstGeom prst="rect">
                <a:avLst/>
              </a:prstGeom>
              <a:noFill/>
            </p:spPr>
            <p:txBody>
              <a:bodyPr wrap="none" rtlCol="0">
                <a:spAutoFit/>
              </a:bodyPr>
              <a:lstStyle/>
              <a:p>
                <a:r>
                  <a:rPr lang="en-US" b="1" dirty="0">
                    <a:solidFill>
                      <a:srgbClr val="0000FF"/>
                    </a:solidFill>
                  </a:rPr>
                  <a:t>new </a:t>
                </a:r>
                <a14:m>
                  <m:oMath xmlns:m="http://schemas.openxmlformats.org/officeDocument/2006/math">
                    <m:r>
                      <a:rPr lang="en-US" b="1" i="1" dirty="0" smtClean="0">
                        <a:solidFill>
                          <a:srgbClr val="0000FF"/>
                        </a:solidFill>
                        <a:latin typeface="Cambria Math"/>
                      </a:rPr>
                      <m:t>𝒂</m:t>
                    </m:r>
                  </m:oMath>
                </a14:m>
                <a:endParaRPr lang="en-US" b="1" dirty="0">
                  <a:solidFill>
                    <a:srgbClr val="0000FF"/>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59475" y="5498068"/>
                <a:ext cx="795411" cy="369332"/>
              </a:xfrm>
              <a:prstGeom prst="rect">
                <a:avLst/>
              </a:prstGeom>
              <a:blipFill rotWithShape="1">
                <a:blip r:embed="rId3" cstate="print"/>
                <a:stretch>
                  <a:fillRect l="-610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181600" y="4267200"/>
                <a:ext cx="3962175" cy="1815882"/>
              </a:xfrm>
              <a:prstGeom prst="rect">
                <a:avLst/>
              </a:prstGeom>
              <a:noFill/>
            </p:spPr>
            <p:txBody>
              <a:bodyPr wrap="none" rtlCol="0">
                <a:spAutoFit/>
              </a:bodyPr>
              <a:lstStyle/>
              <a:p>
                <a14:m>
                  <m:oMath xmlns:m="http://schemas.openxmlformats.org/officeDocument/2006/math">
                    <m:r>
                      <a:rPr lang="en-US" sz="2800" b="1" i="1" dirty="0" smtClean="0">
                        <a:solidFill>
                          <a:srgbClr val="008000"/>
                        </a:solidFill>
                        <a:latin typeface="Cambria Math"/>
                        <a:cs typeface="Times New Roman" pitchFamily="18" charset="0"/>
                      </a:rPr>
                      <m:t>𝒂</m:t>
                    </m:r>
                  </m:oMath>
                </a14:m>
                <a:r>
                  <a:rPr lang="en-US" sz="2800" b="1" dirty="0">
                    <a:solidFill>
                      <a:srgbClr val="008000"/>
                    </a:solidFill>
                    <a:latin typeface="Calibri" pitchFamily="34" charset="0"/>
                    <a:cs typeface="Calibri" pitchFamily="34" charset="0"/>
                  </a:rPr>
                  <a:t> is updated (in 2 steps):</a:t>
                </a:r>
              </a:p>
              <a:p>
                <a:r>
                  <a:rPr lang="en-US" sz="2800" dirty="0">
                    <a:latin typeface="Calibri" pitchFamily="34" charset="0"/>
                    <a:cs typeface="Calibri" pitchFamily="34" charset="0"/>
                  </a:rPr>
                  <a:t>  </a:t>
                </a:r>
                <a14:m>
                  <m:oMath xmlns:m="http://schemas.openxmlformats.org/officeDocument/2006/math">
                    <m:r>
                      <a:rPr lang="en-US" sz="2800" b="0" i="1" dirty="0" smtClean="0">
                        <a:latin typeface="Cambria Math"/>
                        <a:cs typeface="Times New Roman" pitchFamily="18" charset="0"/>
                      </a:rPr>
                      <m:t>𝑎</m:t>
                    </m:r>
                    <m:r>
                      <a:rPr lang="en-US" sz="2800" b="0" i="0" dirty="0" smtClean="0">
                        <a:latin typeface="Cambria Math"/>
                        <a:cs typeface="Times New Roman" pitchFamily="18" charset="0"/>
                      </a:rPr>
                      <m:t>=</m:t>
                    </m:r>
                    <m:sSup>
                      <m:sSupPr>
                        <m:ctrlPr>
                          <a:rPr lang="en-US" sz="2800" b="0" i="1" dirty="0" smtClean="0">
                            <a:latin typeface="Cambria Math" panose="02040503050406030204" pitchFamily="18" charset="0"/>
                            <a:cs typeface="Times New Roman" pitchFamily="18" charset="0"/>
                          </a:rPr>
                        </m:ctrlPr>
                      </m:sSupPr>
                      <m:e>
                        <m:r>
                          <a:rPr lang="en-US" sz="2800" b="0" i="1" dirty="0" smtClean="0">
                            <a:latin typeface="Cambria Math"/>
                            <a:cs typeface="Times New Roman" pitchFamily="18" charset="0"/>
                          </a:rPr>
                          <m:t>𝐴</m:t>
                        </m:r>
                      </m:e>
                      <m:sup>
                        <m:r>
                          <a:rPr lang="en-US" sz="2800" b="0" i="1" dirty="0" smtClean="0">
                            <a:latin typeface="Cambria Math"/>
                            <a:cs typeface="Times New Roman" pitchFamily="18" charset="0"/>
                          </a:rPr>
                          <m:t>𝑇</m:t>
                        </m:r>
                      </m:sup>
                    </m:sSup>
                    <m:r>
                      <a:rPr lang="en-US" sz="2800" i="1" dirty="0" smtClean="0">
                        <a:latin typeface="Cambria Math"/>
                        <a:cs typeface="Times New Roman" pitchFamily="18" charset="0"/>
                      </a:rPr>
                      <m:t>(</m:t>
                    </m:r>
                    <m:r>
                      <a:rPr lang="en-US" sz="2800" b="0" i="1" dirty="0" smtClean="0">
                        <a:latin typeface="Cambria Math"/>
                        <a:cs typeface="Times New Roman" pitchFamily="18" charset="0"/>
                      </a:rPr>
                      <m:t>𝐴</m:t>
                    </m:r>
                    <m:r>
                      <a:rPr lang="en-US" sz="2800" i="1" dirty="0" smtClean="0">
                        <a:latin typeface="Cambria Math"/>
                        <a:cs typeface="Times New Roman" pitchFamily="18" charset="0"/>
                      </a:rPr>
                      <m:t> </m:t>
                    </m:r>
                    <m:r>
                      <a:rPr lang="en-US" sz="2800" i="1" dirty="0" smtClean="0">
                        <a:latin typeface="Cambria Math"/>
                        <a:cs typeface="Times New Roman" pitchFamily="18" charset="0"/>
                      </a:rPr>
                      <m:t>𝑎</m:t>
                    </m:r>
                    <m:r>
                      <a:rPr lang="en-US" sz="2800" i="1" dirty="0" smtClean="0">
                        <a:latin typeface="Cambria Math"/>
                        <a:cs typeface="Times New Roman" pitchFamily="18" charset="0"/>
                      </a:rPr>
                      <m:t>)=(</m:t>
                    </m:r>
                    <m:sSup>
                      <m:sSupPr>
                        <m:ctrlPr>
                          <a:rPr lang="en-US" sz="2800" b="0" i="1" dirty="0" smtClean="0">
                            <a:latin typeface="Cambria Math" panose="02040503050406030204" pitchFamily="18" charset="0"/>
                            <a:cs typeface="Times New Roman" pitchFamily="18" charset="0"/>
                          </a:rPr>
                        </m:ctrlPr>
                      </m:sSupPr>
                      <m:e>
                        <m:r>
                          <a:rPr lang="en-US" sz="2800" b="0" i="1" dirty="0" smtClean="0">
                            <a:latin typeface="Cambria Math"/>
                            <a:cs typeface="Times New Roman" pitchFamily="18" charset="0"/>
                          </a:rPr>
                          <m:t>𝐴</m:t>
                        </m:r>
                      </m:e>
                      <m:sup>
                        <m:r>
                          <a:rPr lang="en-US" sz="2800" b="0" i="1" dirty="0" smtClean="0">
                            <a:latin typeface="Cambria Math"/>
                            <a:cs typeface="Times New Roman" pitchFamily="18" charset="0"/>
                          </a:rPr>
                          <m:t>𝑇</m:t>
                        </m:r>
                      </m:sup>
                    </m:sSup>
                    <m:r>
                      <a:rPr lang="en-US" sz="2800" b="0" i="1" dirty="0" smtClean="0">
                        <a:latin typeface="Cambria Math"/>
                        <a:cs typeface="Times New Roman" pitchFamily="18" charset="0"/>
                      </a:rPr>
                      <m:t>𝐴</m:t>
                    </m:r>
                    <m:r>
                      <a:rPr lang="en-US" sz="2800" i="1" dirty="0" smtClean="0">
                        <a:latin typeface="Cambria Math"/>
                        <a:cs typeface="Times New Roman" pitchFamily="18" charset="0"/>
                      </a:rPr>
                      <m:t>) </m:t>
                    </m:r>
                    <m:r>
                      <a:rPr lang="en-US" sz="2800" i="1" dirty="0" smtClean="0">
                        <a:latin typeface="Cambria Math"/>
                        <a:cs typeface="Times New Roman" pitchFamily="18" charset="0"/>
                      </a:rPr>
                      <m:t>𝑎</m:t>
                    </m:r>
                  </m:oMath>
                </a14:m>
                <a:endParaRPr lang="en-US" sz="2800" i="1" dirty="0">
                  <a:latin typeface="Times New Roman" pitchFamily="18" charset="0"/>
                  <a:cs typeface="Times New Roman" pitchFamily="18" charset="0"/>
                </a:endParaRPr>
              </a:p>
              <a:p>
                <a:r>
                  <a:rPr lang="en-US" sz="2800" b="1" i="1" dirty="0">
                    <a:solidFill>
                      <a:srgbClr val="0000FF"/>
                    </a:solidFill>
                    <a:latin typeface="Times New Roman" pitchFamily="18" charset="0"/>
                    <a:cs typeface="Times New Roman" pitchFamily="18" charset="0"/>
                  </a:rPr>
                  <a:t>h</a:t>
                </a:r>
                <a:r>
                  <a:rPr lang="en-US" sz="2800" b="1" dirty="0">
                    <a:solidFill>
                      <a:srgbClr val="0000FF"/>
                    </a:solidFill>
                    <a:latin typeface="Calibri" pitchFamily="34" charset="0"/>
                    <a:cs typeface="Calibri" pitchFamily="34" charset="0"/>
                  </a:rPr>
                  <a:t> is updated (in 2 steps):</a:t>
                </a:r>
              </a:p>
              <a:p>
                <a:pPr/>
                <a14:m>
                  <m:oMathPara xmlns:m="http://schemas.openxmlformats.org/officeDocument/2006/math">
                    <m:oMathParaPr>
                      <m:jc m:val="centerGroup"/>
                    </m:oMathParaPr>
                    <m:oMath xmlns:m="http://schemas.openxmlformats.org/officeDocument/2006/math">
                      <m:r>
                        <a:rPr lang="en-US" sz="2800" b="0" i="1" dirty="0" smtClean="0">
                          <a:latin typeface="Cambria Math"/>
                          <a:cs typeface="Times New Roman" pitchFamily="18" charset="0"/>
                        </a:rPr>
                        <m:t>h</m:t>
                      </m:r>
                      <m:r>
                        <a:rPr lang="en-US" sz="2800" b="0" i="1" dirty="0" smtClean="0">
                          <a:latin typeface="Cambria Math"/>
                          <a:cs typeface="Times New Roman" pitchFamily="18" charset="0"/>
                        </a:rPr>
                        <m:t>=</m:t>
                      </m:r>
                      <m:r>
                        <a:rPr lang="en-US" sz="2800" b="0" i="1" dirty="0" smtClean="0">
                          <a:latin typeface="Cambria Math"/>
                          <a:cs typeface="Times New Roman" pitchFamily="18" charset="0"/>
                        </a:rPr>
                        <m:t>𝐴</m:t>
                      </m:r>
                      <m:r>
                        <a:rPr lang="en-US" sz="2800" i="1" baseline="30000" dirty="0" smtClean="0">
                          <a:latin typeface="Cambria Math"/>
                          <a:cs typeface="Times New Roman" pitchFamily="18" charset="0"/>
                        </a:rPr>
                        <m:t> </m:t>
                      </m:r>
                      <m:r>
                        <a:rPr lang="en-US" sz="2800" i="1" dirty="0" smtClean="0">
                          <a:latin typeface="Cambria Math"/>
                          <a:cs typeface="Times New Roman" pitchFamily="18" charset="0"/>
                        </a:rPr>
                        <m:t>(</m:t>
                      </m:r>
                      <m:sSup>
                        <m:sSupPr>
                          <m:ctrlPr>
                            <a:rPr lang="en-US" sz="2800" b="0" i="1" dirty="0" smtClean="0">
                              <a:latin typeface="Cambria Math" panose="02040503050406030204" pitchFamily="18" charset="0"/>
                              <a:cs typeface="Times New Roman" pitchFamily="18" charset="0"/>
                            </a:rPr>
                          </m:ctrlPr>
                        </m:sSupPr>
                        <m:e>
                          <m:r>
                            <a:rPr lang="en-US" sz="2800" b="0" i="1" dirty="0" smtClean="0">
                              <a:latin typeface="Cambria Math"/>
                              <a:cs typeface="Times New Roman" pitchFamily="18" charset="0"/>
                            </a:rPr>
                            <m:t>𝐴</m:t>
                          </m:r>
                        </m:e>
                        <m:sup>
                          <m:r>
                            <a:rPr lang="en-US" sz="2800" b="0" i="1" dirty="0" smtClean="0">
                              <a:latin typeface="Cambria Math"/>
                              <a:cs typeface="Times New Roman" pitchFamily="18" charset="0"/>
                            </a:rPr>
                            <m:t>𝑇</m:t>
                          </m:r>
                        </m:sup>
                      </m:sSup>
                      <m:r>
                        <a:rPr lang="en-US" sz="2800" i="1" dirty="0" smtClean="0">
                          <a:latin typeface="Cambria Math"/>
                          <a:cs typeface="Times New Roman" pitchFamily="18" charset="0"/>
                        </a:rPr>
                        <m:t>h</m:t>
                      </m:r>
                      <m:r>
                        <a:rPr lang="en-US" sz="2800" i="1" dirty="0" smtClean="0">
                          <a:latin typeface="Cambria Math"/>
                          <a:cs typeface="Times New Roman" pitchFamily="18" charset="0"/>
                        </a:rPr>
                        <m:t>)=(</m:t>
                      </m:r>
                      <m:r>
                        <a:rPr lang="en-US" sz="2800" b="0" i="1" dirty="0" smtClean="0">
                          <a:latin typeface="Cambria Math"/>
                          <a:cs typeface="Times New Roman" pitchFamily="18" charset="0"/>
                        </a:rPr>
                        <m:t>𝐴</m:t>
                      </m:r>
                      <m:sSup>
                        <m:sSupPr>
                          <m:ctrlPr>
                            <a:rPr lang="en-US" sz="2800" b="0" i="1" dirty="0" smtClean="0">
                              <a:latin typeface="Cambria Math" panose="02040503050406030204" pitchFamily="18" charset="0"/>
                              <a:cs typeface="Times New Roman" pitchFamily="18" charset="0"/>
                            </a:rPr>
                          </m:ctrlPr>
                        </m:sSupPr>
                        <m:e>
                          <m:r>
                            <a:rPr lang="en-US" sz="2800" b="0" i="1" dirty="0" smtClean="0">
                              <a:latin typeface="Cambria Math"/>
                              <a:cs typeface="Times New Roman" pitchFamily="18" charset="0"/>
                            </a:rPr>
                            <m:t> </m:t>
                          </m:r>
                          <m:r>
                            <a:rPr lang="en-US" sz="2800" b="0" i="1" dirty="0" smtClean="0">
                              <a:latin typeface="Cambria Math"/>
                              <a:cs typeface="Times New Roman" pitchFamily="18" charset="0"/>
                            </a:rPr>
                            <m:t>𝐴</m:t>
                          </m:r>
                        </m:e>
                        <m:sup>
                          <m:r>
                            <a:rPr lang="en-US" sz="2800" b="0" i="1" dirty="0" smtClean="0">
                              <a:latin typeface="Cambria Math"/>
                              <a:cs typeface="Times New Roman" pitchFamily="18" charset="0"/>
                            </a:rPr>
                            <m:t>𝑇</m:t>
                          </m:r>
                        </m:sup>
                      </m:sSup>
                      <m:r>
                        <a:rPr lang="en-US" sz="2800" i="1" dirty="0" smtClean="0">
                          <a:latin typeface="Cambria Math"/>
                          <a:cs typeface="Times New Roman" pitchFamily="18" charset="0"/>
                        </a:rPr>
                        <m:t>) </m:t>
                      </m:r>
                      <m:r>
                        <a:rPr lang="en-US" sz="2800" i="1" dirty="0" smtClean="0">
                          <a:latin typeface="Cambria Math"/>
                          <a:cs typeface="Times New Roman" pitchFamily="18" charset="0"/>
                        </a:rPr>
                        <m:t>h</m:t>
                      </m:r>
                    </m:oMath>
                  </m:oMathPara>
                </a14:m>
                <a:endParaRPr lang="en-US" sz="2800" dirty="0">
                  <a:latin typeface="Calibri" pitchFamily="34" charset="0"/>
                  <a:cs typeface="Calibri"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181600" y="4267200"/>
                <a:ext cx="3962175" cy="1815882"/>
              </a:xfrm>
              <a:prstGeom prst="rect">
                <a:avLst/>
              </a:prstGeom>
              <a:blipFill rotWithShape="1">
                <a:blip r:embed="rId4" cstate="print"/>
                <a:stretch>
                  <a:fillRect l="-3077" t="-3020"/>
                </a:stretch>
              </a:blipFill>
            </p:spPr>
            <p:txBody>
              <a:bodyPr/>
              <a:lstStyle/>
              <a:p>
                <a:r>
                  <a:rPr lang="en-US">
                    <a:noFill/>
                  </a:rPr>
                  <a:t> </a:t>
                </a:r>
              </a:p>
            </p:txBody>
          </p:sp>
        </mc:Fallback>
      </mc:AlternateContent>
      <p:sp>
        <p:nvSpPr>
          <p:cNvPr id="11" name="TextBox 10"/>
          <p:cNvSpPr txBox="1"/>
          <p:nvPr/>
        </p:nvSpPr>
        <p:spPr>
          <a:xfrm>
            <a:off x="5026141" y="6096000"/>
            <a:ext cx="4117859"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t>Repeated matrix powering</a:t>
            </a:r>
          </a:p>
        </p:txBody>
      </p:sp>
      <p:sp>
        <p:nvSpPr>
          <p:cNvPr id="12" name="Slide Number Placeholder 11"/>
          <p:cNvSpPr>
            <a:spLocks noGrp="1"/>
          </p:cNvSpPr>
          <p:nvPr>
            <p:ph type="sldNum" sz="quarter" idx="12"/>
          </p:nvPr>
        </p:nvSpPr>
        <p:spPr/>
        <p:txBody>
          <a:bodyPr/>
          <a:lstStyle/>
          <a:p>
            <a:fld id="{19B12225-5612-419B-A8D5-4B8EEE4C217E}" type="slidenum">
              <a:rPr lang="en-US" smtClean="0"/>
              <a:pPr/>
              <a:t>104</a:t>
            </a:fld>
            <a:endParaRPr lang="en-US"/>
          </a:p>
        </p:txBody>
      </p:sp>
      <p:sp>
        <p:nvSpPr>
          <p:cNvPr id="32" name="Right Brace 31"/>
          <p:cNvSpPr/>
          <p:nvPr/>
        </p:nvSpPr>
        <p:spPr>
          <a:xfrm rot="5400000">
            <a:off x="3726512" y="4582396"/>
            <a:ext cx="179518" cy="1816258"/>
          </a:xfrm>
          <a:prstGeom prst="rightBrace">
            <a:avLst>
              <a:gd name="adj1" fmla="val 34258"/>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16" name="Rectangle 15"/>
              <p:cNvSpPr/>
              <p:nvPr/>
            </p:nvSpPr>
            <p:spPr>
              <a:xfrm>
                <a:off x="6553200" y="2816832"/>
                <a:ext cx="2542234"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d>
                                        <m:dPr>
                                          <m:ctrlPr>
                                            <a:rPr lang="en-US" i="1">
                                              <a:latin typeface="Cambria Math" panose="02040503050406030204" pitchFamily="18" charset="0"/>
                                            </a:rPr>
                                          </m:ctrlPr>
                                        </m:dPr>
                                        <m:e>
                                          <m:r>
                                            <a:rPr lang="en-US" i="1">
                                              <a:latin typeface="Cambria Math"/>
                                            </a:rPr>
                                            <m:t>𝑡</m:t>
                                          </m:r>
                                        </m:e>
                                      </m:d>
                                    </m:sup>
                                  </m:sSubSup>
                                  <m:r>
                                    <a:rPr lang="en-US" i="1">
                                      <a:latin typeface="Cambria Math"/>
                                    </a:rPr>
                                    <m:t>−</m:t>
                                  </m:r>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d>
                                        <m:dPr>
                                          <m:ctrlPr>
                                            <a:rPr lang="en-US" i="1">
                                              <a:latin typeface="Cambria Math" panose="02040503050406030204" pitchFamily="18" charset="0"/>
                                            </a:rPr>
                                          </m:ctrlPr>
                                        </m:dPr>
                                        <m:e>
                                          <m:r>
                                            <a:rPr lang="en-US" i="1">
                                              <a:latin typeface="Cambria Math"/>
                                            </a:rPr>
                                            <m:t>𝑡</m:t>
                                          </m:r>
                                          <m:r>
                                            <a:rPr lang="en-US" b="0" i="1" smtClean="0">
                                              <a:latin typeface="Cambria Math"/>
                                            </a:rPr>
                                            <m:t>−1</m:t>
                                          </m:r>
                                        </m:e>
                                      </m:d>
                                    </m:sup>
                                  </m:sSubSup>
                                </m:e>
                              </m:d>
                            </m:e>
                            <m:sup>
                              <m:r>
                                <a:rPr lang="en-US" b="0" i="1" smtClean="0">
                                  <a:latin typeface="Cambria Math"/>
                                </a:rPr>
                                <m:t>2</m:t>
                              </m:r>
                            </m:sup>
                          </m:sSup>
                        </m:e>
                      </m:nary>
                      <m:r>
                        <a:rPr lang="en-US" i="1">
                          <a:latin typeface="Cambria Math"/>
                        </a:rPr>
                        <m:t>&lt;</m:t>
                      </m:r>
                      <m:r>
                        <a:rPr lang="en-US" i="1">
                          <a:latin typeface="Cambria Math"/>
                        </a:rPr>
                        <m:t>𝜀</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6553200" y="2816832"/>
                <a:ext cx="2542234" cy="764568"/>
              </a:xfrm>
              <a:prstGeom prst="rect">
                <a:avLst/>
              </a:prstGeom>
              <a:blipFill rotWithShape="1">
                <a:blip r:embed="rId5" cstate="print"/>
                <a:stretch>
                  <a:fillRect/>
                </a:stretch>
              </a:blipFill>
            </p:spPr>
            <p:txBody>
              <a:bodyPr/>
              <a:lstStyle/>
              <a:p>
                <a:r>
                  <a:rPr lang="en-US">
                    <a:noFill/>
                  </a:rPr>
                  <a:t> </a:t>
                </a:r>
              </a:p>
            </p:txBody>
          </p:sp>
        </mc:Fallback>
      </mc:AlternateContent>
      <p:sp>
        <p:nvSpPr>
          <p:cNvPr id="15" name="TextBox 14"/>
          <p:cNvSpPr txBox="1"/>
          <p:nvPr/>
        </p:nvSpPr>
        <p:spPr>
          <a:xfrm>
            <a:off x="6356801" y="1905000"/>
            <a:ext cx="2710999"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Convergence criterion:</a:t>
            </a:r>
          </a:p>
        </p:txBody>
      </p:sp>
    </p:spTree>
    <p:extLst>
      <p:ext uri="{BB962C8B-B14F-4D97-AF65-F5344CB8AC3E}">
        <p14:creationId xmlns:p14="http://schemas.microsoft.com/office/powerpoint/2010/main" val="18254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char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char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char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char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char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32" grpId="0" animBg="1"/>
      <p:bldP spid="16" grpId="0" animBg="1"/>
      <p:bldP spid="1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6386" name="Rectangle 2"/>
          <p:cNvSpPr>
            <a:spLocks noGrp="1" noChangeArrowheads="1"/>
          </p:cNvSpPr>
          <p:nvPr>
            <p:ph type="title"/>
          </p:nvPr>
        </p:nvSpPr>
        <p:spPr/>
        <p:txBody>
          <a:bodyPr/>
          <a:lstStyle/>
          <a:p>
            <a:r>
              <a:rPr lang="en-US"/>
              <a:t>Existence and Uniqueness</a:t>
            </a:r>
          </a:p>
        </p:txBody>
      </p:sp>
      <p:sp>
        <p:nvSpPr>
          <p:cNvPr id="16387" name="Rectangle 3"/>
          <p:cNvSpPr>
            <a:spLocks noGrp="1" noChangeArrowheads="1"/>
          </p:cNvSpPr>
          <p:nvPr>
            <p:ph idx="1"/>
          </p:nvPr>
        </p:nvSpPr>
        <p:spPr/>
        <p:txBody>
          <a:bodyPr>
            <a:normAutofit/>
          </a:bodyPr>
          <a:lstStyle/>
          <a:p>
            <a:r>
              <a:rPr lang="en-US" b="1" i="1" dirty="0"/>
              <a:t>h = λ A </a:t>
            </a:r>
            <a:r>
              <a:rPr lang="en-US" b="1" i="1" dirty="0" err="1"/>
              <a:t>a</a:t>
            </a:r>
            <a:endParaRPr lang="en-US" b="1" i="1" dirty="0"/>
          </a:p>
          <a:p>
            <a:r>
              <a:rPr lang="en-US" b="1" i="1" dirty="0"/>
              <a:t>a = μ A</a:t>
            </a:r>
            <a:r>
              <a:rPr lang="en-US" b="1" i="1" baseline="30000" dirty="0"/>
              <a:t>T</a:t>
            </a:r>
            <a:r>
              <a:rPr lang="en-US" b="1" i="1" dirty="0"/>
              <a:t> h</a:t>
            </a:r>
          </a:p>
          <a:p>
            <a:r>
              <a:rPr lang="en-US" b="1" i="1" dirty="0"/>
              <a:t>h = λ μ A A</a:t>
            </a:r>
            <a:r>
              <a:rPr lang="en-US" b="1" i="1" baseline="30000" dirty="0"/>
              <a:t>T</a:t>
            </a:r>
            <a:r>
              <a:rPr lang="en-US" b="1" i="1" dirty="0"/>
              <a:t> h</a:t>
            </a:r>
          </a:p>
          <a:p>
            <a:r>
              <a:rPr lang="en-US" b="1" i="1" dirty="0"/>
              <a:t>a = λ μ A</a:t>
            </a:r>
            <a:r>
              <a:rPr lang="en-US" b="1" i="1" baseline="30000" dirty="0"/>
              <a:t>T </a:t>
            </a:r>
            <a:r>
              <a:rPr lang="en-US" b="1" i="1" dirty="0"/>
              <a:t>A a</a:t>
            </a:r>
          </a:p>
          <a:p>
            <a:pPr lvl="8"/>
            <a:endParaRPr lang="en-US" dirty="0"/>
          </a:p>
          <a:p>
            <a:r>
              <a:rPr lang="en-US" dirty="0"/>
              <a:t>Under reasonable assumptions about </a:t>
            </a:r>
            <a:r>
              <a:rPr lang="en-US" b="1" dirty="0"/>
              <a:t>A</a:t>
            </a:r>
            <a:r>
              <a:rPr lang="en-US" dirty="0"/>
              <a:t>, </a:t>
            </a:r>
            <a:br>
              <a:rPr lang="en-US" dirty="0"/>
            </a:br>
            <a:r>
              <a:rPr lang="en-US" dirty="0"/>
              <a:t>HITS </a:t>
            </a:r>
            <a:r>
              <a:rPr lang="en-US" b="1" dirty="0">
                <a:solidFill>
                  <a:srgbClr val="0000FF"/>
                </a:solidFill>
              </a:rPr>
              <a:t>converges to vectors </a:t>
            </a:r>
            <a:r>
              <a:rPr lang="en-US" b="1" i="1" dirty="0">
                <a:solidFill>
                  <a:srgbClr val="0000FF"/>
                </a:solidFill>
              </a:rPr>
              <a:t>h</a:t>
            </a:r>
            <a:r>
              <a:rPr lang="en-US" b="1" i="1" baseline="30000" dirty="0">
                <a:solidFill>
                  <a:srgbClr val="0000FF"/>
                </a:solidFill>
              </a:rPr>
              <a:t>*</a:t>
            </a:r>
            <a:r>
              <a:rPr lang="en-US" b="1" dirty="0">
                <a:solidFill>
                  <a:srgbClr val="0000FF"/>
                </a:solidFill>
              </a:rPr>
              <a:t> and </a:t>
            </a:r>
            <a:r>
              <a:rPr lang="en-US" b="1" i="1" dirty="0">
                <a:solidFill>
                  <a:srgbClr val="0000FF"/>
                </a:solidFill>
              </a:rPr>
              <a:t>a</a:t>
            </a:r>
            <a:r>
              <a:rPr lang="en-US" b="1" i="1" baseline="30000" dirty="0">
                <a:solidFill>
                  <a:srgbClr val="0000FF"/>
                </a:solidFill>
              </a:rPr>
              <a:t>*</a:t>
            </a:r>
            <a:r>
              <a:rPr lang="en-US" dirty="0"/>
              <a:t>:</a:t>
            </a:r>
          </a:p>
          <a:p>
            <a:pPr lvl="1"/>
            <a:r>
              <a:rPr lang="en-US" b="1" i="1" dirty="0"/>
              <a:t>h</a:t>
            </a:r>
            <a:r>
              <a:rPr lang="en-US" b="1" i="1" baseline="30000" dirty="0"/>
              <a:t>*</a:t>
            </a:r>
            <a:r>
              <a:rPr lang="en-US" dirty="0"/>
              <a:t> is the </a:t>
            </a:r>
            <a:r>
              <a:rPr lang="en-US" b="1" dirty="0">
                <a:solidFill>
                  <a:srgbClr val="D60093"/>
                </a:solidFill>
              </a:rPr>
              <a:t>principal eigenvector</a:t>
            </a:r>
            <a:r>
              <a:rPr lang="en-US" dirty="0"/>
              <a:t> of matrix </a:t>
            </a:r>
            <a:r>
              <a:rPr lang="en-US" b="1" i="1" dirty="0"/>
              <a:t>A A</a:t>
            </a:r>
            <a:r>
              <a:rPr lang="en-US" b="1" i="1" baseline="30000" dirty="0"/>
              <a:t>T</a:t>
            </a:r>
          </a:p>
          <a:p>
            <a:pPr lvl="1"/>
            <a:r>
              <a:rPr lang="en-US" b="1" i="1" dirty="0"/>
              <a:t>a</a:t>
            </a:r>
            <a:r>
              <a:rPr lang="en-US" b="1" i="1" baseline="30000" dirty="0"/>
              <a:t>*</a:t>
            </a:r>
            <a:r>
              <a:rPr lang="en-US" dirty="0"/>
              <a:t> is the </a:t>
            </a:r>
            <a:r>
              <a:rPr lang="en-US" b="1" dirty="0">
                <a:solidFill>
                  <a:srgbClr val="D60093"/>
                </a:solidFill>
              </a:rPr>
              <a:t>principal eigenvector</a:t>
            </a:r>
            <a:r>
              <a:rPr lang="en-US" dirty="0"/>
              <a:t> of matrix </a:t>
            </a:r>
            <a:r>
              <a:rPr lang="en-US" b="1" i="1" dirty="0"/>
              <a:t>A</a:t>
            </a:r>
            <a:r>
              <a:rPr lang="en-US" b="1" i="1" baseline="30000" dirty="0"/>
              <a:t>T </a:t>
            </a:r>
            <a:r>
              <a:rPr lang="en-US" b="1" i="1" dirty="0"/>
              <a:t>A</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105</a:t>
            </a:fld>
            <a:endParaRPr lang="en-US"/>
          </a:p>
        </p:txBody>
      </p:sp>
      <p:sp>
        <p:nvSpPr>
          <p:cNvPr id="2" name="Rectangle 1"/>
          <p:cNvSpPr/>
          <p:nvPr/>
        </p:nvSpPr>
        <p:spPr>
          <a:xfrm>
            <a:off x="5486400" y="1364454"/>
            <a:ext cx="1944763" cy="830997"/>
          </a:xfrm>
          <a:prstGeom prst="rect">
            <a:avLst/>
          </a:prstGeom>
        </p:spPr>
        <p:txBody>
          <a:bodyPr wrap="none">
            <a:spAutoFit/>
          </a:bodyPr>
          <a:lstStyle/>
          <a:p>
            <a:pPr lvl="1"/>
            <a:r>
              <a:rPr lang="en-US" sz="2400" dirty="0">
                <a:latin typeface="Calibri" pitchFamily="34" charset="0"/>
              </a:rPr>
              <a:t>λ = 1 / </a:t>
            </a:r>
            <a:r>
              <a:rPr lang="en-US" sz="2400" dirty="0">
                <a:latin typeface="Calibri" pitchFamily="34" charset="0"/>
                <a:sym typeface="Symbol"/>
              </a:rPr>
              <a:t></a:t>
            </a:r>
            <a:r>
              <a:rPr lang="en-US" sz="2400" i="1" dirty="0">
                <a:latin typeface="Calibri" pitchFamily="34" charset="0"/>
                <a:sym typeface="Symbol"/>
              </a:rPr>
              <a:t>h</a:t>
            </a:r>
            <a:r>
              <a:rPr lang="en-US" sz="2400" i="1" baseline="-25000" dirty="0">
                <a:latin typeface="Calibri" pitchFamily="34" charset="0"/>
                <a:sym typeface="Symbol"/>
              </a:rPr>
              <a:t>i</a:t>
            </a:r>
            <a:endParaRPr lang="en-US" sz="2400" i="1" baseline="-25000" dirty="0">
              <a:latin typeface="Calibri" pitchFamily="34" charset="0"/>
            </a:endParaRPr>
          </a:p>
          <a:p>
            <a:pPr lvl="1"/>
            <a:r>
              <a:rPr lang="en-US" sz="2400" dirty="0">
                <a:latin typeface="Calibri" pitchFamily="34" charset="0"/>
                <a:cs typeface="Calibri" pitchFamily="34" charset="0"/>
              </a:rPr>
              <a:t>μ = 1 / </a:t>
            </a:r>
            <a:r>
              <a:rPr lang="en-US" sz="2400" dirty="0">
                <a:latin typeface="Calibri" pitchFamily="34" charset="0"/>
                <a:cs typeface="Calibri" pitchFamily="34" charset="0"/>
                <a:sym typeface="Symbol"/>
              </a:rPr>
              <a:t></a:t>
            </a:r>
            <a:r>
              <a:rPr lang="en-US" sz="2400" i="1" dirty="0" err="1">
                <a:latin typeface="Calibri" pitchFamily="34" charset="0"/>
                <a:cs typeface="Calibri" pitchFamily="34" charset="0"/>
                <a:sym typeface="Symbol"/>
              </a:rPr>
              <a:t>a</a:t>
            </a:r>
            <a:r>
              <a:rPr lang="en-US" sz="2400" i="1" baseline="-25000" dirty="0" err="1">
                <a:latin typeface="Calibri" pitchFamily="34" charset="0"/>
                <a:cs typeface="Calibri" pitchFamily="34" charset="0"/>
                <a:sym typeface="Symbol"/>
              </a:rPr>
              <a:t>i</a:t>
            </a:r>
            <a:endParaRPr lang="en-US" sz="2400" i="1" dirty="0">
              <a:latin typeface="Calibri" pitchFamily="34" charset="0"/>
              <a:cs typeface="Calibri" pitchFamily="34" charset="0"/>
            </a:endParaRPr>
          </a:p>
        </p:txBody>
      </p:sp>
    </p:spTree>
    <p:extLst>
      <p:ext uri="{BB962C8B-B14F-4D97-AF65-F5344CB8AC3E}">
        <p14:creationId xmlns:p14="http://schemas.microsoft.com/office/powerpoint/2010/main" val="2571646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8434" name="Rectangle 2"/>
          <p:cNvSpPr>
            <a:spLocks noGrp="1" noChangeArrowheads="1"/>
          </p:cNvSpPr>
          <p:nvPr>
            <p:ph type="title"/>
          </p:nvPr>
        </p:nvSpPr>
        <p:spPr/>
        <p:txBody>
          <a:bodyPr/>
          <a:lstStyle/>
          <a:p>
            <a:r>
              <a:rPr lang="en-US" dirty="0"/>
              <a:t>Example of HITS</a:t>
            </a:r>
          </a:p>
        </p:txBody>
      </p:sp>
      <p:sp>
        <p:nvSpPr>
          <p:cNvPr id="18436" name="Text Box 4"/>
          <p:cNvSpPr txBox="1">
            <a:spLocks noChangeArrowheads="1"/>
          </p:cNvSpPr>
          <p:nvPr/>
        </p:nvSpPr>
        <p:spPr bwMode="auto">
          <a:xfrm>
            <a:off x="838200" y="1447800"/>
            <a:ext cx="1414463" cy="1187450"/>
          </a:xfrm>
          <a:prstGeom prst="rect">
            <a:avLst/>
          </a:prstGeom>
          <a:noFill/>
          <a:ln w="9525">
            <a:noFill/>
            <a:miter lim="800000"/>
            <a:headEnd/>
            <a:tailEnd/>
          </a:ln>
          <a:effectLst/>
        </p:spPr>
        <p:txBody>
          <a:bodyPr wrap="none">
            <a:spAutoFit/>
          </a:bodyPr>
          <a:lstStyle/>
          <a:p>
            <a:r>
              <a:rPr lang="en-US" sz="2400">
                <a:latin typeface="Times New Roman" charset="0"/>
              </a:rPr>
              <a:t>        1 1 1</a:t>
            </a:r>
          </a:p>
          <a:p>
            <a:r>
              <a:rPr lang="en-US" sz="2400">
                <a:latin typeface="Times New Roman" charset="0"/>
              </a:rPr>
              <a:t>A =  1 0 1</a:t>
            </a:r>
          </a:p>
          <a:p>
            <a:r>
              <a:rPr lang="en-US" sz="2400">
                <a:latin typeface="Times New Roman" charset="0"/>
              </a:rPr>
              <a:t>        0 1 0</a:t>
            </a:r>
          </a:p>
        </p:txBody>
      </p:sp>
      <p:sp>
        <p:nvSpPr>
          <p:cNvPr id="18437" name="Text Box 5"/>
          <p:cNvSpPr txBox="1">
            <a:spLocks noChangeArrowheads="1"/>
          </p:cNvSpPr>
          <p:nvPr/>
        </p:nvSpPr>
        <p:spPr bwMode="auto">
          <a:xfrm>
            <a:off x="2667000" y="1447800"/>
            <a:ext cx="1462088" cy="1187450"/>
          </a:xfrm>
          <a:prstGeom prst="rect">
            <a:avLst/>
          </a:prstGeom>
          <a:noFill/>
          <a:ln w="9525">
            <a:noFill/>
            <a:miter lim="800000"/>
            <a:headEnd/>
            <a:tailEnd/>
          </a:ln>
          <a:effectLst/>
        </p:spPr>
        <p:txBody>
          <a:bodyPr wrap="none">
            <a:spAutoFit/>
          </a:bodyPr>
          <a:lstStyle/>
          <a:p>
            <a:r>
              <a:rPr lang="en-US" sz="2400">
                <a:latin typeface="Times New Roman" charset="0"/>
              </a:rPr>
              <a:t>        1 1 0</a:t>
            </a:r>
          </a:p>
          <a:p>
            <a:r>
              <a:rPr lang="en-US" sz="2400">
                <a:latin typeface="Times New Roman" charset="0"/>
              </a:rPr>
              <a:t>A</a:t>
            </a:r>
            <a:r>
              <a:rPr lang="en-US" sz="2400" baseline="30000">
                <a:latin typeface="Times New Roman" charset="0"/>
              </a:rPr>
              <a:t>T</a:t>
            </a:r>
            <a:r>
              <a:rPr lang="en-US" sz="2400">
                <a:latin typeface="Times New Roman" charset="0"/>
              </a:rPr>
              <a:t> = 1 0 1</a:t>
            </a:r>
          </a:p>
          <a:p>
            <a:r>
              <a:rPr lang="en-US" sz="2400">
                <a:latin typeface="Times New Roman" charset="0"/>
              </a:rPr>
              <a:t>        1 1 0</a:t>
            </a:r>
          </a:p>
        </p:txBody>
      </p:sp>
      <p:sp>
        <p:nvSpPr>
          <p:cNvPr id="18438" name="Rectangle 6"/>
          <p:cNvSpPr>
            <a:spLocks noChangeArrowheads="1"/>
          </p:cNvSpPr>
          <p:nvPr/>
        </p:nvSpPr>
        <p:spPr bwMode="auto">
          <a:xfrm>
            <a:off x="1524000" y="1492250"/>
            <a:ext cx="685800" cy="1143000"/>
          </a:xfrm>
          <a:prstGeom prst="rect">
            <a:avLst/>
          </a:prstGeom>
          <a:noFill/>
          <a:ln w="9525">
            <a:solidFill>
              <a:schemeClr val="tx1"/>
            </a:solidFill>
            <a:miter lim="800000"/>
            <a:headEnd/>
            <a:tailEnd/>
          </a:ln>
          <a:effectLst/>
        </p:spPr>
        <p:txBody>
          <a:bodyPr wrap="none" anchor="ctr"/>
          <a:lstStyle/>
          <a:p>
            <a:endParaRPr lang="en-US"/>
          </a:p>
        </p:txBody>
      </p:sp>
      <p:sp>
        <p:nvSpPr>
          <p:cNvPr id="18439" name="Rectangle 7"/>
          <p:cNvSpPr>
            <a:spLocks noChangeArrowheads="1"/>
          </p:cNvSpPr>
          <p:nvPr/>
        </p:nvSpPr>
        <p:spPr bwMode="auto">
          <a:xfrm>
            <a:off x="3352800" y="1492250"/>
            <a:ext cx="762000" cy="1143000"/>
          </a:xfrm>
          <a:prstGeom prst="rect">
            <a:avLst/>
          </a:prstGeom>
          <a:noFill/>
          <a:ln w="9525">
            <a:solidFill>
              <a:schemeClr val="tx1"/>
            </a:solidFill>
            <a:miter lim="800000"/>
            <a:headEnd/>
            <a:tailEnd/>
          </a:ln>
          <a:effectLst/>
        </p:spPr>
        <p:txBody>
          <a:bodyPr wrap="none" anchor="ctr"/>
          <a:lstStyle/>
          <a:p>
            <a:endParaRPr lang="en-US"/>
          </a:p>
        </p:txBody>
      </p:sp>
      <p:sp>
        <p:nvSpPr>
          <p:cNvPr id="18440" name="Text Box 8"/>
          <p:cNvSpPr txBox="1">
            <a:spLocks noChangeArrowheads="1"/>
          </p:cNvSpPr>
          <p:nvPr/>
        </p:nvSpPr>
        <p:spPr bwMode="auto">
          <a:xfrm>
            <a:off x="1111250" y="3654425"/>
            <a:ext cx="1499128" cy="1200329"/>
          </a:xfrm>
          <a:prstGeom prst="rect">
            <a:avLst/>
          </a:prstGeom>
          <a:noFill/>
          <a:ln w="9525">
            <a:noFill/>
            <a:miter lim="800000"/>
            <a:headEnd/>
            <a:tailEnd/>
          </a:ln>
          <a:effectLst/>
        </p:spPr>
        <p:txBody>
          <a:bodyPr wrap="none">
            <a:spAutoFit/>
          </a:bodyPr>
          <a:lstStyle/>
          <a:p>
            <a:r>
              <a:rPr lang="en-US" sz="2400" dirty="0">
                <a:latin typeface="Times New Roman" charset="0"/>
              </a:rPr>
              <a:t>h(yahoo)</a:t>
            </a:r>
          </a:p>
          <a:p>
            <a:r>
              <a:rPr lang="en-US" sz="2400" dirty="0">
                <a:latin typeface="Times New Roman" charset="0"/>
              </a:rPr>
              <a:t>h(amazon)</a:t>
            </a:r>
          </a:p>
          <a:p>
            <a:r>
              <a:rPr lang="en-US" sz="2400" dirty="0">
                <a:latin typeface="Times New Roman" charset="0"/>
              </a:rPr>
              <a:t>h(</a:t>
            </a:r>
            <a:r>
              <a:rPr lang="en-US" sz="2400" dirty="0" err="1">
                <a:latin typeface="Times New Roman" charset="0"/>
              </a:rPr>
              <a:t>m’soft</a:t>
            </a:r>
            <a:r>
              <a:rPr lang="en-US" sz="2400" dirty="0">
                <a:latin typeface="Times New Roman" charset="0"/>
              </a:rPr>
              <a:t>)</a:t>
            </a:r>
          </a:p>
        </p:txBody>
      </p:sp>
      <p:sp>
        <p:nvSpPr>
          <p:cNvPr id="18441" name="Text Box 9"/>
          <p:cNvSpPr txBox="1">
            <a:spLocks noChangeArrowheads="1"/>
          </p:cNvSpPr>
          <p:nvPr/>
        </p:nvSpPr>
        <p:spPr bwMode="auto">
          <a:xfrm>
            <a:off x="2651125" y="3613150"/>
            <a:ext cx="355600" cy="1187450"/>
          </a:xfrm>
          <a:prstGeom prst="rect">
            <a:avLst/>
          </a:prstGeom>
          <a:noFill/>
          <a:ln w="9525">
            <a:noFill/>
            <a:miter lim="800000"/>
            <a:headEnd/>
            <a:tailEnd/>
          </a:ln>
          <a:effectLst/>
        </p:spPr>
        <p:txBody>
          <a:bodyPr wrap="none">
            <a:spAutoFit/>
          </a:bodyPr>
          <a:lstStyle/>
          <a:p>
            <a:r>
              <a:rPr lang="en-US" sz="2400">
                <a:latin typeface="Times New Roman" charset="0"/>
              </a:rPr>
              <a:t>=</a:t>
            </a:r>
          </a:p>
          <a:p>
            <a:r>
              <a:rPr lang="en-US" sz="2400">
                <a:latin typeface="Times New Roman" charset="0"/>
              </a:rPr>
              <a:t>=</a:t>
            </a:r>
          </a:p>
          <a:p>
            <a:r>
              <a:rPr lang="en-US" sz="2400">
                <a:latin typeface="Times New Roman" charset="0"/>
              </a:rPr>
              <a:t>=</a:t>
            </a:r>
          </a:p>
        </p:txBody>
      </p:sp>
      <p:sp>
        <p:nvSpPr>
          <p:cNvPr id="18442" name="Text Box 10"/>
          <p:cNvSpPr txBox="1">
            <a:spLocks noChangeArrowheads="1"/>
          </p:cNvSpPr>
          <p:nvPr/>
        </p:nvSpPr>
        <p:spPr bwMode="auto">
          <a:xfrm>
            <a:off x="3336925" y="3613150"/>
            <a:ext cx="569387" cy="1200329"/>
          </a:xfrm>
          <a:prstGeom prst="rect">
            <a:avLst/>
          </a:prstGeom>
          <a:noFill/>
          <a:ln w="9525">
            <a:noFill/>
            <a:miter lim="800000"/>
            <a:headEnd/>
            <a:tailEnd/>
          </a:ln>
          <a:effectLst/>
        </p:spPr>
        <p:txBody>
          <a:bodyPr wrap="none">
            <a:spAutoFit/>
          </a:bodyPr>
          <a:lstStyle/>
          <a:p>
            <a:r>
              <a:rPr lang="en-US" sz="2400" dirty="0">
                <a:latin typeface="Times New Roman" charset="0"/>
              </a:rPr>
              <a:t>.58</a:t>
            </a:r>
          </a:p>
          <a:p>
            <a:r>
              <a:rPr lang="en-US" sz="2400" dirty="0">
                <a:latin typeface="Times New Roman" charset="0"/>
              </a:rPr>
              <a:t>.58</a:t>
            </a:r>
          </a:p>
          <a:p>
            <a:r>
              <a:rPr lang="en-US" sz="2400" dirty="0">
                <a:latin typeface="Times New Roman" charset="0"/>
              </a:rPr>
              <a:t>.58</a:t>
            </a:r>
          </a:p>
        </p:txBody>
      </p:sp>
      <p:sp>
        <p:nvSpPr>
          <p:cNvPr id="18443" name="Text Box 11"/>
          <p:cNvSpPr txBox="1">
            <a:spLocks noChangeArrowheads="1"/>
          </p:cNvSpPr>
          <p:nvPr/>
        </p:nvSpPr>
        <p:spPr bwMode="auto">
          <a:xfrm>
            <a:off x="3946525" y="3613150"/>
            <a:ext cx="569387" cy="1200329"/>
          </a:xfrm>
          <a:prstGeom prst="rect">
            <a:avLst/>
          </a:prstGeom>
          <a:noFill/>
          <a:ln w="9525">
            <a:noFill/>
            <a:miter lim="800000"/>
            <a:headEnd/>
            <a:tailEnd/>
          </a:ln>
          <a:effectLst/>
        </p:spPr>
        <p:txBody>
          <a:bodyPr wrap="none">
            <a:spAutoFit/>
          </a:bodyPr>
          <a:lstStyle/>
          <a:p>
            <a:r>
              <a:rPr lang="en-US" sz="2400" dirty="0">
                <a:latin typeface="Times New Roman" charset="0"/>
              </a:rPr>
              <a:t>.80</a:t>
            </a:r>
          </a:p>
          <a:p>
            <a:r>
              <a:rPr lang="en-US" sz="2400" dirty="0">
                <a:latin typeface="Times New Roman" charset="0"/>
              </a:rPr>
              <a:t>.53</a:t>
            </a:r>
          </a:p>
          <a:p>
            <a:r>
              <a:rPr lang="en-US" sz="2400" dirty="0">
                <a:latin typeface="Times New Roman" charset="0"/>
              </a:rPr>
              <a:t>.27</a:t>
            </a:r>
          </a:p>
        </p:txBody>
      </p:sp>
      <p:sp>
        <p:nvSpPr>
          <p:cNvPr id="18444" name="Text Box 12"/>
          <p:cNvSpPr txBox="1">
            <a:spLocks noChangeArrowheads="1"/>
          </p:cNvSpPr>
          <p:nvPr/>
        </p:nvSpPr>
        <p:spPr bwMode="auto">
          <a:xfrm>
            <a:off x="4556125" y="3613150"/>
            <a:ext cx="577402" cy="1200329"/>
          </a:xfrm>
          <a:prstGeom prst="rect">
            <a:avLst/>
          </a:prstGeom>
          <a:noFill/>
          <a:ln w="9525">
            <a:noFill/>
            <a:miter lim="800000"/>
            <a:headEnd/>
            <a:tailEnd/>
          </a:ln>
          <a:effectLst/>
        </p:spPr>
        <p:txBody>
          <a:bodyPr wrap="none">
            <a:spAutoFit/>
          </a:bodyPr>
          <a:lstStyle/>
          <a:p>
            <a:r>
              <a:rPr lang="en-US" sz="2400" dirty="0">
                <a:latin typeface="Times New Roman" charset="0"/>
              </a:rPr>
              <a:t>.80</a:t>
            </a:r>
          </a:p>
          <a:p>
            <a:r>
              <a:rPr lang="en-US" sz="2400" dirty="0">
                <a:latin typeface="Times New Roman" charset="0"/>
              </a:rPr>
              <a:t>.53</a:t>
            </a:r>
          </a:p>
          <a:p>
            <a:r>
              <a:rPr lang="en-US" sz="2400" dirty="0">
                <a:latin typeface="Times New Roman" charset="0"/>
              </a:rPr>
              <a:t>.27</a:t>
            </a:r>
          </a:p>
        </p:txBody>
      </p:sp>
      <p:sp>
        <p:nvSpPr>
          <p:cNvPr id="18445" name="Text Box 13"/>
          <p:cNvSpPr txBox="1">
            <a:spLocks noChangeArrowheads="1"/>
          </p:cNvSpPr>
          <p:nvPr/>
        </p:nvSpPr>
        <p:spPr bwMode="auto">
          <a:xfrm>
            <a:off x="5241925" y="3613150"/>
            <a:ext cx="646331" cy="1200329"/>
          </a:xfrm>
          <a:prstGeom prst="rect">
            <a:avLst/>
          </a:prstGeom>
          <a:noFill/>
          <a:ln w="9525">
            <a:noFill/>
            <a:miter lim="800000"/>
            <a:headEnd/>
            <a:tailEnd/>
          </a:ln>
          <a:effectLst/>
        </p:spPr>
        <p:txBody>
          <a:bodyPr wrap="none">
            <a:spAutoFit/>
          </a:bodyPr>
          <a:lstStyle/>
          <a:p>
            <a:r>
              <a:rPr lang="en-US" sz="2400" dirty="0">
                <a:latin typeface="Times New Roman" charset="0"/>
              </a:rPr>
              <a:t> .79</a:t>
            </a:r>
          </a:p>
          <a:p>
            <a:r>
              <a:rPr lang="en-US" sz="2400" dirty="0">
                <a:latin typeface="Times New Roman" charset="0"/>
              </a:rPr>
              <a:t> .57</a:t>
            </a:r>
          </a:p>
          <a:p>
            <a:r>
              <a:rPr lang="en-US" sz="2400" dirty="0">
                <a:latin typeface="Times New Roman" charset="0"/>
              </a:rPr>
              <a:t> .23</a:t>
            </a:r>
          </a:p>
        </p:txBody>
      </p:sp>
      <p:sp>
        <p:nvSpPr>
          <p:cNvPr id="18446" name="Text Box 14"/>
          <p:cNvSpPr txBox="1">
            <a:spLocks noChangeArrowheads="1"/>
          </p:cNvSpPr>
          <p:nvPr/>
        </p:nvSpPr>
        <p:spPr bwMode="auto">
          <a:xfrm>
            <a:off x="6003925" y="3536950"/>
            <a:ext cx="565150" cy="1187450"/>
          </a:xfrm>
          <a:prstGeom prst="rect">
            <a:avLst/>
          </a:prstGeom>
          <a:noFill/>
          <a:ln w="9525">
            <a:noFill/>
            <a:miter lim="800000"/>
            <a:headEnd/>
            <a:tailEnd/>
          </a:ln>
          <a:effectLst/>
        </p:spPr>
        <p:txBody>
          <a:bodyPr wrap="none">
            <a:spAutoFit/>
          </a:bodyPr>
          <a:lstStyle/>
          <a:p>
            <a:r>
              <a:rPr lang="en-US" sz="2400">
                <a:latin typeface="Times New Roman" charset="0"/>
              </a:rPr>
              <a:t>. . .</a:t>
            </a:r>
          </a:p>
          <a:p>
            <a:r>
              <a:rPr lang="en-US" sz="2400">
                <a:latin typeface="Times New Roman" charset="0"/>
              </a:rPr>
              <a:t>. . .</a:t>
            </a:r>
          </a:p>
          <a:p>
            <a:r>
              <a:rPr lang="en-US" sz="2400">
                <a:latin typeface="Times New Roman" charset="0"/>
              </a:rPr>
              <a:t>. . .</a:t>
            </a:r>
          </a:p>
        </p:txBody>
      </p:sp>
      <p:sp>
        <p:nvSpPr>
          <p:cNvPr id="18447" name="Text Box 15"/>
          <p:cNvSpPr txBox="1">
            <a:spLocks noChangeArrowheads="1"/>
          </p:cNvSpPr>
          <p:nvPr/>
        </p:nvSpPr>
        <p:spPr bwMode="auto">
          <a:xfrm>
            <a:off x="7131050" y="3578225"/>
            <a:ext cx="723275" cy="1200329"/>
          </a:xfrm>
          <a:prstGeom prst="rect">
            <a:avLst/>
          </a:prstGeom>
          <a:noFill/>
          <a:ln w="9525">
            <a:noFill/>
            <a:miter lim="800000"/>
            <a:headEnd/>
            <a:tailEnd/>
          </a:ln>
          <a:effectLst/>
        </p:spPr>
        <p:txBody>
          <a:bodyPr wrap="none">
            <a:spAutoFit/>
          </a:bodyPr>
          <a:lstStyle/>
          <a:p>
            <a:r>
              <a:rPr lang="en-US" sz="2400" dirty="0">
                <a:latin typeface="Times New Roman" charset="0"/>
              </a:rPr>
              <a:t>.788</a:t>
            </a:r>
          </a:p>
          <a:p>
            <a:r>
              <a:rPr lang="en-US" sz="2400" dirty="0">
                <a:latin typeface="Times New Roman" charset="0"/>
              </a:rPr>
              <a:t>.577</a:t>
            </a:r>
          </a:p>
          <a:p>
            <a:r>
              <a:rPr lang="en-US" sz="2400" dirty="0">
                <a:latin typeface="Times New Roman" charset="0"/>
              </a:rPr>
              <a:t>.211</a:t>
            </a:r>
          </a:p>
        </p:txBody>
      </p:sp>
      <p:sp>
        <p:nvSpPr>
          <p:cNvPr id="18448" name="Text Box 16"/>
          <p:cNvSpPr txBox="1">
            <a:spLocks noChangeArrowheads="1"/>
          </p:cNvSpPr>
          <p:nvPr/>
        </p:nvSpPr>
        <p:spPr bwMode="auto">
          <a:xfrm>
            <a:off x="1111250" y="5026025"/>
            <a:ext cx="2853666" cy="1200329"/>
          </a:xfrm>
          <a:prstGeom prst="rect">
            <a:avLst/>
          </a:prstGeom>
          <a:noFill/>
          <a:ln w="9525">
            <a:noFill/>
            <a:miter lim="800000"/>
            <a:headEnd/>
            <a:tailEnd/>
          </a:ln>
          <a:effectLst/>
        </p:spPr>
        <p:txBody>
          <a:bodyPr wrap="none">
            <a:spAutoFit/>
          </a:bodyPr>
          <a:lstStyle/>
          <a:p>
            <a:r>
              <a:rPr lang="en-US" sz="2400" dirty="0">
                <a:latin typeface="Times New Roman" charset="0"/>
              </a:rPr>
              <a:t>a(yahoo)      =       .58</a:t>
            </a:r>
          </a:p>
          <a:p>
            <a:r>
              <a:rPr lang="en-US" sz="2400" dirty="0">
                <a:latin typeface="Times New Roman" charset="0"/>
              </a:rPr>
              <a:t>a(amazon)   =       .58</a:t>
            </a:r>
          </a:p>
          <a:p>
            <a:r>
              <a:rPr lang="en-US" sz="2400" dirty="0">
                <a:latin typeface="Times New Roman" charset="0"/>
              </a:rPr>
              <a:t>a(</a:t>
            </a:r>
            <a:r>
              <a:rPr lang="en-US" sz="2400" dirty="0" err="1">
                <a:latin typeface="Times New Roman" charset="0"/>
              </a:rPr>
              <a:t>m’soft</a:t>
            </a:r>
            <a:r>
              <a:rPr lang="en-US" sz="2400" dirty="0">
                <a:latin typeface="Times New Roman" charset="0"/>
              </a:rPr>
              <a:t>)     =       .58</a:t>
            </a:r>
          </a:p>
        </p:txBody>
      </p:sp>
      <p:sp>
        <p:nvSpPr>
          <p:cNvPr id="18449" name="Text Box 17"/>
          <p:cNvSpPr txBox="1">
            <a:spLocks noChangeArrowheads="1"/>
          </p:cNvSpPr>
          <p:nvPr/>
        </p:nvSpPr>
        <p:spPr bwMode="auto">
          <a:xfrm>
            <a:off x="3930650" y="5026025"/>
            <a:ext cx="577402" cy="1200329"/>
          </a:xfrm>
          <a:prstGeom prst="rect">
            <a:avLst/>
          </a:prstGeom>
          <a:noFill/>
          <a:ln w="9525">
            <a:noFill/>
            <a:miter lim="800000"/>
            <a:headEnd/>
            <a:tailEnd/>
          </a:ln>
          <a:effectLst/>
        </p:spPr>
        <p:txBody>
          <a:bodyPr wrap="none">
            <a:spAutoFit/>
          </a:bodyPr>
          <a:lstStyle/>
          <a:p>
            <a:r>
              <a:rPr lang="en-US" sz="2400" dirty="0">
                <a:latin typeface="Times New Roman" charset="0"/>
              </a:rPr>
              <a:t>.58</a:t>
            </a:r>
          </a:p>
          <a:p>
            <a:r>
              <a:rPr lang="en-US" sz="2400" dirty="0">
                <a:latin typeface="Times New Roman" charset="0"/>
              </a:rPr>
              <a:t>.58</a:t>
            </a:r>
          </a:p>
          <a:p>
            <a:r>
              <a:rPr lang="en-US" sz="2400" dirty="0">
                <a:latin typeface="Times New Roman" charset="0"/>
              </a:rPr>
              <a:t>.58</a:t>
            </a:r>
          </a:p>
        </p:txBody>
      </p:sp>
      <p:sp>
        <p:nvSpPr>
          <p:cNvPr id="18450" name="Text Box 18"/>
          <p:cNvSpPr txBox="1">
            <a:spLocks noChangeArrowheads="1"/>
          </p:cNvSpPr>
          <p:nvPr/>
        </p:nvSpPr>
        <p:spPr bwMode="auto">
          <a:xfrm>
            <a:off x="5302250" y="5026025"/>
            <a:ext cx="646331" cy="1200329"/>
          </a:xfrm>
          <a:prstGeom prst="rect">
            <a:avLst/>
          </a:prstGeom>
          <a:noFill/>
          <a:ln w="9525">
            <a:noFill/>
            <a:miter lim="800000"/>
            <a:headEnd/>
            <a:tailEnd/>
          </a:ln>
          <a:effectLst/>
        </p:spPr>
        <p:txBody>
          <a:bodyPr wrap="none">
            <a:spAutoFit/>
          </a:bodyPr>
          <a:lstStyle/>
          <a:p>
            <a:r>
              <a:rPr lang="en-US" sz="2400" dirty="0">
                <a:latin typeface="Times New Roman" charset="0"/>
              </a:rPr>
              <a:t> .62</a:t>
            </a:r>
          </a:p>
          <a:p>
            <a:r>
              <a:rPr lang="en-US" sz="2400" dirty="0">
                <a:latin typeface="Times New Roman" charset="0"/>
              </a:rPr>
              <a:t> .49</a:t>
            </a:r>
          </a:p>
          <a:p>
            <a:r>
              <a:rPr lang="en-US" sz="2400" dirty="0">
                <a:latin typeface="Times New Roman" charset="0"/>
              </a:rPr>
              <a:t> .62</a:t>
            </a:r>
          </a:p>
        </p:txBody>
      </p:sp>
      <p:sp>
        <p:nvSpPr>
          <p:cNvPr id="18451" name="Text Box 19"/>
          <p:cNvSpPr txBox="1">
            <a:spLocks noChangeArrowheads="1"/>
          </p:cNvSpPr>
          <p:nvPr/>
        </p:nvSpPr>
        <p:spPr bwMode="auto">
          <a:xfrm>
            <a:off x="6080125" y="4984750"/>
            <a:ext cx="565150" cy="1187450"/>
          </a:xfrm>
          <a:prstGeom prst="rect">
            <a:avLst/>
          </a:prstGeom>
          <a:noFill/>
          <a:ln w="9525">
            <a:noFill/>
            <a:miter lim="800000"/>
            <a:headEnd/>
            <a:tailEnd/>
          </a:ln>
          <a:effectLst/>
        </p:spPr>
        <p:txBody>
          <a:bodyPr wrap="none">
            <a:spAutoFit/>
          </a:bodyPr>
          <a:lstStyle/>
          <a:p>
            <a:r>
              <a:rPr lang="en-US" sz="2400">
                <a:latin typeface="Times New Roman" charset="0"/>
              </a:rPr>
              <a:t>. . .</a:t>
            </a:r>
          </a:p>
          <a:p>
            <a:r>
              <a:rPr lang="en-US" sz="2400">
                <a:latin typeface="Times New Roman" charset="0"/>
              </a:rPr>
              <a:t>. . .</a:t>
            </a:r>
          </a:p>
          <a:p>
            <a:r>
              <a:rPr lang="en-US" sz="2400">
                <a:latin typeface="Times New Roman" charset="0"/>
              </a:rPr>
              <a:t>. . .</a:t>
            </a:r>
          </a:p>
        </p:txBody>
      </p:sp>
      <p:sp>
        <p:nvSpPr>
          <p:cNvPr id="18452" name="Text Box 20"/>
          <p:cNvSpPr txBox="1">
            <a:spLocks noChangeArrowheads="1"/>
          </p:cNvSpPr>
          <p:nvPr/>
        </p:nvSpPr>
        <p:spPr bwMode="auto">
          <a:xfrm>
            <a:off x="7131050" y="5026025"/>
            <a:ext cx="723275" cy="1200329"/>
          </a:xfrm>
          <a:prstGeom prst="rect">
            <a:avLst/>
          </a:prstGeom>
          <a:noFill/>
          <a:ln w="9525">
            <a:noFill/>
            <a:miter lim="800000"/>
            <a:headEnd/>
            <a:tailEnd/>
          </a:ln>
          <a:effectLst/>
        </p:spPr>
        <p:txBody>
          <a:bodyPr wrap="none">
            <a:spAutoFit/>
          </a:bodyPr>
          <a:lstStyle/>
          <a:p>
            <a:r>
              <a:rPr lang="en-US" sz="2400" dirty="0">
                <a:latin typeface="Times New Roman" charset="0"/>
              </a:rPr>
              <a:t>.628</a:t>
            </a:r>
          </a:p>
          <a:p>
            <a:r>
              <a:rPr lang="en-US" sz="2400" dirty="0">
                <a:latin typeface="Times New Roman" charset="0"/>
              </a:rPr>
              <a:t>.459</a:t>
            </a:r>
          </a:p>
          <a:p>
            <a:r>
              <a:rPr lang="en-US" sz="2400" dirty="0">
                <a:latin typeface="Times New Roman" charset="0"/>
              </a:rPr>
              <a:t>.628</a:t>
            </a:r>
          </a:p>
        </p:txBody>
      </p:sp>
      <p:sp>
        <p:nvSpPr>
          <p:cNvPr id="18453" name="Text Box 21"/>
          <p:cNvSpPr txBox="1">
            <a:spLocks noChangeArrowheads="1"/>
          </p:cNvSpPr>
          <p:nvPr/>
        </p:nvSpPr>
        <p:spPr bwMode="auto">
          <a:xfrm>
            <a:off x="4556125" y="5060950"/>
            <a:ext cx="569387" cy="1200329"/>
          </a:xfrm>
          <a:prstGeom prst="rect">
            <a:avLst/>
          </a:prstGeom>
          <a:noFill/>
          <a:ln w="9525">
            <a:noFill/>
            <a:miter lim="800000"/>
            <a:headEnd/>
            <a:tailEnd/>
          </a:ln>
          <a:effectLst/>
        </p:spPr>
        <p:txBody>
          <a:bodyPr wrap="none">
            <a:spAutoFit/>
          </a:bodyPr>
          <a:lstStyle/>
          <a:p>
            <a:r>
              <a:rPr lang="en-US" sz="2400" dirty="0">
                <a:latin typeface="Times New Roman" charset="0"/>
              </a:rPr>
              <a:t>.62</a:t>
            </a:r>
          </a:p>
          <a:p>
            <a:r>
              <a:rPr lang="en-US" sz="2400" dirty="0">
                <a:latin typeface="Times New Roman" charset="0"/>
              </a:rPr>
              <a:t>.49</a:t>
            </a:r>
          </a:p>
          <a:p>
            <a:r>
              <a:rPr lang="en-US" sz="2400" dirty="0">
                <a:latin typeface="Times New Roman" charset="0"/>
              </a:rPr>
              <a:t>.62</a:t>
            </a:r>
          </a:p>
        </p:txBody>
      </p:sp>
      <p:sp>
        <p:nvSpPr>
          <p:cNvPr id="22" name="Slide Number Placeholder 21"/>
          <p:cNvSpPr>
            <a:spLocks noGrp="1"/>
          </p:cNvSpPr>
          <p:nvPr>
            <p:ph type="sldNum" sz="quarter" idx="12"/>
          </p:nvPr>
        </p:nvSpPr>
        <p:spPr/>
        <p:txBody>
          <a:bodyPr/>
          <a:lstStyle/>
          <a:p>
            <a:fld id="{19B12225-5612-419B-A8D5-4B8EEE4C217E}" type="slidenum">
              <a:rPr lang="en-US" smtClean="0"/>
              <a:pPr/>
              <a:t>106</a:t>
            </a:fld>
            <a:endParaRPr lang="en-US"/>
          </a:p>
        </p:txBody>
      </p:sp>
      <p:grpSp>
        <p:nvGrpSpPr>
          <p:cNvPr id="33" name="Group 32"/>
          <p:cNvGrpSpPr/>
          <p:nvPr/>
        </p:nvGrpSpPr>
        <p:grpSpPr>
          <a:xfrm>
            <a:off x="5867400" y="1477537"/>
            <a:ext cx="2133600" cy="1676400"/>
            <a:chOff x="1524000" y="1981200"/>
            <a:chExt cx="4038600" cy="3124200"/>
          </a:xfrm>
        </p:grpSpPr>
        <p:sp>
          <p:nvSpPr>
            <p:cNvPr id="24" name="Oval 3"/>
            <p:cNvSpPr>
              <a:spLocks noChangeArrowheads="1"/>
            </p:cNvSpPr>
            <p:nvPr/>
          </p:nvSpPr>
          <p:spPr bwMode="auto">
            <a:xfrm>
              <a:off x="2971800" y="1981200"/>
              <a:ext cx="1219200" cy="7620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sz="1200">
                  <a:solidFill>
                    <a:schemeClr val="bg1"/>
                  </a:solidFill>
                  <a:latin typeface="Arial" pitchFamily="34" charset="0"/>
                  <a:cs typeface="Arial" pitchFamily="34" charset="0"/>
                </a:rPr>
                <a:t>Yahoo</a:t>
              </a:r>
            </a:p>
          </p:txBody>
        </p:sp>
        <p:sp>
          <p:nvSpPr>
            <p:cNvPr id="25" name="Oval 4"/>
            <p:cNvSpPr>
              <a:spLocks noChangeArrowheads="1"/>
            </p:cNvSpPr>
            <p:nvPr/>
          </p:nvSpPr>
          <p:spPr bwMode="auto">
            <a:xfrm>
              <a:off x="4343400" y="4343400"/>
              <a:ext cx="1219200" cy="7620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sz="1200" dirty="0" err="1">
                  <a:solidFill>
                    <a:schemeClr val="bg1"/>
                  </a:solidFill>
                  <a:latin typeface="Arial" pitchFamily="34" charset="0"/>
                  <a:cs typeface="Arial" pitchFamily="34" charset="0"/>
                </a:rPr>
                <a:t>M’soft</a:t>
              </a:r>
              <a:endParaRPr lang="en-US" sz="1200" dirty="0">
                <a:solidFill>
                  <a:schemeClr val="bg1"/>
                </a:solidFill>
                <a:latin typeface="Arial" pitchFamily="34" charset="0"/>
                <a:cs typeface="Arial" pitchFamily="34" charset="0"/>
              </a:endParaRPr>
            </a:p>
          </p:txBody>
        </p:sp>
        <p:sp>
          <p:nvSpPr>
            <p:cNvPr id="26" name="Oval 5"/>
            <p:cNvSpPr>
              <a:spLocks noChangeArrowheads="1"/>
            </p:cNvSpPr>
            <p:nvPr/>
          </p:nvSpPr>
          <p:spPr bwMode="auto">
            <a:xfrm>
              <a:off x="1524000" y="4343400"/>
              <a:ext cx="1219200" cy="7620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sz="1200">
                  <a:solidFill>
                    <a:schemeClr val="bg1"/>
                  </a:solidFill>
                  <a:latin typeface="Arial" pitchFamily="34" charset="0"/>
                  <a:cs typeface="Arial" pitchFamily="34" charset="0"/>
                </a:rPr>
                <a:t>Amazon</a:t>
              </a:r>
            </a:p>
          </p:txBody>
        </p:sp>
        <p:sp>
          <p:nvSpPr>
            <p:cNvPr id="27" name="Line 6"/>
            <p:cNvSpPr>
              <a:spLocks noChangeShapeType="1"/>
            </p:cNvSpPr>
            <p:nvPr/>
          </p:nvSpPr>
          <p:spPr bwMode="auto">
            <a:xfrm flipV="1">
              <a:off x="1981200" y="2590800"/>
              <a:ext cx="1066800" cy="1752600"/>
            </a:xfrm>
            <a:prstGeom prst="line">
              <a:avLst/>
            </a:prstGeom>
            <a:noFill/>
            <a:ln w="28575">
              <a:solidFill>
                <a:schemeClr val="tx1"/>
              </a:solidFill>
              <a:round/>
              <a:headEnd/>
              <a:tailEnd type="triangle" w="med" len="med"/>
            </a:ln>
            <a:effectLst/>
          </p:spPr>
          <p:txBody>
            <a:bodyPr wrap="none" anchor="ctr"/>
            <a:lstStyle/>
            <a:p>
              <a:endParaRPr lang="en-US" sz="1050"/>
            </a:p>
          </p:txBody>
        </p:sp>
        <p:sp>
          <p:nvSpPr>
            <p:cNvPr id="28" name="Line 7"/>
            <p:cNvSpPr>
              <a:spLocks noChangeShapeType="1"/>
            </p:cNvSpPr>
            <p:nvPr/>
          </p:nvSpPr>
          <p:spPr bwMode="auto">
            <a:xfrm flipH="1">
              <a:off x="2590800" y="2743200"/>
              <a:ext cx="990600" cy="1676400"/>
            </a:xfrm>
            <a:prstGeom prst="line">
              <a:avLst/>
            </a:prstGeom>
            <a:noFill/>
            <a:ln w="28575">
              <a:solidFill>
                <a:schemeClr val="tx1"/>
              </a:solidFill>
              <a:round/>
              <a:headEnd/>
              <a:tailEnd type="triangle" w="med" len="med"/>
            </a:ln>
            <a:effectLst/>
          </p:spPr>
          <p:txBody>
            <a:bodyPr wrap="none" anchor="ctr"/>
            <a:lstStyle/>
            <a:p>
              <a:endParaRPr lang="en-US" sz="1050"/>
            </a:p>
          </p:txBody>
        </p:sp>
        <p:sp>
          <p:nvSpPr>
            <p:cNvPr id="29" name="Line 8"/>
            <p:cNvSpPr>
              <a:spLocks noChangeShapeType="1"/>
            </p:cNvSpPr>
            <p:nvPr/>
          </p:nvSpPr>
          <p:spPr bwMode="auto">
            <a:xfrm flipH="1">
              <a:off x="2743200" y="4572000"/>
              <a:ext cx="1600200" cy="0"/>
            </a:xfrm>
            <a:prstGeom prst="line">
              <a:avLst/>
            </a:prstGeom>
            <a:noFill/>
            <a:ln w="28575">
              <a:solidFill>
                <a:schemeClr val="tx1"/>
              </a:solidFill>
              <a:round/>
              <a:headEnd/>
              <a:tailEnd type="triangle" w="med" len="med"/>
            </a:ln>
            <a:effectLst/>
          </p:spPr>
          <p:txBody>
            <a:bodyPr wrap="none" anchor="ctr"/>
            <a:lstStyle/>
            <a:p>
              <a:endParaRPr lang="en-US" sz="1050"/>
            </a:p>
          </p:txBody>
        </p:sp>
        <p:sp>
          <p:nvSpPr>
            <p:cNvPr id="30" name="Line 9"/>
            <p:cNvSpPr>
              <a:spLocks noChangeShapeType="1"/>
            </p:cNvSpPr>
            <p:nvPr/>
          </p:nvSpPr>
          <p:spPr bwMode="auto">
            <a:xfrm>
              <a:off x="2743200" y="4876800"/>
              <a:ext cx="1600200" cy="0"/>
            </a:xfrm>
            <a:prstGeom prst="line">
              <a:avLst/>
            </a:prstGeom>
            <a:noFill/>
            <a:ln w="28575">
              <a:solidFill>
                <a:schemeClr val="tx1"/>
              </a:solidFill>
              <a:round/>
              <a:headEnd/>
              <a:tailEnd type="triangle" w="med" len="med"/>
            </a:ln>
            <a:effectLst/>
          </p:spPr>
          <p:txBody>
            <a:bodyPr wrap="none" anchor="ctr"/>
            <a:lstStyle/>
            <a:p>
              <a:endParaRPr lang="en-US" sz="1050"/>
            </a:p>
          </p:txBody>
        </p:sp>
        <p:cxnSp>
          <p:nvCxnSpPr>
            <p:cNvPr id="31" name="AutoShape 10"/>
            <p:cNvCxnSpPr>
              <a:cxnSpLocks noChangeShapeType="1"/>
              <a:stCxn id="24" idx="6"/>
              <a:endCxn id="24" idx="2"/>
            </p:cNvCxnSpPr>
            <p:nvPr/>
          </p:nvCxnSpPr>
          <p:spPr bwMode="auto">
            <a:xfrm flipH="1">
              <a:off x="2971800" y="2362200"/>
              <a:ext cx="1219200" cy="1588"/>
            </a:xfrm>
            <a:prstGeom prst="curvedConnector5">
              <a:avLst>
                <a:gd name="adj1" fmla="val -18750"/>
                <a:gd name="adj2" fmla="val -38400000"/>
                <a:gd name="adj3" fmla="val 118750"/>
              </a:avLst>
            </a:prstGeom>
            <a:noFill/>
            <a:ln w="28575">
              <a:solidFill>
                <a:schemeClr val="tx1"/>
              </a:solidFill>
              <a:round/>
              <a:headEnd/>
              <a:tailEnd type="triangle" w="med" len="med"/>
            </a:ln>
            <a:effectLst/>
          </p:spPr>
        </p:cxnSp>
        <p:sp>
          <p:nvSpPr>
            <p:cNvPr id="32" name="Line 14"/>
            <p:cNvSpPr>
              <a:spLocks noChangeShapeType="1"/>
            </p:cNvSpPr>
            <p:nvPr/>
          </p:nvSpPr>
          <p:spPr bwMode="auto">
            <a:xfrm>
              <a:off x="4038600" y="2667000"/>
              <a:ext cx="838200" cy="1676400"/>
            </a:xfrm>
            <a:prstGeom prst="line">
              <a:avLst/>
            </a:prstGeom>
            <a:noFill/>
            <a:ln w="28575">
              <a:solidFill>
                <a:schemeClr val="tx1"/>
              </a:solidFill>
              <a:round/>
              <a:headEnd/>
              <a:tailEnd type="triangle" w="med" len="med"/>
            </a:ln>
            <a:effectLst/>
          </p:spPr>
          <p:txBody>
            <a:bodyPr wrap="none" anchor="ctr"/>
            <a:lstStyle/>
            <a:p>
              <a:endParaRPr lang="en-US" sz="1050"/>
            </a:p>
          </p:txBody>
        </p:sp>
      </p:grpSp>
    </p:spTree>
    <p:extLst>
      <p:ext uri="{BB962C8B-B14F-4D97-AF65-F5344CB8AC3E}">
        <p14:creationId xmlns:p14="http://schemas.microsoft.com/office/powerpoint/2010/main" val="356341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4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utoUpdateAnimBg="0"/>
      <p:bldP spid="18444" grpId="0" autoUpdateAnimBg="0"/>
      <p:bldP spid="18445" grpId="0" autoUpdateAnimBg="0"/>
      <p:bldP spid="18446" grpId="0" autoUpdateAnimBg="0"/>
      <p:bldP spid="18447" grpId="0" autoUpdateAnimBg="0"/>
      <p:bldP spid="18449" grpId="0" autoUpdateAnimBg="0"/>
      <p:bldP spid="18450" grpId="0" autoUpdateAnimBg="0"/>
      <p:bldP spid="18451" grpId="0" autoUpdateAnimBg="0"/>
      <p:bldP spid="18452" grpId="0" autoUpdateAnimBg="0"/>
      <p:bldP spid="18453"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3972CD-5E7C-FE46-8DFB-263C6DD8998F}"/>
              </a:ext>
            </a:extLst>
          </p:cNvPr>
          <p:cNvSpPr>
            <a:spLocks noGrp="1"/>
          </p:cNvSpPr>
          <p:nvPr>
            <p:ph type="title"/>
          </p:nvPr>
        </p:nvSpPr>
        <p:spPr/>
        <p:txBody>
          <a:bodyPr/>
          <a:lstStyle/>
          <a:p>
            <a:r>
              <a:rPr lang="en-US" dirty="0"/>
              <a:t>Overview HITS</a:t>
            </a:r>
          </a:p>
        </p:txBody>
      </p:sp>
      <p:sp>
        <p:nvSpPr>
          <p:cNvPr id="4" name="Content Placeholder 3">
            <a:extLst>
              <a:ext uri="{FF2B5EF4-FFF2-40B4-BE49-F238E27FC236}">
                <a16:creationId xmlns:a16="http://schemas.microsoft.com/office/drawing/2014/main" id="{402F6234-EF67-6349-8C23-91CD5634D209}"/>
              </a:ext>
            </a:extLst>
          </p:cNvPr>
          <p:cNvSpPr>
            <a:spLocks noGrp="1"/>
          </p:cNvSpPr>
          <p:nvPr>
            <p:ph idx="1"/>
          </p:nvPr>
        </p:nvSpPr>
        <p:spPr/>
        <p:txBody>
          <a:bodyPr>
            <a:normAutofit fontScale="92500" lnSpcReduction="20000"/>
          </a:bodyPr>
          <a:lstStyle/>
          <a:p>
            <a:r>
              <a:rPr lang="en-US" dirty="0"/>
              <a:t>Let number of iterations be k. </a:t>
            </a:r>
          </a:p>
          <a:p>
            <a:r>
              <a:rPr lang="en-US" dirty="0"/>
              <a:t>Each node is assigned a Hub score = 1 and an Authority score = 1.</a:t>
            </a:r>
          </a:p>
          <a:p>
            <a:r>
              <a:rPr lang="en-US" dirty="0"/>
              <a:t>Repeat k times: </a:t>
            </a:r>
          </a:p>
          <a:p>
            <a:pPr lvl="1"/>
            <a:r>
              <a:rPr lang="en-US" dirty="0"/>
              <a:t>Hub update : Each node’s Hub score = </a:t>
            </a:r>
          </a:p>
          <a:p>
            <a:pPr marL="457200" lvl="1" indent="0">
              <a:buNone/>
            </a:pPr>
            <a:r>
              <a:rPr lang="en-US" dirty="0"/>
              <a:t>             </a:t>
            </a:r>
            <a:r>
              <a:rPr lang="en-US" dirty="0" err="1"/>
              <a:t>Σ</a:t>
            </a:r>
            <a:r>
              <a:rPr lang="en-US" dirty="0">
                <a:solidFill>
                  <a:srgbClr val="333399"/>
                </a:solidFill>
              </a:rPr>
              <a:t>(Authority score of each node it points to).</a:t>
            </a:r>
          </a:p>
          <a:p>
            <a:pPr lvl="1"/>
            <a:r>
              <a:rPr lang="en-US" dirty="0"/>
              <a:t>Authority update : Each node’s Authority score =      </a:t>
            </a:r>
          </a:p>
          <a:p>
            <a:pPr marL="457200" lvl="1" indent="0">
              <a:buNone/>
            </a:pPr>
            <a:r>
              <a:rPr lang="en-US" dirty="0"/>
              <a:t>                       </a:t>
            </a:r>
            <a:r>
              <a:rPr lang="en-US" dirty="0" err="1">
                <a:solidFill>
                  <a:srgbClr val="333399"/>
                </a:solidFill>
              </a:rPr>
              <a:t>Σ</a:t>
            </a:r>
            <a:r>
              <a:rPr lang="en-US" dirty="0">
                <a:solidFill>
                  <a:srgbClr val="333399"/>
                </a:solidFill>
              </a:rPr>
              <a:t>(Hub score of each node pointing to it).</a:t>
            </a:r>
          </a:p>
          <a:p>
            <a:pPr lvl="1"/>
            <a:r>
              <a:rPr lang="en-US" dirty="0"/>
              <a:t>Normalize the scores by dividing each Hub score by square root of the sum of the squares of all Hub scores, and dividing each Authority score by square root of the sum of the squares of all Authority scores. (optional)</a:t>
            </a:r>
          </a:p>
        </p:txBody>
      </p:sp>
      <p:sp>
        <p:nvSpPr>
          <p:cNvPr id="2" name="Slide Number Placeholder 1">
            <a:extLst>
              <a:ext uri="{FF2B5EF4-FFF2-40B4-BE49-F238E27FC236}">
                <a16:creationId xmlns:a16="http://schemas.microsoft.com/office/drawing/2014/main" id="{5F00A5F1-D0A2-7044-B55D-042A345AD6F8}"/>
              </a:ext>
            </a:extLst>
          </p:cNvPr>
          <p:cNvSpPr>
            <a:spLocks noGrp="1"/>
          </p:cNvSpPr>
          <p:nvPr>
            <p:ph type="sldNum" sz="quarter" idx="12"/>
          </p:nvPr>
        </p:nvSpPr>
        <p:spPr/>
        <p:txBody>
          <a:bodyPr/>
          <a:lstStyle/>
          <a:p>
            <a:fld id="{19B12225-5612-419B-A8D5-4B8EEE4C217E}" type="slidenum">
              <a:rPr lang="en-US" smtClean="0"/>
              <a:pPr/>
              <a:t>107</a:t>
            </a:fld>
            <a:endParaRPr lang="en-US"/>
          </a:p>
        </p:txBody>
      </p:sp>
    </p:spTree>
    <p:extLst>
      <p:ext uri="{BB962C8B-B14F-4D97-AF65-F5344CB8AC3E}">
        <p14:creationId xmlns:p14="http://schemas.microsoft.com/office/powerpoint/2010/main" val="87160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D6137-6975-684F-8520-B1E780A861DE}"/>
              </a:ext>
            </a:extLst>
          </p:cNvPr>
          <p:cNvSpPr>
            <a:spLocks noGrp="1"/>
          </p:cNvSpPr>
          <p:nvPr>
            <p:ph type="sldNum" sz="quarter" idx="12"/>
          </p:nvPr>
        </p:nvSpPr>
        <p:spPr/>
        <p:txBody>
          <a:bodyPr/>
          <a:lstStyle/>
          <a:p>
            <a:fld id="{19B12225-5612-419B-A8D5-4B8EEE4C217E}" type="slidenum">
              <a:rPr lang="en-US" smtClean="0"/>
              <a:pPr/>
              <a:t>108</a:t>
            </a:fld>
            <a:endParaRPr lang="en-US"/>
          </a:p>
        </p:txBody>
      </p:sp>
      <p:pic>
        <p:nvPicPr>
          <p:cNvPr id="237570" name="Picture 2" descr="Intelligent Information Retrieval 32&#10;HITS: Iterative Algorithm&#10; Use an iterative algorithm to slowly converge on a mutual...">
            <a:extLst>
              <a:ext uri="{FF2B5EF4-FFF2-40B4-BE49-F238E27FC236}">
                <a16:creationId xmlns:a16="http://schemas.microsoft.com/office/drawing/2014/main" id="{AFCCF80A-0A63-8747-A0D5-FB24A043F5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4" t="-6251" r="-784" b="8075"/>
          <a:stretch/>
        </p:blipFill>
        <p:spPr bwMode="auto">
          <a:xfrm>
            <a:off x="685800" y="228600"/>
            <a:ext cx="8102600" cy="608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544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2FCF8D-6B24-8942-B270-14B9E1BFC10F}"/>
              </a:ext>
            </a:extLst>
          </p:cNvPr>
          <p:cNvSpPr>
            <a:spLocks noGrp="1"/>
          </p:cNvSpPr>
          <p:nvPr>
            <p:ph type="sldNum" sz="quarter" idx="12"/>
          </p:nvPr>
        </p:nvSpPr>
        <p:spPr/>
        <p:txBody>
          <a:bodyPr/>
          <a:lstStyle/>
          <a:p>
            <a:fld id="{19B12225-5612-419B-A8D5-4B8EEE4C217E}" type="slidenum">
              <a:rPr lang="en-US" smtClean="0"/>
              <a:pPr/>
              <a:t>109</a:t>
            </a:fld>
            <a:endParaRPr lang="en-US"/>
          </a:p>
        </p:txBody>
      </p:sp>
      <p:pic>
        <p:nvPicPr>
          <p:cNvPr id="246786" name="Picture 2" descr="Intelligent Information Retrieval 34&#10;HITS Iterative Algorithm&#10;Initialize for all p ∈ S: ap = hp = 1&#10;For i = 1 to k:&#10;For al...">
            <a:extLst>
              <a:ext uri="{FF2B5EF4-FFF2-40B4-BE49-F238E27FC236}">
                <a16:creationId xmlns:a16="http://schemas.microsoft.com/office/drawing/2014/main" id="{AF4303C2-F74C-5F4D-8052-7A03585836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179"/>
          <a:stretch/>
        </p:blipFill>
        <p:spPr bwMode="auto">
          <a:xfrm>
            <a:off x="304800" y="387350"/>
            <a:ext cx="8458200" cy="5861050"/>
          </a:xfrm>
          <a:prstGeom prst="rect">
            <a:avLst/>
          </a:prstGeom>
          <a:solidFill>
            <a:schemeClr val="accent3">
              <a:lumMod val="60000"/>
              <a:lumOff val="40000"/>
            </a:schemeClr>
          </a:solidFill>
        </p:spPr>
      </p:pic>
    </p:spTree>
    <p:extLst>
      <p:ext uri="{BB962C8B-B14F-4D97-AF65-F5344CB8AC3E}">
        <p14:creationId xmlns:p14="http://schemas.microsoft.com/office/powerpoint/2010/main" val="4259677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pPr eaLnBrk="1" hangingPunct="1">
              <a:defRPr/>
            </a:pPr>
            <a:r>
              <a:rPr lang="en-US" altLang="en-US"/>
              <a:t>Economic considerations</a:t>
            </a:r>
          </a:p>
        </p:txBody>
      </p:sp>
      <p:sp>
        <p:nvSpPr>
          <p:cNvPr id="1027" name="Rectangle 3"/>
          <p:cNvSpPr>
            <a:spLocks noGrp="1" noChangeArrowheads="1"/>
          </p:cNvSpPr>
          <p:nvPr>
            <p:ph type="body" idx="1"/>
          </p:nvPr>
        </p:nvSpPr>
        <p:spPr/>
        <p:txBody>
          <a:bodyPr/>
          <a:lstStyle/>
          <a:p>
            <a:pPr eaLnBrk="1" hangingPunct="1">
              <a:defRPr/>
            </a:pPr>
            <a:r>
              <a:rPr lang="en-US" altLang="en-US" dirty="0"/>
              <a:t>Search has become the default gateway to the web</a:t>
            </a:r>
          </a:p>
          <a:p>
            <a:pPr eaLnBrk="1" hangingPunct="1">
              <a:defRPr/>
            </a:pPr>
            <a:r>
              <a:rPr lang="en-US" altLang="en-US" dirty="0"/>
              <a:t>Very high premium to appear on the first page of search results</a:t>
            </a:r>
          </a:p>
          <a:p>
            <a:pPr lvl="1" eaLnBrk="1" hangingPunct="1">
              <a:defRPr/>
            </a:pPr>
            <a:r>
              <a:rPr lang="en-US" altLang="en-US" dirty="0"/>
              <a:t>e.g., e-commerce sites </a:t>
            </a:r>
          </a:p>
          <a:p>
            <a:pPr lvl="1" eaLnBrk="1" hangingPunct="1">
              <a:defRPr/>
            </a:pPr>
            <a:r>
              <a:rPr lang="en-US" altLang="en-US" dirty="0"/>
              <a:t>advertising-driven sites</a:t>
            </a:r>
          </a:p>
          <a:p>
            <a:pPr>
              <a:defRPr/>
            </a:pPr>
            <a:r>
              <a:rPr lang="en-US" dirty="0">
                <a:solidFill>
                  <a:schemeClr val="accent3"/>
                </a:solidFill>
              </a:rPr>
              <a:t>Web page owners thus have a strong incentive to create web pages that rank highly in a search query</a:t>
            </a:r>
            <a:r>
              <a:rPr lang="en-US" dirty="0"/>
              <a:t>.</a:t>
            </a:r>
            <a:r>
              <a:rPr lang="en-IN" dirty="0"/>
              <a:t> </a:t>
            </a:r>
            <a:endParaRPr lang="en-US" altLang="en-US" dirty="0"/>
          </a:p>
        </p:txBody>
      </p:sp>
      <p:sp>
        <p:nvSpPr>
          <p:cNvPr id="2" name="Slide Number Placeholder 1"/>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16178769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BCC813-C525-A543-8C6B-27979333F433}"/>
              </a:ext>
            </a:extLst>
          </p:cNvPr>
          <p:cNvSpPr>
            <a:spLocks noGrp="1"/>
          </p:cNvSpPr>
          <p:nvPr>
            <p:ph type="sldNum" sz="quarter" idx="12"/>
          </p:nvPr>
        </p:nvSpPr>
        <p:spPr/>
        <p:txBody>
          <a:bodyPr/>
          <a:lstStyle/>
          <a:p>
            <a:fld id="{19B12225-5612-419B-A8D5-4B8EEE4C217E}" type="slidenum">
              <a:rPr lang="en-US" smtClean="0"/>
              <a:pPr/>
              <a:t>110</a:t>
            </a:fld>
            <a:endParaRPr lang="en-US"/>
          </a:p>
        </p:txBody>
      </p:sp>
      <p:pic>
        <p:nvPicPr>
          <p:cNvPr id="247810" name="Picture 2" descr="Intelligent Information Retrieval 35&#10;HITS Example&#10;D&#10;A&#10;B&#10;C&#10;E&#10;D A C B E&#10;A: [0.0, 0.0, 2.0, 2.0, 1.0]&#10;D A C B E&#10;H: [4.0, 5.0,...">
            <a:extLst>
              <a:ext uri="{FF2B5EF4-FFF2-40B4-BE49-F238E27FC236}">
                <a16:creationId xmlns:a16="http://schemas.microsoft.com/office/drawing/2014/main" id="{6BFCE1EB-D81E-DC4C-AC07-00FB76D191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62" b="9812"/>
          <a:stretch/>
        </p:blipFill>
        <p:spPr bwMode="auto">
          <a:xfrm>
            <a:off x="520700" y="387350"/>
            <a:ext cx="8166100" cy="586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3180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7C0C7E-D2AB-AA44-84CC-D1356CEA30EC}"/>
              </a:ext>
            </a:extLst>
          </p:cNvPr>
          <p:cNvSpPr>
            <a:spLocks noGrp="1"/>
          </p:cNvSpPr>
          <p:nvPr>
            <p:ph type="sldNum" sz="quarter" idx="12"/>
          </p:nvPr>
        </p:nvSpPr>
        <p:spPr/>
        <p:txBody>
          <a:bodyPr/>
          <a:lstStyle/>
          <a:p>
            <a:fld id="{19B12225-5612-419B-A8D5-4B8EEE4C217E}" type="slidenum">
              <a:rPr lang="en-US" smtClean="0"/>
              <a:pPr/>
              <a:t>111</a:t>
            </a:fld>
            <a:endParaRPr lang="en-US"/>
          </a:p>
        </p:txBody>
      </p:sp>
      <p:pic>
        <p:nvPicPr>
          <p:cNvPr id="248834" name="Picture 2" descr="Intelligent Information Retrieval 36&#10;HITS Algorithm&#10; Let HUB[v] and AUTH[v] represent the hub and&#10;authority values associ...">
            <a:extLst>
              <a:ext uri="{FF2B5EF4-FFF2-40B4-BE49-F238E27FC236}">
                <a16:creationId xmlns:a16="http://schemas.microsoft.com/office/drawing/2014/main" id="{CF75E448-DD5E-5140-8D10-0DDFE663EF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59"/>
          <a:stretch/>
        </p:blipFill>
        <p:spPr bwMode="auto">
          <a:xfrm>
            <a:off x="457200" y="387350"/>
            <a:ext cx="8166100" cy="593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2533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91F7CB-0A3D-EC4B-911C-DF9C83B6DF5D}"/>
              </a:ext>
            </a:extLst>
          </p:cNvPr>
          <p:cNvSpPr>
            <a:spLocks noGrp="1"/>
          </p:cNvSpPr>
          <p:nvPr>
            <p:ph type="sldNum" sz="quarter" idx="12"/>
          </p:nvPr>
        </p:nvSpPr>
        <p:spPr/>
        <p:txBody>
          <a:bodyPr/>
          <a:lstStyle/>
          <a:p>
            <a:fld id="{19B12225-5612-419B-A8D5-4B8EEE4C217E}" type="slidenum">
              <a:rPr lang="en-US" smtClean="0"/>
              <a:pPr/>
              <a:t>112</a:t>
            </a:fld>
            <a:endParaRPr lang="en-US"/>
          </a:p>
        </p:txBody>
      </p:sp>
      <p:pic>
        <p:nvPicPr>
          <p:cNvPr id="249858" name="Picture 2" descr="Intelligent Information Retrieval 37&#10;Convergence&#10; Algorithm converges to a fix-point if iterated&#10;indefinitely.&#10; Define A...">
            <a:extLst>
              <a:ext uri="{FF2B5EF4-FFF2-40B4-BE49-F238E27FC236}">
                <a16:creationId xmlns:a16="http://schemas.microsoft.com/office/drawing/2014/main" id="{7956B104-7716-0B41-9FF4-52D2134DF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9" b="22765"/>
          <a:stretch/>
        </p:blipFill>
        <p:spPr bwMode="auto">
          <a:xfrm>
            <a:off x="304800" y="387350"/>
            <a:ext cx="8318500" cy="593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5579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401DC-0746-8A4D-89FB-0C528D0EE534}"/>
              </a:ext>
            </a:extLst>
          </p:cNvPr>
          <p:cNvSpPr>
            <a:spLocks noGrp="1"/>
          </p:cNvSpPr>
          <p:nvPr>
            <p:ph type="sldNum" sz="quarter" idx="12"/>
          </p:nvPr>
        </p:nvSpPr>
        <p:spPr/>
        <p:txBody>
          <a:bodyPr/>
          <a:lstStyle/>
          <a:p>
            <a:fld id="{19B12225-5612-419B-A8D5-4B8EEE4C217E}" type="slidenum">
              <a:rPr lang="en-US" smtClean="0"/>
              <a:pPr/>
              <a:t>113</a:t>
            </a:fld>
            <a:endParaRPr lang="en-US"/>
          </a:p>
        </p:txBody>
      </p:sp>
      <p:pic>
        <p:nvPicPr>
          <p:cNvPr id="250882" name="Picture 2" descr="A              B                                                                          A      HITS Example             ...">
            <a:extLst>
              <a:ext uri="{FF2B5EF4-FFF2-40B4-BE49-F238E27FC236}">
                <a16:creationId xmlns:a16="http://schemas.microsoft.com/office/drawing/2014/main" id="{3090C968-D5A5-804D-91F5-E154F5A2F3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41"/>
          <a:stretch/>
        </p:blipFill>
        <p:spPr bwMode="auto">
          <a:xfrm>
            <a:off x="304800" y="113030"/>
            <a:ext cx="8534400" cy="647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668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4AE0E2-D4C0-F84B-B962-EE20218DDE2C}"/>
              </a:ext>
            </a:extLst>
          </p:cNvPr>
          <p:cNvSpPr>
            <a:spLocks noGrp="1"/>
          </p:cNvSpPr>
          <p:nvPr>
            <p:ph type="sldNum" sz="quarter" idx="12"/>
          </p:nvPr>
        </p:nvSpPr>
        <p:spPr/>
        <p:txBody>
          <a:bodyPr/>
          <a:lstStyle/>
          <a:p>
            <a:fld id="{19B12225-5612-419B-A8D5-4B8EEE4C217E}" type="slidenum">
              <a:rPr lang="en-US" smtClean="0"/>
              <a:pPr/>
              <a:t>114</a:t>
            </a:fld>
            <a:endParaRPr lang="en-US"/>
          </a:p>
        </p:txBody>
      </p:sp>
      <p:pic>
        <p:nvPicPr>
          <p:cNvPr id="251906" name="Picture 2" descr="A              B                                                                          A      HITS Example             ...">
            <a:extLst>
              <a:ext uri="{FF2B5EF4-FFF2-40B4-BE49-F238E27FC236}">
                <a16:creationId xmlns:a16="http://schemas.microsoft.com/office/drawing/2014/main" id="{C7091FBC-D573-6E47-8888-ACB96EA447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58"/>
          <a:stretch/>
        </p:blipFill>
        <p:spPr bwMode="auto">
          <a:xfrm>
            <a:off x="520700" y="387350"/>
            <a:ext cx="8102600" cy="601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9887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0185A8-E1AE-7947-8C9E-D0919460B053}"/>
              </a:ext>
            </a:extLst>
          </p:cNvPr>
          <p:cNvSpPr>
            <a:spLocks noGrp="1"/>
          </p:cNvSpPr>
          <p:nvPr>
            <p:ph type="sldNum" sz="quarter" idx="12"/>
          </p:nvPr>
        </p:nvSpPr>
        <p:spPr/>
        <p:txBody>
          <a:bodyPr/>
          <a:lstStyle/>
          <a:p>
            <a:fld id="{19B12225-5612-419B-A8D5-4B8EEE4C217E}" type="slidenum">
              <a:rPr lang="en-US" smtClean="0"/>
              <a:pPr/>
              <a:t>115</a:t>
            </a:fld>
            <a:endParaRPr lang="en-US"/>
          </a:p>
        </p:txBody>
      </p:sp>
      <p:pic>
        <p:nvPicPr>
          <p:cNvPr id="3" name="Picture 2">
            <a:extLst>
              <a:ext uri="{FF2B5EF4-FFF2-40B4-BE49-F238E27FC236}">
                <a16:creationId xmlns:a16="http://schemas.microsoft.com/office/drawing/2014/main" id="{00273F8E-76BB-1A44-90B8-97A2F89199D7}"/>
              </a:ext>
            </a:extLst>
          </p:cNvPr>
          <p:cNvPicPr>
            <a:picLocks noChangeAspect="1"/>
          </p:cNvPicPr>
          <p:nvPr/>
        </p:nvPicPr>
        <p:blipFill>
          <a:blip r:embed="rId2"/>
          <a:stretch>
            <a:fillRect/>
          </a:stretch>
        </p:blipFill>
        <p:spPr>
          <a:xfrm>
            <a:off x="457200" y="533400"/>
            <a:ext cx="4343400" cy="5791200"/>
          </a:xfrm>
          <a:prstGeom prst="rect">
            <a:avLst/>
          </a:prstGeom>
        </p:spPr>
      </p:pic>
      <p:pic>
        <p:nvPicPr>
          <p:cNvPr id="4" name="Picture 3">
            <a:extLst>
              <a:ext uri="{FF2B5EF4-FFF2-40B4-BE49-F238E27FC236}">
                <a16:creationId xmlns:a16="http://schemas.microsoft.com/office/drawing/2014/main" id="{0737E460-7387-1F46-A707-E5B528D7C065}"/>
              </a:ext>
            </a:extLst>
          </p:cNvPr>
          <p:cNvPicPr>
            <a:picLocks noChangeAspect="1"/>
          </p:cNvPicPr>
          <p:nvPr/>
        </p:nvPicPr>
        <p:blipFill>
          <a:blip r:embed="rId3"/>
          <a:stretch>
            <a:fillRect/>
          </a:stretch>
        </p:blipFill>
        <p:spPr>
          <a:xfrm>
            <a:off x="4953000" y="762000"/>
            <a:ext cx="3964665" cy="5486400"/>
          </a:xfrm>
          <a:prstGeom prst="rect">
            <a:avLst/>
          </a:prstGeom>
          <a:solidFill>
            <a:schemeClr val="accent3">
              <a:lumMod val="60000"/>
              <a:lumOff val="40000"/>
            </a:schemeClr>
          </a:solidFill>
        </p:spPr>
      </p:pic>
    </p:spTree>
    <p:extLst>
      <p:ext uri="{BB962C8B-B14F-4D97-AF65-F5344CB8AC3E}">
        <p14:creationId xmlns:p14="http://schemas.microsoft.com/office/powerpoint/2010/main" val="28290068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AB37B-2BD0-1F4E-B049-2ED68C36A273}"/>
              </a:ext>
            </a:extLst>
          </p:cNvPr>
          <p:cNvSpPr>
            <a:spLocks noGrp="1"/>
          </p:cNvSpPr>
          <p:nvPr>
            <p:ph type="sldNum" sz="quarter" idx="12"/>
          </p:nvPr>
        </p:nvSpPr>
        <p:spPr/>
        <p:txBody>
          <a:bodyPr/>
          <a:lstStyle/>
          <a:p>
            <a:fld id="{19B12225-5612-419B-A8D5-4B8EEE4C217E}" type="slidenum">
              <a:rPr lang="en-US" smtClean="0"/>
              <a:pPr/>
              <a:t>116</a:t>
            </a:fld>
            <a:endParaRPr lang="en-US"/>
          </a:p>
        </p:txBody>
      </p:sp>
      <p:pic>
        <p:nvPicPr>
          <p:cNvPr id="3" name="Picture 2">
            <a:extLst>
              <a:ext uri="{FF2B5EF4-FFF2-40B4-BE49-F238E27FC236}">
                <a16:creationId xmlns:a16="http://schemas.microsoft.com/office/drawing/2014/main" id="{03FF136E-C6B6-4143-9D99-47ABADEDBF22}"/>
              </a:ext>
            </a:extLst>
          </p:cNvPr>
          <p:cNvPicPr>
            <a:picLocks noChangeAspect="1"/>
          </p:cNvPicPr>
          <p:nvPr/>
        </p:nvPicPr>
        <p:blipFill rotWithShape="1">
          <a:blip r:embed="rId2"/>
          <a:srcRect r="14008" b="31579"/>
          <a:stretch/>
        </p:blipFill>
        <p:spPr>
          <a:xfrm>
            <a:off x="220156" y="547301"/>
            <a:ext cx="3970845" cy="1102326"/>
          </a:xfrm>
          <a:prstGeom prst="rect">
            <a:avLst/>
          </a:prstGeom>
        </p:spPr>
      </p:pic>
      <p:pic>
        <p:nvPicPr>
          <p:cNvPr id="4" name="Picture 3">
            <a:extLst>
              <a:ext uri="{FF2B5EF4-FFF2-40B4-BE49-F238E27FC236}">
                <a16:creationId xmlns:a16="http://schemas.microsoft.com/office/drawing/2014/main" id="{C79FBD7F-3C02-844D-A541-9EB0F9187D76}"/>
              </a:ext>
            </a:extLst>
          </p:cNvPr>
          <p:cNvPicPr>
            <a:picLocks noChangeAspect="1"/>
          </p:cNvPicPr>
          <p:nvPr/>
        </p:nvPicPr>
        <p:blipFill rotWithShape="1">
          <a:blip r:embed="rId3"/>
          <a:srcRect l="6968"/>
          <a:stretch/>
        </p:blipFill>
        <p:spPr>
          <a:xfrm>
            <a:off x="377087" y="1866900"/>
            <a:ext cx="4182556" cy="3702908"/>
          </a:xfrm>
          <a:prstGeom prst="rect">
            <a:avLst/>
          </a:prstGeom>
        </p:spPr>
      </p:pic>
      <p:pic>
        <p:nvPicPr>
          <p:cNvPr id="5" name="Picture 4">
            <a:extLst>
              <a:ext uri="{FF2B5EF4-FFF2-40B4-BE49-F238E27FC236}">
                <a16:creationId xmlns:a16="http://schemas.microsoft.com/office/drawing/2014/main" id="{B864AEB9-4B0A-AF49-A1F8-854DC68BB468}"/>
              </a:ext>
            </a:extLst>
          </p:cNvPr>
          <p:cNvPicPr>
            <a:picLocks noChangeAspect="1"/>
          </p:cNvPicPr>
          <p:nvPr/>
        </p:nvPicPr>
        <p:blipFill rotWithShape="1">
          <a:blip r:embed="rId4"/>
          <a:srcRect r="11111"/>
          <a:stretch/>
        </p:blipFill>
        <p:spPr>
          <a:xfrm>
            <a:off x="4586414" y="530826"/>
            <a:ext cx="4351845" cy="993174"/>
          </a:xfrm>
          <a:prstGeom prst="rect">
            <a:avLst/>
          </a:prstGeom>
        </p:spPr>
      </p:pic>
      <p:pic>
        <p:nvPicPr>
          <p:cNvPr id="8" name="Picture 7">
            <a:extLst>
              <a:ext uri="{FF2B5EF4-FFF2-40B4-BE49-F238E27FC236}">
                <a16:creationId xmlns:a16="http://schemas.microsoft.com/office/drawing/2014/main" id="{B3CC99DC-3FE4-7E4A-93FD-DC881A97A711}"/>
              </a:ext>
            </a:extLst>
          </p:cNvPr>
          <p:cNvPicPr>
            <a:picLocks noChangeAspect="1"/>
          </p:cNvPicPr>
          <p:nvPr/>
        </p:nvPicPr>
        <p:blipFill>
          <a:blip r:embed="rId5"/>
          <a:stretch>
            <a:fillRect/>
          </a:stretch>
        </p:blipFill>
        <p:spPr>
          <a:xfrm>
            <a:off x="4781654" y="1866900"/>
            <a:ext cx="4156605" cy="3626708"/>
          </a:xfrm>
          <a:prstGeom prst="rect">
            <a:avLst/>
          </a:prstGeom>
        </p:spPr>
      </p:pic>
    </p:spTree>
    <p:extLst>
      <p:ext uri="{BB962C8B-B14F-4D97-AF65-F5344CB8AC3E}">
        <p14:creationId xmlns:p14="http://schemas.microsoft.com/office/powerpoint/2010/main" val="18060980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1266" name="Rectangle 2"/>
          <p:cNvSpPr>
            <a:spLocks noGrp="1" noChangeArrowheads="1"/>
          </p:cNvSpPr>
          <p:nvPr>
            <p:ph type="title"/>
          </p:nvPr>
        </p:nvSpPr>
        <p:spPr/>
        <p:txBody>
          <a:bodyPr/>
          <a:lstStyle/>
          <a:p>
            <a:r>
              <a:rPr lang="en-US" dirty="0" err="1"/>
              <a:t>PageRank</a:t>
            </a:r>
            <a:r>
              <a:rPr lang="en-US" dirty="0"/>
              <a:t> and HITS</a:t>
            </a:r>
          </a:p>
        </p:txBody>
      </p:sp>
      <p:sp>
        <p:nvSpPr>
          <p:cNvPr id="11267" name="Rectangle 3"/>
          <p:cNvSpPr>
            <a:spLocks noGrp="1" noChangeArrowheads="1"/>
          </p:cNvSpPr>
          <p:nvPr>
            <p:ph type="body" idx="1"/>
          </p:nvPr>
        </p:nvSpPr>
        <p:spPr/>
        <p:txBody>
          <a:bodyPr>
            <a:normAutofit/>
          </a:bodyPr>
          <a:lstStyle/>
          <a:p>
            <a:r>
              <a:rPr lang="en-US" b="1" dirty="0" err="1"/>
              <a:t>PageRank</a:t>
            </a:r>
            <a:r>
              <a:rPr lang="en-US" b="1" dirty="0"/>
              <a:t> and HITS are two solutions to the same problem:</a:t>
            </a:r>
          </a:p>
          <a:p>
            <a:pPr lvl="1"/>
            <a:r>
              <a:rPr lang="en-US" b="1" dirty="0">
                <a:solidFill>
                  <a:srgbClr val="D60093"/>
                </a:solidFill>
              </a:rPr>
              <a:t>What is the value of an in-link from </a:t>
            </a:r>
            <a:r>
              <a:rPr lang="en-US" b="1" i="1" dirty="0">
                <a:solidFill>
                  <a:srgbClr val="D60093"/>
                </a:solidFill>
              </a:rPr>
              <a:t>u</a:t>
            </a:r>
            <a:r>
              <a:rPr lang="en-US" b="1" dirty="0">
                <a:solidFill>
                  <a:srgbClr val="D60093"/>
                </a:solidFill>
              </a:rPr>
              <a:t> to </a:t>
            </a:r>
            <a:r>
              <a:rPr lang="en-US" b="1" i="1" dirty="0">
                <a:solidFill>
                  <a:srgbClr val="D60093"/>
                </a:solidFill>
              </a:rPr>
              <a:t>v</a:t>
            </a:r>
            <a:r>
              <a:rPr lang="en-US" b="1" dirty="0">
                <a:solidFill>
                  <a:srgbClr val="D60093"/>
                </a:solidFill>
              </a:rPr>
              <a:t>?</a:t>
            </a:r>
          </a:p>
          <a:p>
            <a:pPr lvl="1"/>
            <a:r>
              <a:rPr lang="en-US" dirty="0"/>
              <a:t>In the </a:t>
            </a:r>
            <a:r>
              <a:rPr lang="en-US" dirty="0" err="1"/>
              <a:t>PageRank</a:t>
            </a:r>
            <a:r>
              <a:rPr lang="en-US" dirty="0"/>
              <a:t> model, the value of the link depends on the </a:t>
            </a:r>
            <a:r>
              <a:rPr lang="en-US" dirty="0">
                <a:solidFill>
                  <a:srgbClr val="0000FF"/>
                </a:solidFill>
              </a:rPr>
              <a:t>links </a:t>
            </a:r>
            <a:r>
              <a:rPr lang="en-US" b="1" dirty="0">
                <a:solidFill>
                  <a:srgbClr val="0000FF"/>
                </a:solidFill>
              </a:rPr>
              <a:t>into</a:t>
            </a:r>
            <a:r>
              <a:rPr lang="en-US" dirty="0">
                <a:solidFill>
                  <a:srgbClr val="0000FF"/>
                </a:solidFill>
              </a:rPr>
              <a:t> </a:t>
            </a:r>
            <a:r>
              <a:rPr lang="en-US" i="1" dirty="0">
                <a:solidFill>
                  <a:srgbClr val="0000FF"/>
                </a:solidFill>
              </a:rPr>
              <a:t>u</a:t>
            </a:r>
          </a:p>
          <a:p>
            <a:pPr lvl="1"/>
            <a:r>
              <a:rPr lang="en-US" dirty="0"/>
              <a:t>In the HITS model, it depends on the value of the other </a:t>
            </a:r>
            <a:r>
              <a:rPr lang="en-US" dirty="0">
                <a:solidFill>
                  <a:srgbClr val="008000"/>
                </a:solidFill>
              </a:rPr>
              <a:t>links</a:t>
            </a:r>
            <a:r>
              <a:rPr lang="en-US" dirty="0"/>
              <a:t> </a:t>
            </a:r>
            <a:r>
              <a:rPr lang="en-US" b="1" dirty="0">
                <a:solidFill>
                  <a:srgbClr val="008000"/>
                </a:solidFill>
              </a:rPr>
              <a:t>out of</a:t>
            </a:r>
            <a:r>
              <a:rPr lang="en-US" dirty="0">
                <a:solidFill>
                  <a:srgbClr val="008000"/>
                </a:solidFill>
              </a:rPr>
              <a:t> </a:t>
            </a:r>
            <a:r>
              <a:rPr lang="en-US" i="1" dirty="0">
                <a:solidFill>
                  <a:srgbClr val="008000"/>
                </a:solidFill>
              </a:rPr>
              <a:t>u</a:t>
            </a:r>
          </a:p>
          <a:p>
            <a:pPr lvl="8"/>
            <a:endParaRPr lang="en-US" dirty="0"/>
          </a:p>
          <a:p>
            <a:r>
              <a:rPr lang="en-US" b="1" dirty="0"/>
              <a:t>The destinies of PageRank and HITS </a:t>
            </a:r>
            <a:br>
              <a:rPr lang="en-US" b="1" dirty="0"/>
            </a:br>
            <a:r>
              <a:rPr lang="en-US" b="1" dirty="0"/>
              <a:t>post-1998 were very different</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117</a:t>
            </a:fld>
            <a:endParaRPr lang="en-US"/>
          </a:p>
        </p:txBody>
      </p:sp>
    </p:spTree>
    <p:extLst>
      <p:ext uri="{BB962C8B-B14F-4D97-AF65-F5344CB8AC3E}">
        <p14:creationId xmlns:p14="http://schemas.microsoft.com/office/powerpoint/2010/main" val="18452999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a:t>PageRank with Map Reduce</a:t>
            </a:r>
            <a:br>
              <a:rPr lang="en-US" dirty="0"/>
            </a:br>
            <a:endParaRPr lang="en-US" dirty="0"/>
          </a:p>
        </p:txBody>
      </p:sp>
    </p:spTree>
    <p:extLst>
      <p:ext uri="{BB962C8B-B14F-4D97-AF65-F5344CB8AC3E}">
        <p14:creationId xmlns:p14="http://schemas.microsoft.com/office/powerpoint/2010/main" val="42329123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r>
              <a:rPr lang="en-US" altLang="en-US"/>
              <a:t>PageRank: Defined</a:t>
            </a:r>
          </a:p>
        </p:txBody>
      </p:sp>
      <p:sp>
        <p:nvSpPr>
          <p:cNvPr id="39938" name="Rectangle 3"/>
          <p:cNvSpPr>
            <a:spLocks noGrp="1" noChangeArrowheads="1"/>
          </p:cNvSpPr>
          <p:nvPr>
            <p:ph idx="1"/>
          </p:nvPr>
        </p:nvSpPr>
        <p:spPr/>
        <p:txBody>
          <a:bodyPr>
            <a:normAutofit/>
          </a:bodyPr>
          <a:lstStyle/>
          <a:p>
            <a:r>
              <a:rPr lang="en-US" altLang="en-US" sz="3600" dirty="0"/>
              <a:t>Given page x with </a:t>
            </a:r>
            <a:r>
              <a:rPr lang="en-US" altLang="en-US" sz="3600" dirty="0" err="1"/>
              <a:t>inlinks</a:t>
            </a:r>
            <a:r>
              <a:rPr lang="en-US" altLang="en-US" sz="3600" dirty="0"/>
              <a:t> t1…</a:t>
            </a:r>
            <a:r>
              <a:rPr lang="en-US" altLang="en-US" sz="3600" dirty="0" err="1"/>
              <a:t>tn</a:t>
            </a:r>
            <a:r>
              <a:rPr lang="en-US" altLang="en-US" sz="3600" dirty="0"/>
              <a:t>, where</a:t>
            </a:r>
          </a:p>
          <a:p>
            <a:pPr lvl="1"/>
            <a:r>
              <a:rPr lang="en-US" altLang="en-US" sz="3200" dirty="0"/>
              <a:t>C(t) is the out-degree of t</a:t>
            </a:r>
          </a:p>
          <a:p>
            <a:pPr lvl="1"/>
            <a:r>
              <a:rPr lang="en-US" altLang="en-US" sz="3200" dirty="0">
                <a:sym typeface="Symbol" panose="05050102010706020507" pitchFamily="18" charset="2"/>
              </a:rPr>
              <a:t></a:t>
            </a:r>
            <a:r>
              <a:rPr lang="en-US" altLang="en-US" sz="3200" dirty="0"/>
              <a:t> is probability of random jump</a:t>
            </a:r>
          </a:p>
          <a:p>
            <a:pPr lvl="1"/>
            <a:r>
              <a:rPr lang="en-US" altLang="en-US" sz="3200" dirty="0"/>
              <a:t>N is the total number of nodes in the graph</a:t>
            </a:r>
          </a:p>
        </p:txBody>
      </p:sp>
      <p:graphicFrame>
        <p:nvGraphicFramePr>
          <p:cNvPr id="39940" name="Object 2"/>
          <p:cNvGraphicFramePr>
            <a:graphicFrameLocks noChangeAspect="1"/>
          </p:cNvGraphicFramePr>
          <p:nvPr>
            <p:extLst>
              <p:ext uri="{D42A27DB-BD31-4B8C-83A1-F6EECF244321}">
                <p14:modId xmlns:p14="http://schemas.microsoft.com/office/powerpoint/2010/main" val="3332978287"/>
              </p:ext>
            </p:extLst>
          </p:nvPr>
        </p:nvGraphicFramePr>
        <p:xfrm>
          <a:off x="838200" y="4648200"/>
          <a:ext cx="7239000" cy="1600200"/>
        </p:xfrm>
        <a:graphic>
          <a:graphicData uri="http://schemas.openxmlformats.org/presentationml/2006/ole">
            <mc:AlternateContent xmlns:mc="http://schemas.openxmlformats.org/markup-compatibility/2006">
              <mc:Choice xmlns:v="urn:schemas-microsoft-com:vml" Requires="v">
                <p:oleObj name="Equation" r:id="rId2" imgW="7315200" imgH="1551709" progId="Equation.3">
                  <p:embed/>
                </p:oleObj>
              </mc:Choice>
              <mc:Fallback>
                <p:oleObj name="Equation" r:id="rId2" imgW="7315200" imgH="1551709" progId="Equation.3">
                  <p:embed/>
                  <p:pic>
                    <p:nvPicPr>
                      <p:cNvPr id="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48200"/>
                        <a:ext cx="7239000"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19B12225-5612-419B-A8D5-4B8EEE4C217E}" type="slidenum">
              <a:rPr lang="en-US" smtClean="0"/>
              <a:pPr/>
              <a:t>119</a:t>
            </a:fld>
            <a:endParaRPr lang="en-US"/>
          </a:p>
        </p:txBody>
      </p:sp>
    </p:spTree>
    <p:extLst>
      <p:ext uri="{BB962C8B-B14F-4D97-AF65-F5344CB8AC3E}">
        <p14:creationId xmlns:p14="http://schemas.microsoft.com/office/powerpoint/2010/main" val="225994920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Search Engines</a:t>
            </a:r>
          </a:p>
        </p:txBody>
      </p:sp>
      <p:sp>
        <p:nvSpPr>
          <p:cNvPr id="3" name="Content Placeholder 2"/>
          <p:cNvSpPr>
            <a:spLocks noGrp="1"/>
          </p:cNvSpPr>
          <p:nvPr>
            <p:ph idx="1"/>
          </p:nvPr>
        </p:nvSpPr>
        <p:spPr>
          <a:xfrm>
            <a:off x="205740" y="1063752"/>
            <a:ext cx="8481060" cy="5641848"/>
          </a:xfrm>
        </p:spPr>
        <p:txBody>
          <a:bodyPr>
            <a:noAutofit/>
          </a:bodyPr>
          <a:lstStyle/>
          <a:p>
            <a:r>
              <a:rPr lang="en-US" sz="2700" dirty="0"/>
              <a:t>Early search engines mainly compare content similarity of the query and the indexed pages, i.e.,– they use information retrieval methods, cosine, TFIDF,...</a:t>
            </a:r>
          </a:p>
          <a:p>
            <a:r>
              <a:rPr lang="en-US" sz="2700" dirty="0"/>
              <a:t>From 1996, it became clear that content similarity alone was no longer sufficient.</a:t>
            </a:r>
          </a:p>
          <a:p>
            <a:r>
              <a:rPr lang="en-US" sz="2700" dirty="0"/>
              <a:t>The number of pages grew rapidly in the mid-late</a:t>
            </a:r>
          </a:p>
          <a:p>
            <a:pPr lvl="1"/>
            <a:r>
              <a:rPr lang="en-US" sz="2700" b="1" dirty="0"/>
              <a:t>How to choose only 30-40 pages and rank them suitably  to present to the user?</a:t>
            </a:r>
          </a:p>
          <a:p>
            <a:r>
              <a:rPr lang="en-US" sz="2700" dirty="0"/>
              <a:t>Content similarity is easily spammed.</a:t>
            </a:r>
          </a:p>
          <a:p>
            <a:pPr lvl="1"/>
            <a:r>
              <a:rPr lang="en-US" sz="2700" b="1" dirty="0"/>
              <a:t>A page owner can repeat some words (TF component of ranking) and add many related words to boost the rankings of his pages and/or to make the pages relevant to a large number of queries.</a:t>
            </a:r>
            <a:endParaRPr lang="en-US" sz="27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12</a:t>
            </a:fld>
            <a:endParaRPr lang="en-US"/>
          </a:p>
        </p:txBody>
      </p:sp>
    </p:spTree>
    <p:extLst>
      <p:ext uri="{BB962C8B-B14F-4D97-AF65-F5344CB8AC3E}">
        <p14:creationId xmlns:p14="http://schemas.microsoft.com/office/powerpoint/2010/main" val="33520635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lIns="91425" tIns="45713" rIns="91425" bIns="45713"/>
          <a:lstStyle/>
          <a:p>
            <a:pPr eaLnBrk="1" hangingPunct="1"/>
            <a:r>
              <a:rPr lang="en-US" altLang="en-US"/>
              <a:t>Computing PageRank</a:t>
            </a:r>
          </a:p>
        </p:txBody>
      </p:sp>
      <p:sp>
        <p:nvSpPr>
          <p:cNvPr id="99331" name="Rectangle 3"/>
          <p:cNvSpPr>
            <a:spLocks noGrp="1" noChangeArrowheads="1"/>
          </p:cNvSpPr>
          <p:nvPr>
            <p:ph idx="1"/>
          </p:nvPr>
        </p:nvSpPr>
        <p:spPr>
          <a:xfrm>
            <a:off x="228600" y="1055941"/>
            <a:ext cx="8763000" cy="5573459"/>
          </a:xfrm>
        </p:spPr>
        <p:txBody>
          <a:bodyPr lIns="91425" tIns="45713" rIns="91425" bIns="45713">
            <a:noAutofit/>
          </a:bodyPr>
          <a:lstStyle/>
          <a:p>
            <a:pPr marL="341313" indent="-341313" eaLnBrk="1" hangingPunct="1"/>
            <a:r>
              <a:rPr lang="en-US" altLang="en-US" sz="3600" dirty="0"/>
              <a:t>Properties of PageRank</a:t>
            </a:r>
          </a:p>
          <a:p>
            <a:pPr marL="741363" lvl="1" indent="-284163" eaLnBrk="1" hangingPunct="1"/>
            <a:r>
              <a:rPr lang="en-US" altLang="en-US" sz="3200" dirty="0"/>
              <a:t>Can be computed iteratively</a:t>
            </a:r>
          </a:p>
          <a:p>
            <a:pPr marL="741363" lvl="1" indent="-284163" eaLnBrk="1" hangingPunct="1"/>
            <a:r>
              <a:rPr lang="en-US" altLang="en-US" sz="3200" dirty="0"/>
              <a:t>Effects at each iteration are local</a:t>
            </a:r>
          </a:p>
          <a:p>
            <a:pPr marL="341313" indent="-341313" eaLnBrk="1" hangingPunct="1"/>
            <a:r>
              <a:rPr lang="en-US" altLang="en-US" sz="3600" dirty="0"/>
              <a:t>Sketch of algorithm:</a:t>
            </a:r>
          </a:p>
          <a:p>
            <a:pPr marL="741363" lvl="1" indent="-284163" eaLnBrk="1" hangingPunct="1"/>
            <a:r>
              <a:rPr lang="en-US" altLang="en-US" sz="3200" dirty="0"/>
              <a:t>Start with seed </a:t>
            </a:r>
            <a:r>
              <a:rPr lang="en-US" altLang="en-US" sz="3200" i="1" dirty="0" err="1"/>
              <a:t>PR</a:t>
            </a:r>
            <a:r>
              <a:rPr lang="en-US" altLang="en-US" sz="3200" i="1" baseline="-25000" dirty="0" err="1"/>
              <a:t>i</a:t>
            </a:r>
            <a:r>
              <a:rPr lang="en-US" altLang="en-US" sz="3200" dirty="0"/>
              <a:t> values</a:t>
            </a:r>
          </a:p>
          <a:p>
            <a:pPr marL="741363" lvl="1" indent="-284163" eaLnBrk="1" hangingPunct="1"/>
            <a:r>
              <a:rPr lang="en-US" altLang="en-US" sz="3200" dirty="0"/>
              <a:t>Each page distributes </a:t>
            </a:r>
            <a:r>
              <a:rPr lang="en-US" altLang="en-US" sz="3200" i="1" dirty="0" err="1"/>
              <a:t>PR</a:t>
            </a:r>
            <a:r>
              <a:rPr lang="en-US" altLang="en-US" sz="3200" i="1" baseline="-25000" dirty="0" err="1"/>
              <a:t>i</a:t>
            </a:r>
            <a:r>
              <a:rPr lang="en-US" altLang="en-US" sz="3200" dirty="0"/>
              <a:t> “credit” to all pages it links to</a:t>
            </a:r>
          </a:p>
          <a:p>
            <a:pPr marL="741363" lvl="1" indent="-284163" eaLnBrk="1" hangingPunct="1"/>
            <a:r>
              <a:rPr lang="en-US" altLang="en-US" sz="3200" dirty="0"/>
              <a:t>Each target page adds up “credit” from multiple in-bound links to compute </a:t>
            </a:r>
            <a:r>
              <a:rPr lang="en-US" altLang="en-US" sz="3200" i="1" dirty="0"/>
              <a:t>PR</a:t>
            </a:r>
            <a:r>
              <a:rPr lang="en-US" altLang="en-US" sz="3200" i="1" baseline="-25000" dirty="0"/>
              <a:t>i+1</a:t>
            </a:r>
          </a:p>
          <a:p>
            <a:pPr marL="741363" lvl="1" indent="-284163" eaLnBrk="1" hangingPunct="1"/>
            <a:r>
              <a:rPr lang="en-US" altLang="en-US" sz="3200" dirty="0"/>
              <a:t>Iterate until values converge</a:t>
            </a:r>
          </a:p>
          <a:p>
            <a:pPr marL="341313" indent="-341313" eaLnBrk="1" hangingPunct="1"/>
            <a:endParaRPr lang="en-US" altLang="en-US" sz="3600" dirty="0"/>
          </a:p>
        </p:txBody>
      </p:sp>
      <p:sp>
        <p:nvSpPr>
          <p:cNvPr id="2" name="Slide Number Placeholder 1"/>
          <p:cNvSpPr>
            <a:spLocks noGrp="1"/>
          </p:cNvSpPr>
          <p:nvPr>
            <p:ph type="sldNum" sz="quarter" idx="12"/>
          </p:nvPr>
        </p:nvSpPr>
        <p:spPr/>
        <p:txBody>
          <a:bodyPr/>
          <a:lstStyle/>
          <a:p>
            <a:fld id="{19B12225-5612-419B-A8D5-4B8EEE4C217E}" type="slidenum">
              <a:rPr lang="en-US" smtClean="0"/>
              <a:pPr/>
              <a:t>120</a:t>
            </a:fld>
            <a:endParaRPr lang="en-US"/>
          </a:p>
        </p:txBody>
      </p:sp>
    </p:spTree>
    <p:extLst>
      <p:ext uri="{BB962C8B-B14F-4D97-AF65-F5344CB8AC3E}">
        <p14:creationId xmlns:p14="http://schemas.microsoft.com/office/powerpoint/2010/main" val="16311286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3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3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33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3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3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lIns="91425" tIns="45713" rIns="91425" bIns="45713"/>
          <a:lstStyle/>
          <a:p>
            <a:pPr eaLnBrk="1" hangingPunct="1"/>
            <a:r>
              <a:rPr lang="en-US" altLang="en-US"/>
              <a:t>Simplified PageRank</a:t>
            </a:r>
          </a:p>
        </p:txBody>
      </p:sp>
      <p:sp>
        <p:nvSpPr>
          <p:cNvPr id="3" name="Content Placeholder 2"/>
          <p:cNvSpPr>
            <a:spLocks noGrp="1"/>
          </p:cNvSpPr>
          <p:nvPr>
            <p:ph idx="1"/>
          </p:nvPr>
        </p:nvSpPr>
        <p:spPr/>
        <p:txBody>
          <a:bodyPr lIns="91425" tIns="45713" rIns="91425" bIns="45713">
            <a:normAutofit/>
          </a:bodyPr>
          <a:lstStyle/>
          <a:p>
            <a:pPr marL="341313" indent="-341313" eaLnBrk="1" hangingPunct="1"/>
            <a:r>
              <a:rPr lang="en-US" altLang="en-US" sz="4000" dirty="0"/>
              <a:t>First, tackle the simple case:</a:t>
            </a:r>
          </a:p>
          <a:p>
            <a:pPr marL="741363" lvl="1" indent="-284163" eaLnBrk="1" hangingPunct="1"/>
            <a:r>
              <a:rPr lang="en-US" altLang="en-US" sz="3600" dirty="0"/>
              <a:t>No random jump factor</a:t>
            </a:r>
          </a:p>
          <a:p>
            <a:pPr marL="741363" lvl="1" indent="-284163" eaLnBrk="1" hangingPunct="1"/>
            <a:r>
              <a:rPr lang="en-US" altLang="en-US" sz="3600" dirty="0"/>
              <a:t>No dangling links</a:t>
            </a:r>
          </a:p>
          <a:p>
            <a:pPr marL="341313" indent="-341313" eaLnBrk="1" hangingPunct="1"/>
            <a:r>
              <a:rPr lang="en-US" altLang="en-US" sz="4000" dirty="0"/>
              <a:t>Then, factor in these complexities…</a:t>
            </a:r>
          </a:p>
          <a:p>
            <a:pPr marL="741363" lvl="1" indent="-284163" eaLnBrk="1" hangingPunct="1"/>
            <a:r>
              <a:rPr lang="en-US" altLang="en-US" sz="3600" dirty="0"/>
              <a:t>Why do we need the random jump?</a:t>
            </a:r>
          </a:p>
          <a:p>
            <a:pPr marL="741363" lvl="1" indent="-284163" eaLnBrk="1" hangingPunct="1"/>
            <a:r>
              <a:rPr lang="en-US" altLang="en-US" sz="3600" dirty="0"/>
              <a:t>Where do dangling links come from?</a:t>
            </a:r>
          </a:p>
        </p:txBody>
      </p:sp>
      <p:sp>
        <p:nvSpPr>
          <p:cNvPr id="2" name="Slide Number Placeholder 1"/>
          <p:cNvSpPr>
            <a:spLocks noGrp="1"/>
          </p:cNvSpPr>
          <p:nvPr>
            <p:ph type="sldNum" sz="quarter" idx="12"/>
          </p:nvPr>
        </p:nvSpPr>
        <p:spPr/>
        <p:txBody>
          <a:bodyPr/>
          <a:lstStyle/>
          <a:p>
            <a:fld id="{19B12225-5612-419B-A8D5-4B8EEE4C217E}" type="slidenum">
              <a:rPr lang="en-US" smtClean="0"/>
              <a:pPr/>
              <a:t>121</a:t>
            </a:fld>
            <a:endParaRPr lang="en-US"/>
          </a:p>
        </p:txBody>
      </p:sp>
    </p:spTree>
    <p:extLst>
      <p:ext uri="{BB962C8B-B14F-4D97-AF65-F5344CB8AC3E}">
        <p14:creationId xmlns:p14="http://schemas.microsoft.com/office/powerpoint/2010/main" val="1827915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3"/>
          <p:cNvSpPr>
            <a:spLocks noGrp="1"/>
          </p:cNvSpPr>
          <p:nvPr>
            <p:ph type="title"/>
          </p:nvPr>
        </p:nvSpPr>
        <p:spPr/>
        <p:txBody>
          <a:bodyPr lIns="91425" tIns="45713" rIns="91425" bIns="45713"/>
          <a:lstStyle/>
          <a:p>
            <a:pPr eaLnBrk="1" hangingPunct="1"/>
            <a:r>
              <a:rPr lang="en-US" altLang="en-US"/>
              <a:t>Sample PageRank Iteration (1)</a:t>
            </a:r>
          </a:p>
        </p:txBody>
      </p:sp>
      <p:grpSp>
        <p:nvGrpSpPr>
          <p:cNvPr id="2" name="Group 1"/>
          <p:cNvGrpSpPr/>
          <p:nvPr/>
        </p:nvGrpSpPr>
        <p:grpSpPr>
          <a:xfrm>
            <a:off x="457200" y="2183038"/>
            <a:ext cx="4018426" cy="3943787"/>
            <a:chOff x="1076325" y="2514600"/>
            <a:chExt cx="3399588" cy="2281861"/>
          </a:xfrm>
        </p:grpSpPr>
        <p:sp>
          <p:nvSpPr>
            <p:cNvPr id="5" name="Oval 4"/>
            <p:cNvSpPr/>
            <p:nvPr/>
          </p:nvSpPr>
          <p:spPr>
            <a:xfrm>
              <a:off x="1457325" y="3124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6" name="Oval 5"/>
            <p:cNvSpPr/>
            <p:nvPr/>
          </p:nvSpPr>
          <p:spPr>
            <a:xfrm>
              <a:off x="2905125" y="2743200"/>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7" name="Oval 6"/>
            <p:cNvSpPr/>
            <p:nvPr/>
          </p:nvSpPr>
          <p:spPr>
            <a:xfrm>
              <a:off x="1609725" y="4495800"/>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8" name="Oval 7"/>
            <p:cNvSpPr/>
            <p:nvPr/>
          </p:nvSpPr>
          <p:spPr>
            <a:xfrm>
              <a:off x="3667125" y="3962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9" name="Oval 8"/>
            <p:cNvSpPr/>
            <p:nvPr/>
          </p:nvSpPr>
          <p:spPr>
            <a:xfrm>
              <a:off x="2447925"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cxnSp>
          <p:nvCxnSpPr>
            <p:cNvPr id="10" name="Straight Arrow Connector 9"/>
            <p:cNvCxnSpPr>
              <a:stCxn id="5" idx="6"/>
              <a:endCxn id="6" idx="2"/>
            </p:cNvCxnSpPr>
            <p:nvPr/>
          </p:nvCxnSpPr>
          <p:spPr>
            <a:xfrm flipV="1">
              <a:off x="1609725" y="2819400"/>
              <a:ext cx="1295400" cy="3810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9" idx="1"/>
              <a:endCxn id="5" idx="5"/>
            </p:cNvCxnSpPr>
            <p:nvPr/>
          </p:nvCxnSpPr>
          <p:spPr>
            <a:xfrm rot="16200000" flipV="1">
              <a:off x="1778000" y="3063875"/>
              <a:ext cx="501650" cy="88265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5" idx="4"/>
              <a:endCxn id="7" idx="0"/>
            </p:cNvCxnSpPr>
            <p:nvPr/>
          </p:nvCxnSpPr>
          <p:spPr>
            <a:xfrm rot="16200000" flipH="1">
              <a:off x="1000125" y="3810000"/>
              <a:ext cx="1219200" cy="1524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7" idx="7"/>
              <a:endCxn id="9" idx="3"/>
            </p:cNvCxnSpPr>
            <p:nvPr/>
          </p:nvCxnSpPr>
          <p:spPr>
            <a:xfrm rot="5400000" flipH="1" flipV="1">
              <a:off x="1778000" y="3825875"/>
              <a:ext cx="654050" cy="73025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9" idx="7"/>
              <a:endCxn id="6" idx="4"/>
            </p:cNvCxnSpPr>
            <p:nvPr/>
          </p:nvCxnSpPr>
          <p:spPr>
            <a:xfrm rot="5400000" flipH="1" flipV="1">
              <a:off x="2349500" y="3124200"/>
              <a:ext cx="860425" cy="403225"/>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6" idx="5"/>
              <a:endCxn id="8" idx="1"/>
            </p:cNvCxnSpPr>
            <p:nvPr/>
          </p:nvCxnSpPr>
          <p:spPr>
            <a:xfrm rot="16200000" flipH="1">
              <a:off x="2806700" y="3101975"/>
              <a:ext cx="1111250" cy="65405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9" idx="6"/>
              <a:endCxn id="8" idx="2"/>
            </p:cNvCxnSpPr>
            <p:nvPr/>
          </p:nvCxnSpPr>
          <p:spPr>
            <a:xfrm>
              <a:off x="2600325" y="3810000"/>
              <a:ext cx="1066800" cy="2286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8" idx="3"/>
              <a:endCxn id="7" idx="6"/>
            </p:cNvCxnSpPr>
            <p:nvPr/>
          </p:nvCxnSpPr>
          <p:spPr>
            <a:xfrm rot="5400000">
              <a:off x="2486025" y="3368675"/>
              <a:ext cx="479425" cy="1927225"/>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sp>
          <p:nvSpPr>
            <p:cNvPr id="43024" name="TextBox 17"/>
            <p:cNvSpPr txBox="1">
              <a:spLocks noChangeArrowheads="1"/>
            </p:cNvSpPr>
            <p:nvPr/>
          </p:nvSpPr>
          <p:spPr bwMode="auto">
            <a:xfrm>
              <a:off x="1076325" y="2895600"/>
              <a:ext cx="732588"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1</a:t>
              </a:r>
              <a:r>
                <a:rPr lang="en-US" altLang="en-US" sz="1600" b="1">
                  <a:latin typeface="Arial" panose="020B0604020202020204" pitchFamily="34" charset="0"/>
                </a:rPr>
                <a:t> (0.2)</a:t>
              </a:r>
            </a:p>
          </p:txBody>
        </p:sp>
        <p:sp>
          <p:nvSpPr>
            <p:cNvPr id="43025" name="TextBox 18"/>
            <p:cNvSpPr txBox="1">
              <a:spLocks noChangeArrowheads="1"/>
            </p:cNvSpPr>
            <p:nvPr/>
          </p:nvSpPr>
          <p:spPr bwMode="auto">
            <a:xfrm>
              <a:off x="1365250" y="4600575"/>
              <a:ext cx="732588"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4</a:t>
              </a:r>
              <a:r>
                <a:rPr lang="en-US" altLang="en-US" sz="1600" b="1">
                  <a:latin typeface="Arial" panose="020B0604020202020204" pitchFamily="34" charset="0"/>
                </a:rPr>
                <a:t> (0.2)</a:t>
              </a:r>
            </a:p>
          </p:txBody>
        </p:sp>
        <p:sp>
          <p:nvSpPr>
            <p:cNvPr id="43026" name="TextBox 19"/>
            <p:cNvSpPr txBox="1">
              <a:spLocks noChangeArrowheads="1"/>
            </p:cNvSpPr>
            <p:nvPr/>
          </p:nvSpPr>
          <p:spPr bwMode="auto">
            <a:xfrm>
              <a:off x="3743325" y="3962400"/>
              <a:ext cx="732588"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3</a:t>
              </a:r>
              <a:r>
                <a:rPr lang="en-US" altLang="en-US" sz="1600" b="1">
                  <a:latin typeface="Arial" panose="020B0604020202020204" pitchFamily="34" charset="0"/>
                </a:rPr>
                <a:t> (0.2)</a:t>
              </a:r>
            </a:p>
          </p:txBody>
        </p:sp>
        <p:sp>
          <p:nvSpPr>
            <p:cNvPr id="43027" name="TextBox 20"/>
            <p:cNvSpPr txBox="1">
              <a:spLocks noChangeArrowheads="1"/>
            </p:cNvSpPr>
            <p:nvPr/>
          </p:nvSpPr>
          <p:spPr bwMode="auto">
            <a:xfrm>
              <a:off x="2371725" y="3838575"/>
              <a:ext cx="732588"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5</a:t>
              </a:r>
              <a:r>
                <a:rPr lang="en-US" altLang="en-US" sz="1600" b="1">
                  <a:latin typeface="Arial" panose="020B0604020202020204" pitchFamily="34" charset="0"/>
                </a:rPr>
                <a:t> (0.2)</a:t>
              </a:r>
            </a:p>
          </p:txBody>
        </p:sp>
        <p:sp>
          <p:nvSpPr>
            <p:cNvPr id="43028" name="TextBox 21"/>
            <p:cNvSpPr txBox="1">
              <a:spLocks noChangeArrowheads="1"/>
            </p:cNvSpPr>
            <p:nvPr/>
          </p:nvSpPr>
          <p:spPr bwMode="auto">
            <a:xfrm>
              <a:off x="2868613" y="2514600"/>
              <a:ext cx="732588"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2</a:t>
              </a:r>
              <a:r>
                <a:rPr lang="en-US" altLang="en-US" sz="1600" b="1">
                  <a:latin typeface="Arial" panose="020B0604020202020204" pitchFamily="34" charset="0"/>
                </a:rPr>
                <a:t> (0.2)</a:t>
              </a:r>
            </a:p>
          </p:txBody>
        </p:sp>
        <p:sp>
          <p:nvSpPr>
            <p:cNvPr id="23" name="TextBox 22"/>
            <p:cNvSpPr txBox="1">
              <a:spLocks noChangeArrowheads="1"/>
            </p:cNvSpPr>
            <p:nvPr/>
          </p:nvSpPr>
          <p:spPr bwMode="auto">
            <a:xfrm>
              <a:off x="1609725" y="2895600"/>
              <a:ext cx="397620"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0.1</a:t>
              </a:r>
            </a:p>
          </p:txBody>
        </p:sp>
        <p:sp>
          <p:nvSpPr>
            <p:cNvPr id="24" name="TextBox 23"/>
            <p:cNvSpPr txBox="1">
              <a:spLocks noChangeArrowheads="1"/>
            </p:cNvSpPr>
            <p:nvPr/>
          </p:nvSpPr>
          <p:spPr bwMode="auto">
            <a:xfrm>
              <a:off x="1228725" y="3305175"/>
              <a:ext cx="397620"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0.1</a:t>
              </a:r>
            </a:p>
          </p:txBody>
        </p:sp>
        <p:sp>
          <p:nvSpPr>
            <p:cNvPr id="25" name="TextBox 24"/>
            <p:cNvSpPr txBox="1">
              <a:spLocks noChangeArrowheads="1"/>
            </p:cNvSpPr>
            <p:nvPr/>
          </p:nvSpPr>
          <p:spPr bwMode="auto">
            <a:xfrm>
              <a:off x="1687513" y="4114800"/>
              <a:ext cx="397620"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0.2</a:t>
              </a:r>
            </a:p>
          </p:txBody>
        </p:sp>
        <p:sp>
          <p:nvSpPr>
            <p:cNvPr id="26" name="TextBox 25"/>
            <p:cNvSpPr txBox="1">
              <a:spLocks noChangeArrowheads="1"/>
            </p:cNvSpPr>
            <p:nvPr/>
          </p:nvSpPr>
          <p:spPr bwMode="auto">
            <a:xfrm>
              <a:off x="3440113" y="4114800"/>
              <a:ext cx="397620"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0.2</a:t>
              </a:r>
            </a:p>
          </p:txBody>
        </p:sp>
        <p:cxnSp>
          <p:nvCxnSpPr>
            <p:cNvPr id="27" name="Straight Arrow Connector 26"/>
            <p:cNvCxnSpPr>
              <a:stCxn id="6" idx="3"/>
              <a:endCxn id="9" idx="0"/>
            </p:cNvCxnSpPr>
            <p:nvPr/>
          </p:nvCxnSpPr>
          <p:spPr>
            <a:xfrm rot="5400000">
              <a:off x="2295525" y="3101975"/>
              <a:ext cx="860425" cy="403225"/>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sp>
          <p:nvSpPr>
            <p:cNvPr id="28" name="TextBox 27"/>
            <p:cNvSpPr txBox="1">
              <a:spLocks noChangeArrowheads="1"/>
            </p:cNvSpPr>
            <p:nvPr/>
          </p:nvSpPr>
          <p:spPr bwMode="auto">
            <a:xfrm>
              <a:off x="2524125" y="2895600"/>
              <a:ext cx="397620"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dirty="0">
                  <a:latin typeface="Arial" panose="020B0604020202020204" pitchFamily="34" charset="0"/>
                </a:rPr>
                <a:t>0.1</a:t>
              </a:r>
            </a:p>
          </p:txBody>
        </p:sp>
        <p:sp>
          <p:nvSpPr>
            <p:cNvPr id="29" name="TextBox 28"/>
            <p:cNvSpPr txBox="1">
              <a:spLocks noChangeArrowheads="1"/>
            </p:cNvSpPr>
            <p:nvPr/>
          </p:nvSpPr>
          <p:spPr bwMode="auto">
            <a:xfrm>
              <a:off x="3059113" y="2819400"/>
              <a:ext cx="397620"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0.1</a:t>
              </a:r>
            </a:p>
          </p:txBody>
        </p:sp>
        <p:sp>
          <p:nvSpPr>
            <p:cNvPr id="30" name="TextBox 29"/>
            <p:cNvSpPr txBox="1">
              <a:spLocks noChangeArrowheads="1"/>
            </p:cNvSpPr>
            <p:nvPr/>
          </p:nvSpPr>
          <p:spPr bwMode="auto">
            <a:xfrm>
              <a:off x="1914525" y="3609975"/>
              <a:ext cx="590192"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0.066</a:t>
              </a:r>
            </a:p>
          </p:txBody>
        </p:sp>
        <p:sp>
          <p:nvSpPr>
            <p:cNvPr id="31" name="TextBox 30"/>
            <p:cNvSpPr txBox="1">
              <a:spLocks noChangeArrowheads="1"/>
            </p:cNvSpPr>
            <p:nvPr/>
          </p:nvSpPr>
          <p:spPr bwMode="auto">
            <a:xfrm>
              <a:off x="2749550" y="3657600"/>
              <a:ext cx="590192"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0.066</a:t>
              </a:r>
            </a:p>
          </p:txBody>
        </p:sp>
        <p:sp>
          <p:nvSpPr>
            <p:cNvPr id="32" name="TextBox 31"/>
            <p:cNvSpPr txBox="1">
              <a:spLocks noChangeArrowheads="1"/>
            </p:cNvSpPr>
            <p:nvPr/>
          </p:nvSpPr>
          <p:spPr bwMode="auto">
            <a:xfrm>
              <a:off x="2597150" y="3505200"/>
              <a:ext cx="590192" cy="1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0.066</a:t>
              </a:r>
            </a:p>
          </p:txBody>
        </p:sp>
      </p:grpSp>
      <p:grpSp>
        <p:nvGrpSpPr>
          <p:cNvPr id="53" name="Group 52"/>
          <p:cNvGrpSpPr>
            <a:grpSpLocks/>
          </p:cNvGrpSpPr>
          <p:nvPr/>
        </p:nvGrpSpPr>
        <p:grpSpPr bwMode="auto">
          <a:xfrm>
            <a:off x="4960746" y="1771867"/>
            <a:ext cx="3760568" cy="4129020"/>
            <a:chOff x="4696657" y="2590800"/>
            <a:chExt cx="3761373" cy="2291624"/>
          </a:xfrm>
        </p:grpSpPr>
        <p:sp>
          <p:nvSpPr>
            <p:cNvPr id="33" name="Oval 32"/>
            <p:cNvSpPr/>
            <p:nvPr/>
          </p:nvSpPr>
          <p:spPr>
            <a:xfrm>
              <a:off x="5077739" y="3200400"/>
              <a:ext cx="152433"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34" name="Oval 33"/>
            <p:cNvSpPr/>
            <p:nvPr/>
          </p:nvSpPr>
          <p:spPr>
            <a:xfrm>
              <a:off x="6525849" y="2819400"/>
              <a:ext cx="152433"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35" name="Oval 34"/>
            <p:cNvSpPr/>
            <p:nvPr/>
          </p:nvSpPr>
          <p:spPr>
            <a:xfrm>
              <a:off x="5230171" y="4572000"/>
              <a:ext cx="152433"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36" name="Oval 35"/>
            <p:cNvSpPr/>
            <p:nvPr/>
          </p:nvSpPr>
          <p:spPr>
            <a:xfrm>
              <a:off x="7288012" y="4038600"/>
              <a:ext cx="152433"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37" name="Oval 36"/>
            <p:cNvSpPr/>
            <p:nvPr/>
          </p:nvSpPr>
          <p:spPr>
            <a:xfrm>
              <a:off x="6068551" y="3810000"/>
              <a:ext cx="15243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cxnSp>
          <p:nvCxnSpPr>
            <p:cNvPr id="38" name="Straight Arrow Connector 37"/>
            <p:cNvCxnSpPr>
              <a:stCxn id="33" idx="6"/>
              <a:endCxn id="34" idx="2"/>
            </p:cNvCxnSpPr>
            <p:nvPr/>
          </p:nvCxnSpPr>
          <p:spPr>
            <a:xfrm flipV="1">
              <a:off x="5230171" y="2895600"/>
              <a:ext cx="1295677" cy="3810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37" idx="1"/>
              <a:endCxn id="33" idx="5"/>
            </p:cNvCxnSpPr>
            <p:nvPr/>
          </p:nvCxnSpPr>
          <p:spPr>
            <a:xfrm rot="16200000" flipV="1">
              <a:off x="5398536" y="3139980"/>
              <a:ext cx="501650" cy="882839"/>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33" idx="4"/>
              <a:endCxn id="35" idx="0"/>
            </p:cNvCxnSpPr>
            <p:nvPr/>
          </p:nvCxnSpPr>
          <p:spPr>
            <a:xfrm rot="16200000" flipH="1">
              <a:off x="4620571" y="3886184"/>
              <a:ext cx="1219200" cy="152433"/>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35" idx="7"/>
              <a:endCxn id="37" idx="3"/>
            </p:cNvCxnSpPr>
            <p:nvPr/>
          </p:nvCxnSpPr>
          <p:spPr>
            <a:xfrm rot="5400000" flipH="1" flipV="1">
              <a:off x="5398552" y="3901997"/>
              <a:ext cx="654050" cy="730406"/>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37" idx="7"/>
              <a:endCxn id="34" idx="4"/>
            </p:cNvCxnSpPr>
            <p:nvPr/>
          </p:nvCxnSpPr>
          <p:spPr>
            <a:xfrm rot="5400000" flipH="1" flipV="1">
              <a:off x="5970197" y="3200357"/>
              <a:ext cx="860425" cy="403311"/>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34" idx="5"/>
              <a:endCxn id="36" idx="1"/>
            </p:cNvCxnSpPr>
            <p:nvPr/>
          </p:nvCxnSpPr>
          <p:spPr>
            <a:xfrm rot="16200000" flipH="1">
              <a:off x="6427522" y="3178105"/>
              <a:ext cx="1111250" cy="65419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stCxn id="37" idx="6"/>
              <a:endCxn id="36" idx="2"/>
            </p:cNvCxnSpPr>
            <p:nvPr/>
          </p:nvCxnSpPr>
          <p:spPr>
            <a:xfrm>
              <a:off x="6220983" y="3886200"/>
              <a:ext cx="1067028" cy="2286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6" idx="3"/>
              <a:endCxn id="35" idx="6"/>
            </p:cNvCxnSpPr>
            <p:nvPr/>
          </p:nvCxnSpPr>
          <p:spPr>
            <a:xfrm rot="5400000">
              <a:off x="6106710" y="3444669"/>
              <a:ext cx="479425" cy="1927638"/>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sp>
          <p:nvSpPr>
            <p:cNvPr id="43054" name="TextBox 45"/>
            <p:cNvSpPr txBox="1">
              <a:spLocks noChangeArrowheads="1"/>
            </p:cNvSpPr>
            <p:nvPr/>
          </p:nvSpPr>
          <p:spPr bwMode="auto">
            <a:xfrm>
              <a:off x="4696657" y="2971800"/>
              <a:ext cx="1093803" cy="20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dirty="0">
                  <a:latin typeface="Arial" panose="020B0604020202020204" pitchFamily="34" charset="0"/>
                </a:rPr>
                <a:t>n</a:t>
              </a:r>
              <a:r>
                <a:rPr lang="en-US" altLang="en-US" sz="1600" b="1" i="1" baseline="-25000" dirty="0">
                  <a:latin typeface="Arial" panose="020B0604020202020204" pitchFamily="34" charset="0"/>
                </a:rPr>
                <a:t>1</a:t>
              </a:r>
              <a:r>
                <a:rPr lang="en-US" altLang="en-US" sz="1600" b="1" dirty="0">
                  <a:latin typeface="Arial" panose="020B0604020202020204" pitchFamily="34" charset="0"/>
                </a:rPr>
                <a:t> (0.066)</a:t>
              </a:r>
            </a:p>
          </p:txBody>
        </p:sp>
        <p:sp>
          <p:nvSpPr>
            <p:cNvPr id="43055" name="TextBox 46"/>
            <p:cNvSpPr txBox="1">
              <a:spLocks noChangeArrowheads="1"/>
            </p:cNvSpPr>
            <p:nvPr/>
          </p:nvSpPr>
          <p:spPr bwMode="auto">
            <a:xfrm>
              <a:off x="4984056" y="4676775"/>
              <a:ext cx="866128" cy="20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4</a:t>
              </a:r>
              <a:r>
                <a:rPr lang="en-US" altLang="en-US" sz="1600" b="1">
                  <a:latin typeface="Arial" panose="020B0604020202020204" pitchFamily="34" charset="0"/>
                </a:rPr>
                <a:t> (0.3)</a:t>
              </a:r>
            </a:p>
          </p:txBody>
        </p:sp>
        <p:sp>
          <p:nvSpPr>
            <p:cNvPr id="43056" name="TextBox 47"/>
            <p:cNvSpPr txBox="1">
              <a:spLocks noChangeArrowheads="1"/>
            </p:cNvSpPr>
            <p:nvPr/>
          </p:nvSpPr>
          <p:spPr bwMode="auto">
            <a:xfrm>
              <a:off x="7364227" y="4038600"/>
              <a:ext cx="1093803" cy="20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3</a:t>
              </a:r>
              <a:r>
                <a:rPr lang="en-US" altLang="en-US" sz="1600" b="1">
                  <a:latin typeface="Arial" panose="020B0604020202020204" pitchFamily="34" charset="0"/>
                </a:rPr>
                <a:t> (0.166)</a:t>
              </a:r>
            </a:p>
          </p:txBody>
        </p:sp>
        <p:sp>
          <p:nvSpPr>
            <p:cNvPr id="43057" name="TextBox 48"/>
            <p:cNvSpPr txBox="1">
              <a:spLocks noChangeArrowheads="1"/>
            </p:cNvSpPr>
            <p:nvPr/>
          </p:nvSpPr>
          <p:spPr bwMode="auto">
            <a:xfrm>
              <a:off x="5992334" y="3914775"/>
              <a:ext cx="866128" cy="20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5</a:t>
              </a:r>
              <a:r>
                <a:rPr lang="en-US" altLang="en-US" sz="1600" b="1">
                  <a:latin typeface="Arial" panose="020B0604020202020204" pitchFamily="34" charset="0"/>
                </a:rPr>
                <a:t> (0.3)</a:t>
              </a:r>
            </a:p>
          </p:txBody>
        </p:sp>
        <p:sp>
          <p:nvSpPr>
            <p:cNvPr id="43058" name="TextBox 49"/>
            <p:cNvSpPr txBox="1">
              <a:spLocks noChangeArrowheads="1"/>
            </p:cNvSpPr>
            <p:nvPr/>
          </p:nvSpPr>
          <p:spPr bwMode="auto">
            <a:xfrm>
              <a:off x="6487740" y="2590800"/>
              <a:ext cx="1093803" cy="20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2</a:t>
              </a:r>
              <a:r>
                <a:rPr lang="en-US" altLang="en-US" sz="1600" b="1">
                  <a:latin typeface="Arial" panose="020B0604020202020204" pitchFamily="34" charset="0"/>
                </a:rPr>
                <a:t> (0.166)</a:t>
              </a:r>
            </a:p>
          </p:txBody>
        </p:sp>
        <p:cxnSp>
          <p:nvCxnSpPr>
            <p:cNvPr id="51" name="Straight Arrow Connector 50"/>
            <p:cNvCxnSpPr>
              <a:stCxn id="34" idx="3"/>
              <a:endCxn id="37" idx="0"/>
            </p:cNvCxnSpPr>
            <p:nvPr/>
          </p:nvCxnSpPr>
          <p:spPr>
            <a:xfrm rot="5400000">
              <a:off x="5916210" y="3178132"/>
              <a:ext cx="860425" cy="403311"/>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grpSp>
      <p:sp>
        <p:nvSpPr>
          <p:cNvPr id="43040" name="TextBox 51"/>
          <p:cNvSpPr txBox="1">
            <a:spLocks noChangeArrowheads="1"/>
          </p:cNvSpPr>
          <p:nvPr/>
        </p:nvSpPr>
        <p:spPr bwMode="auto">
          <a:xfrm>
            <a:off x="466725" y="1386764"/>
            <a:ext cx="14077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b="1" dirty="0">
                <a:solidFill>
                  <a:srgbClr val="FF0000"/>
                </a:solidFill>
                <a:latin typeface="Arial" panose="020B0604020202020204" pitchFamily="34" charset="0"/>
              </a:rPr>
              <a:t>Iteration 1</a:t>
            </a:r>
          </a:p>
        </p:txBody>
      </p:sp>
      <p:sp>
        <p:nvSpPr>
          <p:cNvPr id="3" name="Slide Number Placeholder 2"/>
          <p:cNvSpPr>
            <a:spLocks noGrp="1"/>
          </p:cNvSpPr>
          <p:nvPr>
            <p:ph type="sldNum" sz="quarter" idx="12"/>
          </p:nvPr>
        </p:nvSpPr>
        <p:spPr/>
        <p:txBody>
          <a:bodyPr/>
          <a:lstStyle/>
          <a:p>
            <a:fld id="{19B12225-5612-419B-A8D5-4B8EEE4C217E}" type="slidenum">
              <a:rPr lang="en-US" smtClean="0"/>
              <a:pPr/>
              <a:t>122</a:t>
            </a:fld>
            <a:endParaRPr lang="en-US"/>
          </a:p>
        </p:txBody>
      </p:sp>
    </p:spTree>
    <p:extLst>
      <p:ext uri="{BB962C8B-B14F-4D97-AF65-F5344CB8AC3E}">
        <p14:creationId xmlns:p14="http://schemas.microsoft.com/office/powerpoint/2010/main" val="31980425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3"/>
          <p:cNvSpPr>
            <a:spLocks noGrp="1"/>
          </p:cNvSpPr>
          <p:nvPr>
            <p:ph type="title"/>
          </p:nvPr>
        </p:nvSpPr>
        <p:spPr/>
        <p:txBody>
          <a:bodyPr lIns="91425" tIns="45713" rIns="91425" bIns="45713"/>
          <a:lstStyle/>
          <a:p>
            <a:pPr eaLnBrk="1" hangingPunct="1"/>
            <a:r>
              <a:rPr lang="en-US" altLang="en-US"/>
              <a:t>Sample PageRank Iteration (2)</a:t>
            </a:r>
          </a:p>
        </p:txBody>
      </p:sp>
      <p:grpSp>
        <p:nvGrpSpPr>
          <p:cNvPr id="2" name="Group 1"/>
          <p:cNvGrpSpPr/>
          <p:nvPr/>
        </p:nvGrpSpPr>
        <p:grpSpPr>
          <a:xfrm>
            <a:off x="457200" y="2514600"/>
            <a:ext cx="4149485" cy="3505200"/>
            <a:chOff x="1063625" y="2514600"/>
            <a:chExt cx="3702984" cy="2341783"/>
          </a:xfrm>
        </p:grpSpPr>
        <p:sp>
          <p:nvSpPr>
            <p:cNvPr id="3" name="Oval 2"/>
            <p:cNvSpPr/>
            <p:nvPr/>
          </p:nvSpPr>
          <p:spPr>
            <a:xfrm>
              <a:off x="1447800" y="3124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5" name="Oval 4"/>
            <p:cNvSpPr/>
            <p:nvPr/>
          </p:nvSpPr>
          <p:spPr>
            <a:xfrm>
              <a:off x="2895600" y="2743200"/>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6" name="Oval 5"/>
            <p:cNvSpPr/>
            <p:nvPr/>
          </p:nvSpPr>
          <p:spPr>
            <a:xfrm>
              <a:off x="1600200" y="4495800"/>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7" name="Oval 6"/>
            <p:cNvSpPr/>
            <p:nvPr/>
          </p:nvSpPr>
          <p:spPr>
            <a:xfrm>
              <a:off x="3657600" y="3962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sp>
          <p:nvSpPr>
            <p:cNvPr id="8" name="Oval 7"/>
            <p:cNvSpPr/>
            <p:nvPr/>
          </p:nvSpPr>
          <p:spPr>
            <a:xfrm>
              <a:off x="24384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000" b="1">
                <a:solidFill>
                  <a:schemeClr val="tx1"/>
                </a:solidFill>
                <a:latin typeface="Arial" charset="0"/>
              </a:endParaRPr>
            </a:p>
          </p:txBody>
        </p:sp>
        <p:cxnSp>
          <p:nvCxnSpPr>
            <p:cNvPr id="9" name="Straight Arrow Connector 8"/>
            <p:cNvCxnSpPr>
              <a:stCxn id="3" idx="6"/>
              <a:endCxn id="5" idx="2"/>
            </p:cNvCxnSpPr>
            <p:nvPr/>
          </p:nvCxnSpPr>
          <p:spPr>
            <a:xfrm flipV="1">
              <a:off x="1600200" y="2819400"/>
              <a:ext cx="1295400" cy="3810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8" idx="1"/>
              <a:endCxn id="3" idx="5"/>
            </p:cNvCxnSpPr>
            <p:nvPr/>
          </p:nvCxnSpPr>
          <p:spPr>
            <a:xfrm rot="16200000" flipV="1">
              <a:off x="1768475" y="3063875"/>
              <a:ext cx="501650" cy="88265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3" idx="4"/>
              <a:endCxn id="6" idx="0"/>
            </p:cNvCxnSpPr>
            <p:nvPr/>
          </p:nvCxnSpPr>
          <p:spPr>
            <a:xfrm rot="16200000" flipH="1">
              <a:off x="990600" y="3810000"/>
              <a:ext cx="1219200" cy="1524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6" idx="7"/>
              <a:endCxn id="8" idx="3"/>
            </p:cNvCxnSpPr>
            <p:nvPr/>
          </p:nvCxnSpPr>
          <p:spPr>
            <a:xfrm rot="5400000" flipH="1" flipV="1">
              <a:off x="1768475" y="3825875"/>
              <a:ext cx="654050" cy="73025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8" idx="7"/>
              <a:endCxn id="5" idx="4"/>
            </p:cNvCxnSpPr>
            <p:nvPr/>
          </p:nvCxnSpPr>
          <p:spPr>
            <a:xfrm rot="5400000" flipH="1" flipV="1">
              <a:off x="2339975" y="3124200"/>
              <a:ext cx="860425" cy="403225"/>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5" idx="5"/>
              <a:endCxn id="7" idx="1"/>
            </p:cNvCxnSpPr>
            <p:nvPr/>
          </p:nvCxnSpPr>
          <p:spPr>
            <a:xfrm rot="16200000" flipH="1">
              <a:off x="2797175" y="3101975"/>
              <a:ext cx="1111250" cy="65405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6"/>
              <a:endCxn id="7" idx="2"/>
            </p:cNvCxnSpPr>
            <p:nvPr/>
          </p:nvCxnSpPr>
          <p:spPr>
            <a:xfrm>
              <a:off x="2590800" y="3810000"/>
              <a:ext cx="1066800" cy="2286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7" idx="3"/>
              <a:endCxn id="6" idx="6"/>
            </p:cNvCxnSpPr>
            <p:nvPr/>
          </p:nvCxnSpPr>
          <p:spPr>
            <a:xfrm rot="5400000">
              <a:off x="2476500" y="3368675"/>
              <a:ext cx="479425" cy="1927225"/>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sp>
          <p:nvSpPr>
            <p:cNvPr id="44048" name="TextBox 16"/>
            <p:cNvSpPr txBox="1">
              <a:spLocks noChangeArrowheads="1"/>
            </p:cNvSpPr>
            <p:nvPr/>
          </p:nvSpPr>
          <p:spPr bwMode="auto">
            <a:xfrm>
              <a:off x="1066800" y="2895600"/>
              <a:ext cx="1032809"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1</a:t>
              </a:r>
              <a:r>
                <a:rPr lang="en-US" altLang="en-US" sz="1600" b="1">
                  <a:latin typeface="Arial" panose="020B0604020202020204" pitchFamily="34" charset="0"/>
                </a:rPr>
                <a:t> (0.066)</a:t>
              </a:r>
            </a:p>
          </p:txBody>
        </p:sp>
        <p:sp>
          <p:nvSpPr>
            <p:cNvPr id="44049" name="TextBox 17"/>
            <p:cNvSpPr txBox="1">
              <a:spLocks noChangeArrowheads="1"/>
            </p:cNvSpPr>
            <p:nvPr/>
          </p:nvSpPr>
          <p:spPr bwMode="auto">
            <a:xfrm>
              <a:off x="1354138" y="4600575"/>
              <a:ext cx="817830"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4</a:t>
              </a:r>
              <a:r>
                <a:rPr lang="en-US" altLang="en-US" sz="1600" b="1">
                  <a:latin typeface="Arial" panose="020B0604020202020204" pitchFamily="34" charset="0"/>
                </a:rPr>
                <a:t> (0.3)</a:t>
              </a:r>
            </a:p>
          </p:txBody>
        </p:sp>
        <p:sp>
          <p:nvSpPr>
            <p:cNvPr id="44050" name="TextBox 18"/>
            <p:cNvSpPr txBox="1">
              <a:spLocks noChangeArrowheads="1"/>
            </p:cNvSpPr>
            <p:nvPr/>
          </p:nvSpPr>
          <p:spPr bwMode="auto">
            <a:xfrm>
              <a:off x="3733800" y="3962400"/>
              <a:ext cx="1032809"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3</a:t>
              </a:r>
              <a:r>
                <a:rPr lang="en-US" altLang="en-US" sz="1600" b="1">
                  <a:latin typeface="Arial" panose="020B0604020202020204" pitchFamily="34" charset="0"/>
                </a:rPr>
                <a:t> (0.166)</a:t>
              </a:r>
            </a:p>
          </p:txBody>
        </p:sp>
        <p:sp>
          <p:nvSpPr>
            <p:cNvPr id="44051" name="TextBox 19"/>
            <p:cNvSpPr txBox="1">
              <a:spLocks noChangeArrowheads="1"/>
            </p:cNvSpPr>
            <p:nvPr/>
          </p:nvSpPr>
          <p:spPr bwMode="auto">
            <a:xfrm>
              <a:off x="2362200" y="3838575"/>
              <a:ext cx="817830"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5</a:t>
              </a:r>
              <a:r>
                <a:rPr lang="en-US" altLang="en-US" sz="1600" b="1">
                  <a:latin typeface="Arial" panose="020B0604020202020204" pitchFamily="34" charset="0"/>
                </a:rPr>
                <a:t> (0.3)</a:t>
              </a:r>
            </a:p>
          </p:txBody>
        </p:sp>
        <p:sp>
          <p:nvSpPr>
            <p:cNvPr id="44052" name="TextBox 20"/>
            <p:cNvSpPr txBox="1">
              <a:spLocks noChangeArrowheads="1"/>
            </p:cNvSpPr>
            <p:nvPr/>
          </p:nvSpPr>
          <p:spPr bwMode="auto">
            <a:xfrm>
              <a:off x="2857500" y="2514600"/>
              <a:ext cx="1032809"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i="1">
                  <a:latin typeface="Arial" panose="020B0604020202020204" pitchFamily="34" charset="0"/>
                </a:rPr>
                <a:t>n</a:t>
              </a:r>
              <a:r>
                <a:rPr lang="en-US" altLang="en-US" sz="1600" b="1" i="1" baseline="-25000">
                  <a:latin typeface="Arial" panose="020B0604020202020204" pitchFamily="34" charset="0"/>
                </a:rPr>
                <a:t>2</a:t>
              </a:r>
              <a:r>
                <a:rPr lang="en-US" altLang="en-US" sz="1600" b="1">
                  <a:latin typeface="Arial" panose="020B0604020202020204" pitchFamily="34" charset="0"/>
                </a:rPr>
                <a:t> (0.166)</a:t>
              </a:r>
            </a:p>
          </p:txBody>
        </p:sp>
        <p:sp>
          <p:nvSpPr>
            <p:cNvPr id="22" name="TextBox 21"/>
            <p:cNvSpPr txBox="1">
              <a:spLocks noChangeArrowheads="1"/>
            </p:cNvSpPr>
            <p:nvPr/>
          </p:nvSpPr>
          <p:spPr bwMode="auto">
            <a:xfrm>
              <a:off x="1752600" y="2819400"/>
              <a:ext cx="658866"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0.033</a:t>
              </a:r>
            </a:p>
          </p:txBody>
        </p:sp>
        <p:sp>
          <p:nvSpPr>
            <p:cNvPr id="23" name="TextBox 22"/>
            <p:cNvSpPr txBox="1">
              <a:spLocks noChangeArrowheads="1"/>
            </p:cNvSpPr>
            <p:nvPr/>
          </p:nvSpPr>
          <p:spPr bwMode="auto">
            <a:xfrm>
              <a:off x="1063625" y="3276600"/>
              <a:ext cx="658866"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0.033</a:t>
              </a:r>
            </a:p>
          </p:txBody>
        </p:sp>
        <p:sp>
          <p:nvSpPr>
            <p:cNvPr id="24" name="TextBox 23"/>
            <p:cNvSpPr txBox="1">
              <a:spLocks noChangeArrowheads="1"/>
            </p:cNvSpPr>
            <p:nvPr/>
          </p:nvSpPr>
          <p:spPr bwMode="auto">
            <a:xfrm>
              <a:off x="1676400" y="4114800"/>
              <a:ext cx="443886"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0.3</a:t>
              </a:r>
            </a:p>
          </p:txBody>
        </p:sp>
        <p:sp>
          <p:nvSpPr>
            <p:cNvPr id="25" name="TextBox 24"/>
            <p:cNvSpPr txBox="1">
              <a:spLocks noChangeArrowheads="1"/>
            </p:cNvSpPr>
            <p:nvPr/>
          </p:nvSpPr>
          <p:spPr bwMode="auto">
            <a:xfrm>
              <a:off x="3276600" y="4143375"/>
              <a:ext cx="658866"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0.166</a:t>
              </a:r>
            </a:p>
          </p:txBody>
        </p:sp>
        <p:cxnSp>
          <p:nvCxnSpPr>
            <p:cNvPr id="26" name="Straight Arrow Connector 25"/>
            <p:cNvCxnSpPr>
              <a:stCxn id="5" idx="3"/>
              <a:endCxn id="8" idx="0"/>
            </p:cNvCxnSpPr>
            <p:nvPr/>
          </p:nvCxnSpPr>
          <p:spPr>
            <a:xfrm rot="5400000">
              <a:off x="2286000" y="3101975"/>
              <a:ext cx="860425" cy="403225"/>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sp>
          <p:nvSpPr>
            <p:cNvPr id="27" name="TextBox 26"/>
            <p:cNvSpPr txBox="1">
              <a:spLocks noChangeArrowheads="1"/>
            </p:cNvSpPr>
            <p:nvPr/>
          </p:nvSpPr>
          <p:spPr bwMode="auto">
            <a:xfrm>
              <a:off x="2359025" y="2895600"/>
              <a:ext cx="658866"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0.083</a:t>
              </a:r>
            </a:p>
          </p:txBody>
        </p:sp>
        <p:sp>
          <p:nvSpPr>
            <p:cNvPr id="28" name="TextBox 27"/>
            <p:cNvSpPr txBox="1">
              <a:spLocks noChangeArrowheads="1"/>
            </p:cNvSpPr>
            <p:nvPr/>
          </p:nvSpPr>
          <p:spPr bwMode="auto">
            <a:xfrm>
              <a:off x="3048000" y="2819400"/>
              <a:ext cx="658866"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0.083</a:t>
              </a:r>
            </a:p>
          </p:txBody>
        </p:sp>
        <p:sp>
          <p:nvSpPr>
            <p:cNvPr id="29" name="TextBox 28"/>
            <p:cNvSpPr txBox="1">
              <a:spLocks noChangeArrowheads="1"/>
            </p:cNvSpPr>
            <p:nvPr/>
          </p:nvSpPr>
          <p:spPr bwMode="auto">
            <a:xfrm>
              <a:off x="1981200" y="3609975"/>
              <a:ext cx="443886"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0.1</a:t>
              </a:r>
            </a:p>
          </p:txBody>
        </p:sp>
        <p:sp>
          <p:nvSpPr>
            <p:cNvPr id="30" name="TextBox 29"/>
            <p:cNvSpPr txBox="1">
              <a:spLocks noChangeArrowheads="1"/>
            </p:cNvSpPr>
            <p:nvPr/>
          </p:nvSpPr>
          <p:spPr bwMode="auto">
            <a:xfrm>
              <a:off x="2740025" y="3657600"/>
              <a:ext cx="443886"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a:latin typeface="Arial" panose="020B0604020202020204" pitchFamily="34" charset="0"/>
                </a:rPr>
                <a:t>0.1</a:t>
              </a:r>
            </a:p>
          </p:txBody>
        </p:sp>
        <p:sp>
          <p:nvSpPr>
            <p:cNvPr id="31" name="TextBox 30"/>
            <p:cNvSpPr txBox="1">
              <a:spLocks noChangeArrowheads="1"/>
            </p:cNvSpPr>
            <p:nvPr/>
          </p:nvSpPr>
          <p:spPr bwMode="auto">
            <a:xfrm>
              <a:off x="2587625" y="3505200"/>
              <a:ext cx="443886" cy="25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600" b="1" dirty="0">
                  <a:latin typeface="Arial" panose="020B0604020202020204" pitchFamily="34" charset="0"/>
                </a:rPr>
                <a:t>0.1</a:t>
              </a:r>
            </a:p>
          </p:txBody>
        </p:sp>
      </p:grpSp>
      <p:grpSp>
        <p:nvGrpSpPr>
          <p:cNvPr id="52" name="Group 51"/>
          <p:cNvGrpSpPr>
            <a:grpSpLocks/>
          </p:cNvGrpSpPr>
          <p:nvPr/>
        </p:nvGrpSpPr>
        <p:grpSpPr bwMode="auto">
          <a:xfrm>
            <a:off x="4953000" y="1981200"/>
            <a:ext cx="3733800" cy="4038600"/>
            <a:chOff x="4686925" y="2590800"/>
            <a:chExt cx="3525007" cy="2360613"/>
          </a:xfrm>
        </p:grpSpPr>
        <p:sp>
          <p:nvSpPr>
            <p:cNvPr id="32" name="Oval 31"/>
            <p:cNvSpPr/>
            <p:nvPr/>
          </p:nvSpPr>
          <p:spPr>
            <a:xfrm>
              <a:off x="5067835" y="3200400"/>
              <a:ext cx="152364"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hangingPunct="0">
                <a:defRPr/>
              </a:pPr>
              <a:endParaRPr lang="en-US" sz="1600" b="1">
                <a:solidFill>
                  <a:schemeClr val="tx1"/>
                </a:solidFill>
                <a:latin typeface="Arial" charset="0"/>
              </a:endParaRPr>
            </a:p>
          </p:txBody>
        </p:sp>
        <p:sp>
          <p:nvSpPr>
            <p:cNvPr id="33" name="Oval 32"/>
            <p:cNvSpPr/>
            <p:nvPr/>
          </p:nvSpPr>
          <p:spPr>
            <a:xfrm>
              <a:off x="6515294" y="2819400"/>
              <a:ext cx="152364"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hangingPunct="0">
                <a:defRPr/>
              </a:pPr>
              <a:endParaRPr lang="en-US" sz="1600" b="1">
                <a:solidFill>
                  <a:schemeClr val="tx1"/>
                </a:solidFill>
                <a:latin typeface="Arial" charset="0"/>
              </a:endParaRPr>
            </a:p>
          </p:txBody>
        </p:sp>
        <p:sp>
          <p:nvSpPr>
            <p:cNvPr id="34" name="Oval 33"/>
            <p:cNvSpPr/>
            <p:nvPr/>
          </p:nvSpPr>
          <p:spPr>
            <a:xfrm>
              <a:off x="5220199" y="4572000"/>
              <a:ext cx="152364"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0" hangingPunct="0">
                <a:defRPr/>
              </a:pPr>
              <a:endParaRPr lang="en-US" sz="1600" b="1">
                <a:solidFill>
                  <a:schemeClr val="tx1"/>
                </a:solidFill>
                <a:latin typeface="Arial" charset="0"/>
              </a:endParaRPr>
            </a:p>
          </p:txBody>
        </p:sp>
        <p:sp>
          <p:nvSpPr>
            <p:cNvPr id="35" name="Oval 34"/>
            <p:cNvSpPr/>
            <p:nvPr/>
          </p:nvSpPr>
          <p:spPr>
            <a:xfrm>
              <a:off x="7277114" y="4038600"/>
              <a:ext cx="152364"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hangingPunct="0">
                <a:defRPr/>
              </a:pPr>
              <a:endParaRPr lang="en-US" sz="1600" b="1">
                <a:solidFill>
                  <a:schemeClr val="tx1"/>
                </a:solidFill>
                <a:latin typeface="Arial" charset="0"/>
              </a:endParaRPr>
            </a:p>
          </p:txBody>
        </p:sp>
        <p:sp>
          <p:nvSpPr>
            <p:cNvPr id="36" name="Oval 35"/>
            <p:cNvSpPr/>
            <p:nvPr/>
          </p:nvSpPr>
          <p:spPr>
            <a:xfrm>
              <a:off x="6058202" y="3810000"/>
              <a:ext cx="152364"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600" b="1">
                <a:solidFill>
                  <a:schemeClr val="tx1"/>
                </a:solidFill>
                <a:latin typeface="Arial" charset="0"/>
              </a:endParaRPr>
            </a:p>
          </p:txBody>
        </p:sp>
        <p:cxnSp>
          <p:nvCxnSpPr>
            <p:cNvPr id="37" name="Straight Arrow Connector 36"/>
            <p:cNvCxnSpPr>
              <a:stCxn id="32" idx="6"/>
              <a:endCxn id="33" idx="2"/>
            </p:cNvCxnSpPr>
            <p:nvPr/>
          </p:nvCxnSpPr>
          <p:spPr>
            <a:xfrm flipV="1">
              <a:off x="5220199" y="2895600"/>
              <a:ext cx="1295095" cy="3810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36" idx="1"/>
              <a:endCxn id="32" idx="5"/>
            </p:cNvCxnSpPr>
            <p:nvPr/>
          </p:nvCxnSpPr>
          <p:spPr>
            <a:xfrm rot="16200000" flipV="1">
              <a:off x="5388376" y="3140179"/>
              <a:ext cx="501650" cy="882442"/>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32" idx="4"/>
              <a:endCxn id="34" idx="0"/>
            </p:cNvCxnSpPr>
            <p:nvPr/>
          </p:nvCxnSpPr>
          <p:spPr>
            <a:xfrm rot="16200000" flipH="1">
              <a:off x="4610599" y="3886218"/>
              <a:ext cx="1219200" cy="152364"/>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34" idx="7"/>
              <a:endCxn id="36" idx="3"/>
            </p:cNvCxnSpPr>
            <p:nvPr/>
          </p:nvCxnSpPr>
          <p:spPr>
            <a:xfrm rot="5400000" flipH="1" flipV="1">
              <a:off x="5388358" y="3902161"/>
              <a:ext cx="654050" cy="730078"/>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36" idx="7"/>
              <a:endCxn id="33" idx="4"/>
            </p:cNvCxnSpPr>
            <p:nvPr/>
          </p:nvCxnSpPr>
          <p:spPr>
            <a:xfrm rot="5400000" flipH="1" flipV="1">
              <a:off x="5959699" y="3200448"/>
              <a:ext cx="860425" cy="40313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33" idx="5"/>
              <a:endCxn id="35" idx="1"/>
            </p:cNvCxnSpPr>
            <p:nvPr/>
          </p:nvCxnSpPr>
          <p:spPr>
            <a:xfrm rot="16200000" flipH="1">
              <a:off x="6416761" y="3178252"/>
              <a:ext cx="1111250" cy="653896"/>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36" idx="6"/>
              <a:endCxn id="35" idx="2"/>
            </p:cNvCxnSpPr>
            <p:nvPr/>
          </p:nvCxnSpPr>
          <p:spPr>
            <a:xfrm>
              <a:off x="6210566" y="3886200"/>
              <a:ext cx="1066549" cy="22860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stCxn id="35" idx="3"/>
              <a:endCxn id="34" idx="6"/>
            </p:cNvCxnSpPr>
            <p:nvPr/>
          </p:nvCxnSpPr>
          <p:spPr>
            <a:xfrm rot="5400000">
              <a:off x="6096236" y="3445102"/>
              <a:ext cx="479425" cy="1926771"/>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sp>
          <p:nvSpPr>
            <p:cNvPr id="44078" name="TextBox 44"/>
            <p:cNvSpPr txBox="1">
              <a:spLocks noChangeArrowheads="1"/>
            </p:cNvSpPr>
            <p:nvPr/>
          </p:nvSpPr>
          <p:spPr bwMode="auto">
            <a:xfrm>
              <a:off x="4686925" y="2971800"/>
              <a:ext cx="690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200" b="1" i="1">
                  <a:latin typeface="Arial" panose="020B0604020202020204" pitchFamily="34" charset="0"/>
                </a:rPr>
                <a:t>n</a:t>
              </a:r>
              <a:r>
                <a:rPr lang="en-US" altLang="en-US" sz="1200" b="1" i="1" baseline="-25000">
                  <a:latin typeface="Arial" panose="020B0604020202020204" pitchFamily="34" charset="0"/>
                </a:rPr>
                <a:t>1</a:t>
              </a:r>
              <a:r>
                <a:rPr lang="en-US" altLang="en-US" sz="1200" b="1">
                  <a:latin typeface="Arial" panose="020B0604020202020204" pitchFamily="34" charset="0"/>
                </a:rPr>
                <a:t> (0.1)</a:t>
              </a:r>
            </a:p>
          </p:txBody>
        </p:sp>
        <p:sp>
          <p:nvSpPr>
            <p:cNvPr id="44079" name="TextBox 45"/>
            <p:cNvSpPr txBox="1">
              <a:spLocks noChangeArrowheads="1"/>
            </p:cNvSpPr>
            <p:nvPr/>
          </p:nvSpPr>
          <p:spPr bwMode="auto">
            <a:xfrm>
              <a:off x="4974195" y="4676775"/>
              <a:ext cx="690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200" b="1" i="1">
                  <a:latin typeface="Arial" panose="020B0604020202020204" pitchFamily="34" charset="0"/>
                </a:rPr>
                <a:t>n</a:t>
              </a:r>
              <a:r>
                <a:rPr lang="en-US" altLang="en-US" sz="1200" b="1" i="1" baseline="-25000">
                  <a:latin typeface="Arial" panose="020B0604020202020204" pitchFamily="34" charset="0"/>
                </a:rPr>
                <a:t>4</a:t>
              </a:r>
              <a:r>
                <a:rPr lang="en-US" altLang="en-US" sz="1200" b="1">
                  <a:latin typeface="Arial" panose="020B0604020202020204" pitchFamily="34" charset="0"/>
                </a:rPr>
                <a:t> (0.2)</a:t>
              </a:r>
            </a:p>
          </p:txBody>
        </p:sp>
        <p:sp>
          <p:nvSpPr>
            <p:cNvPr id="44080" name="TextBox 46"/>
            <p:cNvSpPr txBox="1">
              <a:spLocks noChangeArrowheads="1"/>
            </p:cNvSpPr>
            <p:nvPr/>
          </p:nvSpPr>
          <p:spPr bwMode="auto">
            <a:xfrm>
              <a:off x="7353297" y="4038600"/>
              <a:ext cx="85863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200" b="1" i="1">
                  <a:latin typeface="Arial" panose="020B0604020202020204" pitchFamily="34" charset="0"/>
                </a:rPr>
                <a:t>n</a:t>
              </a:r>
              <a:r>
                <a:rPr lang="en-US" altLang="en-US" sz="1200" b="1" i="1" baseline="-25000">
                  <a:latin typeface="Arial" panose="020B0604020202020204" pitchFamily="34" charset="0"/>
                </a:rPr>
                <a:t>3</a:t>
              </a:r>
              <a:r>
                <a:rPr lang="en-US" altLang="en-US" sz="1200" b="1">
                  <a:latin typeface="Arial" panose="020B0604020202020204" pitchFamily="34" charset="0"/>
                </a:rPr>
                <a:t> (0.183)</a:t>
              </a:r>
            </a:p>
          </p:txBody>
        </p:sp>
        <p:sp>
          <p:nvSpPr>
            <p:cNvPr id="44081" name="TextBox 47"/>
            <p:cNvSpPr txBox="1">
              <a:spLocks noChangeArrowheads="1"/>
            </p:cNvSpPr>
            <p:nvPr/>
          </p:nvSpPr>
          <p:spPr bwMode="auto">
            <a:xfrm>
              <a:off x="5982020" y="3914775"/>
              <a:ext cx="85863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200" b="1" i="1">
                  <a:latin typeface="Arial" panose="020B0604020202020204" pitchFamily="34" charset="0"/>
                </a:rPr>
                <a:t>n</a:t>
              </a:r>
              <a:r>
                <a:rPr lang="en-US" altLang="en-US" sz="1200" b="1" i="1" baseline="-25000">
                  <a:latin typeface="Arial" panose="020B0604020202020204" pitchFamily="34" charset="0"/>
                </a:rPr>
                <a:t>5</a:t>
              </a:r>
              <a:r>
                <a:rPr lang="en-US" altLang="en-US" sz="1200" b="1">
                  <a:latin typeface="Arial" panose="020B0604020202020204" pitchFamily="34" charset="0"/>
                </a:rPr>
                <a:t> (0.383)</a:t>
              </a:r>
            </a:p>
          </p:txBody>
        </p:sp>
        <p:sp>
          <p:nvSpPr>
            <p:cNvPr id="44082" name="TextBox 48"/>
            <p:cNvSpPr txBox="1">
              <a:spLocks noChangeArrowheads="1"/>
            </p:cNvSpPr>
            <p:nvPr/>
          </p:nvSpPr>
          <p:spPr bwMode="auto">
            <a:xfrm>
              <a:off x="6478790" y="2590800"/>
              <a:ext cx="858636"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200" b="1" i="1">
                  <a:latin typeface="Arial" panose="020B0604020202020204" pitchFamily="34" charset="0"/>
                </a:rPr>
                <a:t>n</a:t>
              </a:r>
              <a:r>
                <a:rPr lang="en-US" altLang="en-US" sz="1200" b="1" i="1" baseline="-25000">
                  <a:latin typeface="Arial" panose="020B0604020202020204" pitchFamily="34" charset="0"/>
                </a:rPr>
                <a:t>2</a:t>
              </a:r>
              <a:r>
                <a:rPr lang="en-US" altLang="en-US" sz="1200" b="1">
                  <a:latin typeface="Arial" panose="020B0604020202020204" pitchFamily="34" charset="0"/>
                </a:rPr>
                <a:t> (0.133)</a:t>
              </a:r>
            </a:p>
          </p:txBody>
        </p:sp>
        <p:cxnSp>
          <p:nvCxnSpPr>
            <p:cNvPr id="50" name="Straight Arrow Connector 49"/>
            <p:cNvCxnSpPr>
              <a:stCxn id="33" idx="3"/>
              <a:endCxn id="36" idx="0"/>
            </p:cNvCxnSpPr>
            <p:nvPr/>
          </p:nvCxnSpPr>
          <p:spPr>
            <a:xfrm rot="5400000">
              <a:off x="5905736" y="3178223"/>
              <a:ext cx="860425" cy="403130"/>
            </a:xfrm>
            <a:prstGeom prst="straightConnector1">
              <a:avLst/>
            </a:prstGeom>
            <a:ln w="9525">
              <a:tailEnd type="arrow"/>
            </a:ln>
          </p:spPr>
          <p:style>
            <a:lnRef idx="2">
              <a:schemeClr val="dk1"/>
            </a:lnRef>
            <a:fillRef idx="0">
              <a:schemeClr val="dk1"/>
            </a:fillRef>
            <a:effectRef idx="1">
              <a:schemeClr val="dk1"/>
            </a:effectRef>
            <a:fontRef idx="minor">
              <a:schemeClr val="tx1"/>
            </a:fontRef>
          </p:style>
        </p:cxnSp>
      </p:grpSp>
      <p:sp>
        <p:nvSpPr>
          <p:cNvPr id="44064" name="TextBox 50"/>
          <p:cNvSpPr txBox="1">
            <a:spLocks noChangeArrowheads="1"/>
          </p:cNvSpPr>
          <p:nvPr/>
        </p:nvSpPr>
        <p:spPr bwMode="auto">
          <a:xfrm>
            <a:off x="295274" y="1294606"/>
            <a:ext cx="1654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b="1" dirty="0">
                <a:solidFill>
                  <a:srgbClr val="FF0000"/>
                </a:solidFill>
                <a:latin typeface="Arial" panose="020B0604020202020204" pitchFamily="34" charset="0"/>
              </a:rPr>
              <a:t>Iteration 2</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123</a:t>
            </a:fld>
            <a:endParaRPr lang="en-US"/>
          </a:p>
        </p:txBody>
      </p:sp>
    </p:spTree>
    <p:extLst>
      <p:ext uri="{BB962C8B-B14F-4D97-AF65-F5344CB8AC3E}">
        <p14:creationId xmlns:p14="http://schemas.microsoft.com/office/powerpoint/2010/main" val="42833816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5"/>
          <p:cNvSpPr>
            <a:spLocks noGrp="1"/>
          </p:cNvSpPr>
          <p:nvPr>
            <p:ph type="title"/>
          </p:nvPr>
        </p:nvSpPr>
        <p:spPr/>
        <p:txBody>
          <a:bodyPr lIns="91425" tIns="45713" rIns="91425" bIns="45713"/>
          <a:lstStyle/>
          <a:p>
            <a:pPr eaLnBrk="1" hangingPunct="1"/>
            <a:r>
              <a:rPr lang="en-US" altLang="en-US"/>
              <a:t>PageRank in MapReduce</a:t>
            </a:r>
          </a:p>
        </p:txBody>
      </p:sp>
      <p:grpSp>
        <p:nvGrpSpPr>
          <p:cNvPr id="2" name="Group 1"/>
          <p:cNvGrpSpPr/>
          <p:nvPr/>
        </p:nvGrpSpPr>
        <p:grpSpPr>
          <a:xfrm>
            <a:off x="192909" y="1447800"/>
            <a:ext cx="8493891" cy="4800600"/>
            <a:chOff x="456403" y="2057400"/>
            <a:chExt cx="7773197" cy="3319463"/>
          </a:xfrm>
        </p:grpSpPr>
        <p:sp>
          <p:nvSpPr>
            <p:cNvPr id="45059" name="Rectangle 4"/>
            <p:cNvSpPr>
              <a:spLocks noChangeArrowheads="1"/>
            </p:cNvSpPr>
            <p:nvPr/>
          </p:nvSpPr>
          <p:spPr bwMode="auto">
            <a:xfrm>
              <a:off x="6781800" y="20574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5</a:t>
              </a:r>
              <a:r>
                <a:rPr lang="en-US" altLang="en-US" sz="2000" b="1"/>
                <a:t> [</a:t>
              </a:r>
              <a:r>
                <a:rPr lang="en-US" altLang="en-US" sz="2000" b="1" i="1"/>
                <a:t>n</a:t>
              </a:r>
              <a:r>
                <a:rPr lang="en-US" altLang="en-US" sz="2000" b="1" i="1" baseline="-25000"/>
                <a:t>1</a:t>
              </a:r>
              <a:r>
                <a:rPr lang="en-US" altLang="en-US" sz="2000" b="1"/>
                <a:t>, </a:t>
              </a:r>
              <a:r>
                <a:rPr lang="en-US" altLang="en-US" sz="2000" b="1" i="1"/>
                <a:t>n</a:t>
              </a:r>
              <a:r>
                <a:rPr lang="en-US" altLang="en-US" sz="2000" b="1" i="1" baseline="-25000"/>
                <a:t>2</a:t>
              </a:r>
              <a:r>
                <a:rPr lang="en-US" altLang="en-US" sz="2000" b="1"/>
                <a:t>, </a:t>
              </a:r>
              <a:r>
                <a:rPr lang="en-US" altLang="en-US" sz="2000" b="1" i="1"/>
                <a:t>n</a:t>
              </a:r>
              <a:r>
                <a:rPr lang="en-US" altLang="en-US" sz="2000" b="1" i="1" baseline="-25000"/>
                <a:t>3</a:t>
              </a:r>
              <a:r>
                <a:rPr lang="en-US" altLang="en-US" sz="2000" b="1"/>
                <a:t>]</a:t>
              </a:r>
            </a:p>
          </p:txBody>
        </p:sp>
        <p:sp>
          <p:nvSpPr>
            <p:cNvPr id="45060" name="Rectangle 6"/>
            <p:cNvSpPr>
              <a:spLocks noChangeArrowheads="1"/>
            </p:cNvSpPr>
            <p:nvPr/>
          </p:nvSpPr>
          <p:spPr bwMode="auto">
            <a:xfrm>
              <a:off x="1905000" y="20574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1</a:t>
              </a:r>
              <a:r>
                <a:rPr lang="en-US" altLang="en-US" sz="2000" b="1"/>
                <a:t> [</a:t>
              </a:r>
              <a:r>
                <a:rPr lang="en-US" altLang="en-US" sz="2000" b="1" i="1"/>
                <a:t>n</a:t>
              </a:r>
              <a:r>
                <a:rPr lang="en-US" altLang="en-US" sz="2000" b="1" i="1" baseline="-25000"/>
                <a:t>2</a:t>
              </a:r>
              <a:r>
                <a:rPr lang="en-US" altLang="en-US" sz="2000" b="1"/>
                <a:t>, </a:t>
              </a:r>
              <a:r>
                <a:rPr lang="en-US" altLang="en-US" sz="2000" b="1" i="1"/>
                <a:t>n</a:t>
              </a:r>
              <a:r>
                <a:rPr lang="en-US" altLang="en-US" sz="2000" b="1" i="1" baseline="-25000"/>
                <a:t>4</a:t>
              </a:r>
              <a:r>
                <a:rPr lang="en-US" altLang="en-US" sz="2000" b="1"/>
                <a:t>]</a:t>
              </a:r>
            </a:p>
          </p:txBody>
        </p:sp>
        <p:sp>
          <p:nvSpPr>
            <p:cNvPr id="45061" name="Rectangle 8"/>
            <p:cNvSpPr>
              <a:spLocks noChangeArrowheads="1"/>
            </p:cNvSpPr>
            <p:nvPr/>
          </p:nvSpPr>
          <p:spPr bwMode="auto">
            <a:xfrm>
              <a:off x="3124200" y="20574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2</a:t>
              </a:r>
              <a:r>
                <a:rPr lang="en-US" altLang="en-US" sz="2000" b="1"/>
                <a:t> [</a:t>
              </a:r>
              <a:r>
                <a:rPr lang="en-US" altLang="en-US" sz="2000" b="1" i="1"/>
                <a:t>n</a:t>
              </a:r>
              <a:r>
                <a:rPr lang="en-US" altLang="en-US" sz="2000" b="1" i="1" baseline="-25000"/>
                <a:t>3</a:t>
              </a:r>
              <a:r>
                <a:rPr lang="en-US" altLang="en-US" sz="2000" b="1"/>
                <a:t>, </a:t>
              </a:r>
              <a:r>
                <a:rPr lang="en-US" altLang="en-US" sz="2000" b="1" i="1"/>
                <a:t>n</a:t>
              </a:r>
              <a:r>
                <a:rPr lang="en-US" altLang="en-US" sz="2000" b="1" i="1" baseline="-25000"/>
                <a:t>5</a:t>
              </a:r>
              <a:r>
                <a:rPr lang="en-US" altLang="en-US" sz="2000" b="1"/>
                <a:t>]</a:t>
              </a:r>
            </a:p>
          </p:txBody>
        </p:sp>
        <p:sp>
          <p:nvSpPr>
            <p:cNvPr id="45062" name="Rectangle 10"/>
            <p:cNvSpPr>
              <a:spLocks noChangeArrowheads="1"/>
            </p:cNvSpPr>
            <p:nvPr/>
          </p:nvSpPr>
          <p:spPr bwMode="auto">
            <a:xfrm>
              <a:off x="4343400" y="20574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3</a:t>
              </a:r>
              <a:r>
                <a:rPr lang="en-US" altLang="en-US" sz="2000" b="1"/>
                <a:t> [</a:t>
              </a:r>
              <a:r>
                <a:rPr lang="en-US" altLang="en-US" sz="2000" b="1" i="1"/>
                <a:t>n</a:t>
              </a:r>
              <a:r>
                <a:rPr lang="en-US" altLang="en-US" sz="2000" b="1" i="1" baseline="-25000"/>
                <a:t>4</a:t>
              </a:r>
              <a:r>
                <a:rPr lang="en-US" altLang="en-US" sz="2000" b="1"/>
                <a:t>]</a:t>
              </a:r>
            </a:p>
          </p:txBody>
        </p:sp>
        <p:sp>
          <p:nvSpPr>
            <p:cNvPr id="45063" name="Rectangle 12"/>
            <p:cNvSpPr>
              <a:spLocks noChangeArrowheads="1"/>
            </p:cNvSpPr>
            <p:nvPr/>
          </p:nvSpPr>
          <p:spPr bwMode="auto">
            <a:xfrm>
              <a:off x="5562600" y="20574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4</a:t>
              </a:r>
              <a:r>
                <a:rPr lang="en-US" altLang="en-US" sz="2000" b="1"/>
                <a:t> [</a:t>
              </a:r>
              <a:r>
                <a:rPr lang="en-US" altLang="en-US" sz="2000" b="1" i="1"/>
                <a:t>n</a:t>
              </a:r>
              <a:r>
                <a:rPr lang="en-US" altLang="en-US" sz="2000" b="1" i="1" baseline="-25000"/>
                <a:t>5</a:t>
              </a:r>
              <a:r>
                <a:rPr lang="en-US" altLang="en-US" sz="2000" b="1"/>
                <a:t>]</a:t>
              </a:r>
            </a:p>
          </p:txBody>
        </p:sp>
        <p:sp>
          <p:nvSpPr>
            <p:cNvPr id="302" name="Rectangle 301"/>
            <p:cNvSpPr/>
            <p:nvPr/>
          </p:nvSpPr>
          <p:spPr>
            <a:xfrm>
              <a:off x="1905000" y="2349500"/>
              <a:ext cx="9144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sz="2400" b="1">
                <a:solidFill>
                  <a:schemeClr val="tx1"/>
                </a:solidFill>
                <a:latin typeface="Calibri" pitchFamily="34" charset="0"/>
              </a:endParaRPr>
            </a:p>
          </p:txBody>
        </p:sp>
        <p:sp>
          <p:nvSpPr>
            <p:cNvPr id="303" name="Rectangle 302"/>
            <p:cNvSpPr/>
            <p:nvPr/>
          </p:nvSpPr>
          <p:spPr>
            <a:xfrm>
              <a:off x="1828800" y="3035300"/>
              <a:ext cx="4572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2</a:t>
              </a:r>
            </a:p>
          </p:txBody>
        </p:sp>
        <p:sp>
          <p:nvSpPr>
            <p:cNvPr id="304" name="Rectangle 303"/>
            <p:cNvSpPr/>
            <p:nvPr/>
          </p:nvSpPr>
          <p:spPr>
            <a:xfrm>
              <a:off x="2438400" y="3035300"/>
              <a:ext cx="4572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4</a:t>
              </a:r>
            </a:p>
          </p:txBody>
        </p:sp>
        <p:cxnSp>
          <p:nvCxnSpPr>
            <p:cNvPr id="305" name="Straight Arrow Connector 304"/>
            <p:cNvCxnSpPr>
              <a:endCxn id="304" idx="0"/>
            </p:cNvCxnSpPr>
            <p:nvPr/>
          </p:nvCxnSpPr>
          <p:spPr>
            <a:xfrm rot="16200000" flipH="1">
              <a:off x="24003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06" name="Straight Arrow Connector 305"/>
            <p:cNvCxnSpPr>
              <a:endCxn id="303" idx="0"/>
            </p:cNvCxnSpPr>
            <p:nvPr/>
          </p:nvCxnSpPr>
          <p:spPr>
            <a:xfrm rot="5400000">
              <a:off x="20193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07" name="Rectangle 306"/>
            <p:cNvSpPr/>
            <p:nvPr/>
          </p:nvSpPr>
          <p:spPr>
            <a:xfrm>
              <a:off x="3124200" y="2349500"/>
              <a:ext cx="9144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2400" b="1">
                <a:solidFill>
                  <a:schemeClr val="tx1"/>
                </a:solidFill>
                <a:latin typeface="Calibri" pitchFamily="34" charset="0"/>
              </a:endParaRPr>
            </a:p>
          </p:txBody>
        </p:sp>
        <p:sp>
          <p:nvSpPr>
            <p:cNvPr id="308" name="Rectangle 307"/>
            <p:cNvSpPr/>
            <p:nvPr/>
          </p:nvSpPr>
          <p:spPr>
            <a:xfrm>
              <a:off x="3048000" y="3035300"/>
              <a:ext cx="4572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3</a:t>
              </a:r>
            </a:p>
          </p:txBody>
        </p:sp>
        <p:sp>
          <p:nvSpPr>
            <p:cNvPr id="309" name="Rectangle 308"/>
            <p:cNvSpPr/>
            <p:nvPr/>
          </p:nvSpPr>
          <p:spPr>
            <a:xfrm>
              <a:off x="3657600" y="3035300"/>
              <a:ext cx="4572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5</a:t>
              </a:r>
            </a:p>
          </p:txBody>
        </p:sp>
        <p:cxnSp>
          <p:nvCxnSpPr>
            <p:cNvPr id="310" name="Straight Arrow Connector 309"/>
            <p:cNvCxnSpPr>
              <a:endCxn id="309" idx="0"/>
            </p:cNvCxnSpPr>
            <p:nvPr/>
          </p:nvCxnSpPr>
          <p:spPr>
            <a:xfrm rot="16200000" flipH="1">
              <a:off x="36195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11" name="Straight Arrow Connector 310"/>
            <p:cNvCxnSpPr>
              <a:endCxn id="308" idx="0"/>
            </p:cNvCxnSpPr>
            <p:nvPr/>
          </p:nvCxnSpPr>
          <p:spPr>
            <a:xfrm rot="5400000">
              <a:off x="32385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12" name="Rectangle 311"/>
            <p:cNvSpPr/>
            <p:nvPr/>
          </p:nvSpPr>
          <p:spPr>
            <a:xfrm>
              <a:off x="6781800" y="2349500"/>
              <a:ext cx="9144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a:solidFill>
                  <a:schemeClr val="tx1"/>
                </a:solidFill>
                <a:latin typeface="Calibri" pitchFamily="34" charset="0"/>
              </a:endParaRPr>
            </a:p>
          </p:txBody>
        </p:sp>
        <p:cxnSp>
          <p:nvCxnSpPr>
            <p:cNvPr id="313" name="Straight Arrow Connector 312"/>
            <p:cNvCxnSpPr/>
            <p:nvPr/>
          </p:nvCxnSpPr>
          <p:spPr>
            <a:xfrm rot="16200000" flipH="1">
              <a:off x="74295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14" name="Straight Arrow Connector 313"/>
            <p:cNvCxnSpPr/>
            <p:nvPr/>
          </p:nvCxnSpPr>
          <p:spPr>
            <a:xfrm rot="5400000">
              <a:off x="67437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15" name="Rectangle 314"/>
            <p:cNvSpPr/>
            <p:nvPr/>
          </p:nvSpPr>
          <p:spPr>
            <a:xfrm>
              <a:off x="6629400" y="3035300"/>
              <a:ext cx="3048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1</a:t>
              </a:r>
            </a:p>
          </p:txBody>
        </p:sp>
        <p:sp>
          <p:nvSpPr>
            <p:cNvPr id="316" name="Rectangle 315"/>
            <p:cNvSpPr/>
            <p:nvPr/>
          </p:nvSpPr>
          <p:spPr>
            <a:xfrm>
              <a:off x="7086600" y="3035300"/>
              <a:ext cx="304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2</a:t>
              </a:r>
            </a:p>
          </p:txBody>
        </p:sp>
        <p:sp>
          <p:nvSpPr>
            <p:cNvPr id="317" name="Rectangle 316"/>
            <p:cNvSpPr/>
            <p:nvPr/>
          </p:nvSpPr>
          <p:spPr>
            <a:xfrm>
              <a:off x="7543800" y="3035300"/>
              <a:ext cx="304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3</a:t>
              </a:r>
            </a:p>
          </p:txBody>
        </p:sp>
        <p:cxnSp>
          <p:nvCxnSpPr>
            <p:cNvPr id="318" name="Straight Arrow Connector 317"/>
            <p:cNvCxnSpPr>
              <a:stCxn id="312" idx="2"/>
              <a:endCxn id="316" idx="0"/>
            </p:cNvCxnSpPr>
            <p:nvPr/>
          </p:nvCxnSpPr>
          <p:spPr>
            <a:xfrm rot="5400000">
              <a:off x="7086601" y="2882900"/>
              <a:ext cx="304800" cy="3175"/>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19" name="Rectangle 318"/>
            <p:cNvSpPr/>
            <p:nvPr/>
          </p:nvSpPr>
          <p:spPr>
            <a:xfrm>
              <a:off x="4343400" y="2349500"/>
              <a:ext cx="9144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2400" b="1">
                <a:solidFill>
                  <a:schemeClr val="tx1"/>
                </a:solidFill>
                <a:latin typeface="Calibri" pitchFamily="34" charset="0"/>
              </a:endParaRPr>
            </a:p>
          </p:txBody>
        </p:sp>
        <p:sp>
          <p:nvSpPr>
            <p:cNvPr id="320" name="Rectangle 319"/>
            <p:cNvSpPr/>
            <p:nvPr/>
          </p:nvSpPr>
          <p:spPr>
            <a:xfrm>
              <a:off x="4343400" y="3035300"/>
              <a:ext cx="9144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4</a:t>
              </a:r>
            </a:p>
          </p:txBody>
        </p:sp>
        <p:cxnSp>
          <p:nvCxnSpPr>
            <p:cNvPr id="321" name="Straight Arrow Connector 320"/>
            <p:cNvCxnSpPr>
              <a:stCxn id="319" idx="2"/>
              <a:endCxn id="320" idx="0"/>
            </p:cNvCxnSpPr>
            <p:nvPr/>
          </p:nvCxnSpPr>
          <p:spPr>
            <a:xfrm rot="5400000">
              <a:off x="4648201" y="2882900"/>
              <a:ext cx="304800" cy="3175"/>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22" name="Rectangle 321"/>
            <p:cNvSpPr/>
            <p:nvPr/>
          </p:nvSpPr>
          <p:spPr>
            <a:xfrm>
              <a:off x="5562600" y="2349500"/>
              <a:ext cx="9144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2400" b="1">
                <a:solidFill>
                  <a:schemeClr val="tx1"/>
                </a:solidFill>
                <a:latin typeface="Calibri" pitchFamily="34" charset="0"/>
              </a:endParaRPr>
            </a:p>
          </p:txBody>
        </p:sp>
        <p:sp>
          <p:nvSpPr>
            <p:cNvPr id="323" name="Rectangle 322"/>
            <p:cNvSpPr/>
            <p:nvPr/>
          </p:nvSpPr>
          <p:spPr>
            <a:xfrm>
              <a:off x="5562600" y="3035300"/>
              <a:ext cx="9144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5</a:t>
              </a:r>
            </a:p>
          </p:txBody>
        </p:sp>
        <p:cxnSp>
          <p:nvCxnSpPr>
            <p:cNvPr id="324" name="Straight Arrow Connector 323"/>
            <p:cNvCxnSpPr>
              <a:stCxn id="322" idx="2"/>
              <a:endCxn id="323" idx="0"/>
            </p:cNvCxnSpPr>
            <p:nvPr/>
          </p:nvCxnSpPr>
          <p:spPr>
            <a:xfrm rot="5400000">
              <a:off x="5867401" y="2882900"/>
              <a:ext cx="304800" cy="3175"/>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25" name="Rectangle 324"/>
            <p:cNvSpPr/>
            <p:nvPr/>
          </p:nvSpPr>
          <p:spPr>
            <a:xfrm>
              <a:off x="2286000" y="3911600"/>
              <a:ext cx="4572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2</a:t>
              </a:r>
            </a:p>
          </p:txBody>
        </p:sp>
        <p:sp>
          <p:nvSpPr>
            <p:cNvPr id="326" name="Rectangle 325"/>
            <p:cNvSpPr/>
            <p:nvPr/>
          </p:nvSpPr>
          <p:spPr>
            <a:xfrm>
              <a:off x="4724400" y="3911600"/>
              <a:ext cx="4572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4</a:t>
              </a:r>
            </a:p>
          </p:txBody>
        </p:sp>
        <p:sp>
          <p:nvSpPr>
            <p:cNvPr id="327" name="Rectangle 326"/>
            <p:cNvSpPr/>
            <p:nvPr/>
          </p:nvSpPr>
          <p:spPr>
            <a:xfrm>
              <a:off x="3505200" y="3911600"/>
              <a:ext cx="4572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3</a:t>
              </a:r>
            </a:p>
          </p:txBody>
        </p:sp>
        <p:sp>
          <p:nvSpPr>
            <p:cNvPr id="328" name="Rectangle 327"/>
            <p:cNvSpPr/>
            <p:nvPr/>
          </p:nvSpPr>
          <p:spPr>
            <a:xfrm>
              <a:off x="6553200" y="3911600"/>
              <a:ext cx="4572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5</a:t>
              </a:r>
            </a:p>
          </p:txBody>
        </p:sp>
        <p:sp>
          <p:nvSpPr>
            <p:cNvPr id="329" name="Rectangle 328"/>
            <p:cNvSpPr/>
            <p:nvPr/>
          </p:nvSpPr>
          <p:spPr>
            <a:xfrm>
              <a:off x="1600200" y="3911600"/>
              <a:ext cx="3048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1</a:t>
              </a:r>
            </a:p>
          </p:txBody>
        </p:sp>
        <p:sp>
          <p:nvSpPr>
            <p:cNvPr id="330" name="Rectangle 329"/>
            <p:cNvSpPr/>
            <p:nvPr/>
          </p:nvSpPr>
          <p:spPr>
            <a:xfrm>
              <a:off x="2895600" y="3911600"/>
              <a:ext cx="304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2</a:t>
              </a:r>
            </a:p>
          </p:txBody>
        </p:sp>
        <p:sp>
          <p:nvSpPr>
            <p:cNvPr id="331" name="Rectangle 330"/>
            <p:cNvSpPr/>
            <p:nvPr/>
          </p:nvSpPr>
          <p:spPr>
            <a:xfrm>
              <a:off x="4114800" y="3911600"/>
              <a:ext cx="304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3</a:t>
              </a:r>
            </a:p>
          </p:txBody>
        </p:sp>
        <p:sp>
          <p:nvSpPr>
            <p:cNvPr id="332" name="Rectangle 331"/>
            <p:cNvSpPr/>
            <p:nvPr/>
          </p:nvSpPr>
          <p:spPr>
            <a:xfrm>
              <a:off x="5334000" y="3911600"/>
              <a:ext cx="9144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4</a:t>
              </a:r>
            </a:p>
          </p:txBody>
        </p:sp>
        <p:sp>
          <p:nvSpPr>
            <p:cNvPr id="333" name="Rectangle 332"/>
            <p:cNvSpPr/>
            <p:nvPr/>
          </p:nvSpPr>
          <p:spPr>
            <a:xfrm>
              <a:off x="7162800" y="3911600"/>
              <a:ext cx="9144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600" b="1" i="1">
                  <a:solidFill>
                    <a:schemeClr val="tx1"/>
                  </a:solidFill>
                  <a:latin typeface="Arial" charset="0"/>
                </a:rPr>
                <a:t>n</a:t>
              </a:r>
              <a:r>
                <a:rPr lang="en-US" sz="1600" b="1" i="1" baseline="-25000">
                  <a:solidFill>
                    <a:schemeClr val="tx1"/>
                  </a:solidFill>
                  <a:latin typeface="Arial" charset="0"/>
                </a:rPr>
                <a:t>5</a:t>
              </a:r>
            </a:p>
          </p:txBody>
        </p:sp>
        <p:sp>
          <p:nvSpPr>
            <p:cNvPr id="334" name="Rectangle 333"/>
            <p:cNvSpPr/>
            <p:nvPr/>
          </p:nvSpPr>
          <p:spPr>
            <a:xfrm>
              <a:off x="1600200" y="4635500"/>
              <a:ext cx="3048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sz="2400" b="1">
                <a:solidFill>
                  <a:schemeClr val="tx1"/>
                </a:solidFill>
                <a:latin typeface="Calibri" pitchFamily="34" charset="0"/>
              </a:endParaRPr>
            </a:p>
          </p:txBody>
        </p:sp>
        <p:sp>
          <p:nvSpPr>
            <p:cNvPr id="335" name="Rectangle 334"/>
            <p:cNvSpPr/>
            <p:nvPr/>
          </p:nvSpPr>
          <p:spPr>
            <a:xfrm>
              <a:off x="2362200" y="4635500"/>
              <a:ext cx="762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2400" b="1">
                <a:solidFill>
                  <a:schemeClr val="tx1"/>
                </a:solidFill>
                <a:latin typeface="Calibri" pitchFamily="34" charset="0"/>
              </a:endParaRPr>
            </a:p>
          </p:txBody>
        </p:sp>
        <p:sp>
          <p:nvSpPr>
            <p:cNvPr id="336" name="Rectangle 335"/>
            <p:cNvSpPr/>
            <p:nvPr/>
          </p:nvSpPr>
          <p:spPr>
            <a:xfrm>
              <a:off x="3581400" y="4635500"/>
              <a:ext cx="762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2400" b="1">
                <a:solidFill>
                  <a:schemeClr val="tx1"/>
                </a:solidFill>
                <a:latin typeface="Calibri" pitchFamily="34" charset="0"/>
              </a:endParaRPr>
            </a:p>
          </p:txBody>
        </p:sp>
        <p:sp>
          <p:nvSpPr>
            <p:cNvPr id="337" name="Rectangle 336"/>
            <p:cNvSpPr/>
            <p:nvPr/>
          </p:nvSpPr>
          <p:spPr>
            <a:xfrm>
              <a:off x="4800600" y="4635500"/>
              <a:ext cx="13716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2400" b="1">
                <a:solidFill>
                  <a:schemeClr val="tx1"/>
                </a:solidFill>
                <a:latin typeface="Calibri" pitchFamily="34" charset="0"/>
              </a:endParaRPr>
            </a:p>
          </p:txBody>
        </p:sp>
        <p:sp>
          <p:nvSpPr>
            <p:cNvPr id="338" name="Rectangle 337"/>
            <p:cNvSpPr/>
            <p:nvPr/>
          </p:nvSpPr>
          <p:spPr>
            <a:xfrm>
              <a:off x="6629400" y="4635500"/>
              <a:ext cx="13716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a:solidFill>
                  <a:schemeClr val="tx1"/>
                </a:solidFill>
                <a:latin typeface="Calibri" pitchFamily="34" charset="0"/>
              </a:endParaRPr>
            </a:p>
          </p:txBody>
        </p:sp>
        <p:cxnSp>
          <p:nvCxnSpPr>
            <p:cNvPr id="339" name="Straight Arrow Connector 338"/>
            <p:cNvCxnSpPr>
              <a:stCxn id="329" idx="2"/>
              <a:endCxn id="334" idx="0"/>
            </p:cNvCxnSpPr>
            <p:nvPr/>
          </p:nvCxnSpPr>
          <p:spPr>
            <a:xfrm rot="5400000">
              <a:off x="1581151" y="4464050"/>
              <a:ext cx="342900" cy="3175"/>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0" name="Straight Arrow Connector 339"/>
            <p:cNvCxnSpPr>
              <a:stCxn id="325" idx="2"/>
            </p:cNvCxnSpPr>
            <p:nvPr/>
          </p:nvCxnSpPr>
          <p:spPr>
            <a:xfrm rot="16200000" flipH="1">
              <a:off x="2381250" y="4425950"/>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1" name="Straight Arrow Connector 340"/>
            <p:cNvCxnSpPr>
              <a:stCxn id="330" idx="2"/>
            </p:cNvCxnSpPr>
            <p:nvPr/>
          </p:nvCxnSpPr>
          <p:spPr>
            <a:xfrm rot="5400000">
              <a:off x="2800350" y="4387850"/>
              <a:ext cx="342900" cy="1524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2" name="Straight Arrow Connector 341"/>
            <p:cNvCxnSpPr>
              <a:stCxn id="327" idx="2"/>
            </p:cNvCxnSpPr>
            <p:nvPr/>
          </p:nvCxnSpPr>
          <p:spPr>
            <a:xfrm rot="16200000" flipH="1">
              <a:off x="3600450" y="4425950"/>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3" name="Straight Arrow Connector 342"/>
            <p:cNvCxnSpPr>
              <a:stCxn id="331" idx="2"/>
            </p:cNvCxnSpPr>
            <p:nvPr/>
          </p:nvCxnSpPr>
          <p:spPr>
            <a:xfrm rot="5400000">
              <a:off x="4019550" y="4387850"/>
              <a:ext cx="342900" cy="1524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4" name="Straight Arrow Connector 343"/>
            <p:cNvCxnSpPr>
              <a:stCxn id="326" idx="2"/>
            </p:cNvCxnSpPr>
            <p:nvPr/>
          </p:nvCxnSpPr>
          <p:spPr>
            <a:xfrm rot="16200000" flipH="1">
              <a:off x="4933950" y="4311650"/>
              <a:ext cx="342900" cy="3048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5" name="Straight Arrow Connector 344"/>
            <p:cNvCxnSpPr>
              <a:stCxn id="332" idx="2"/>
            </p:cNvCxnSpPr>
            <p:nvPr/>
          </p:nvCxnSpPr>
          <p:spPr>
            <a:xfrm rot="5400000">
              <a:off x="5581650" y="4425950"/>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6" name="Straight Arrow Connector 345"/>
            <p:cNvCxnSpPr>
              <a:stCxn id="328" idx="2"/>
            </p:cNvCxnSpPr>
            <p:nvPr/>
          </p:nvCxnSpPr>
          <p:spPr>
            <a:xfrm rot="16200000" flipH="1">
              <a:off x="6762750" y="4311650"/>
              <a:ext cx="342900" cy="3048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7" name="Straight Arrow Connector 346"/>
            <p:cNvCxnSpPr>
              <a:stCxn id="333" idx="2"/>
            </p:cNvCxnSpPr>
            <p:nvPr/>
          </p:nvCxnSpPr>
          <p:spPr>
            <a:xfrm rot="5400000">
              <a:off x="7410450" y="4425950"/>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sp>
          <p:nvSpPr>
            <p:cNvPr id="45110" name="Rectangle 60"/>
            <p:cNvSpPr>
              <a:spLocks noChangeArrowheads="1"/>
            </p:cNvSpPr>
            <p:nvPr/>
          </p:nvSpPr>
          <p:spPr bwMode="auto">
            <a:xfrm>
              <a:off x="6553200" y="50419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5</a:t>
              </a:r>
              <a:r>
                <a:rPr lang="en-US" altLang="en-US" sz="2000" b="1"/>
                <a:t> [</a:t>
              </a:r>
              <a:r>
                <a:rPr lang="en-US" altLang="en-US" sz="2000" b="1" i="1"/>
                <a:t>n</a:t>
              </a:r>
              <a:r>
                <a:rPr lang="en-US" altLang="en-US" sz="2000" b="1" i="1" baseline="-25000"/>
                <a:t>1</a:t>
              </a:r>
              <a:r>
                <a:rPr lang="en-US" altLang="en-US" sz="2000" b="1"/>
                <a:t>, </a:t>
              </a:r>
              <a:r>
                <a:rPr lang="en-US" altLang="en-US" sz="2000" b="1" i="1"/>
                <a:t>n</a:t>
              </a:r>
              <a:r>
                <a:rPr lang="en-US" altLang="en-US" sz="2000" b="1" i="1" baseline="-25000"/>
                <a:t>2</a:t>
              </a:r>
              <a:r>
                <a:rPr lang="en-US" altLang="en-US" sz="2000" b="1"/>
                <a:t>, </a:t>
              </a:r>
              <a:r>
                <a:rPr lang="en-US" altLang="en-US" sz="2000" b="1" i="1"/>
                <a:t>n</a:t>
              </a:r>
              <a:r>
                <a:rPr lang="en-US" altLang="en-US" sz="2000" b="1" i="1" baseline="-25000"/>
                <a:t>3</a:t>
              </a:r>
              <a:r>
                <a:rPr lang="en-US" altLang="en-US" sz="2000" b="1"/>
                <a:t>]</a:t>
              </a:r>
            </a:p>
          </p:txBody>
        </p:sp>
        <p:sp>
          <p:nvSpPr>
            <p:cNvPr id="45111" name="Rectangle 62"/>
            <p:cNvSpPr>
              <a:spLocks noChangeArrowheads="1"/>
            </p:cNvSpPr>
            <p:nvPr/>
          </p:nvSpPr>
          <p:spPr bwMode="auto">
            <a:xfrm>
              <a:off x="1295400" y="50292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1</a:t>
              </a:r>
              <a:r>
                <a:rPr lang="en-US" altLang="en-US" sz="2000" b="1"/>
                <a:t> [</a:t>
              </a:r>
              <a:r>
                <a:rPr lang="en-US" altLang="en-US" sz="2000" b="1" i="1"/>
                <a:t>n</a:t>
              </a:r>
              <a:r>
                <a:rPr lang="en-US" altLang="en-US" sz="2000" b="1" i="1" baseline="-25000"/>
                <a:t>2</a:t>
              </a:r>
              <a:r>
                <a:rPr lang="en-US" altLang="en-US" sz="2000" b="1"/>
                <a:t>, </a:t>
              </a:r>
              <a:r>
                <a:rPr lang="en-US" altLang="en-US" sz="2000" b="1" i="1"/>
                <a:t>n</a:t>
              </a:r>
              <a:r>
                <a:rPr lang="en-US" altLang="en-US" sz="2000" b="1" i="1" baseline="-25000"/>
                <a:t>4</a:t>
              </a:r>
              <a:r>
                <a:rPr lang="en-US" altLang="en-US" sz="2000" b="1"/>
                <a:t>]</a:t>
              </a:r>
            </a:p>
          </p:txBody>
        </p:sp>
        <p:sp>
          <p:nvSpPr>
            <p:cNvPr id="45112" name="Rectangle 64"/>
            <p:cNvSpPr>
              <a:spLocks noChangeArrowheads="1"/>
            </p:cNvSpPr>
            <p:nvPr/>
          </p:nvSpPr>
          <p:spPr bwMode="auto">
            <a:xfrm>
              <a:off x="2286000" y="50419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2</a:t>
              </a:r>
              <a:r>
                <a:rPr lang="en-US" altLang="en-US" sz="2000" b="1"/>
                <a:t> [</a:t>
              </a:r>
              <a:r>
                <a:rPr lang="en-US" altLang="en-US" sz="2000" b="1" i="1"/>
                <a:t>n</a:t>
              </a:r>
              <a:r>
                <a:rPr lang="en-US" altLang="en-US" sz="2000" b="1" i="1" baseline="-25000"/>
                <a:t>3</a:t>
              </a:r>
              <a:r>
                <a:rPr lang="en-US" altLang="en-US" sz="2000" b="1"/>
                <a:t>, </a:t>
              </a:r>
              <a:r>
                <a:rPr lang="en-US" altLang="en-US" sz="2000" b="1" i="1"/>
                <a:t>n</a:t>
              </a:r>
              <a:r>
                <a:rPr lang="en-US" altLang="en-US" sz="2000" b="1" i="1" baseline="-25000"/>
                <a:t>5</a:t>
              </a:r>
              <a:r>
                <a:rPr lang="en-US" altLang="en-US" sz="2000" b="1"/>
                <a:t>]</a:t>
              </a:r>
            </a:p>
          </p:txBody>
        </p:sp>
        <p:sp>
          <p:nvSpPr>
            <p:cNvPr id="45113" name="Rectangle 66"/>
            <p:cNvSpPr>
              <a:spLocks noChangeArrowheads="1"/>
            </p:cNvSpPr>
            <p:nvPr/>
          </p:nvSpPr>
          <p:spPr bwMode="auto">
            <a:xfrm>
              <a:off x="3505200" y="50419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3</a:t>
              </a:r>
              <a:r>
                <a:rPr lang="en-US" altLang="en-US" sz="2000" b="1"/>
                <a:t> [</a:t>
              </a:r>
              <a:r>
                <a:rPr lang="en-US" altLang="en-US" sz="2000" b="1" i="1"/>
                <a:t>n</a:t>
              </a:r>
              <a:r>
                <a:rPr lang="en-US" altLang="en-US" sz="2000" b="1" i="1" baseline="-25000"/>
                <a:t>4</a:t>
              </a:r>
              <a:r>
                <a:rPr lang="en-US" altLang="en-US" sz="2000" b="1"/>
                <a:t>]</a:t>
              </a:r>
            </a:p>
          </p:txBody>
        </p:sp>
        <p:sp>
          <p:nvSpPr>
            <p:cNvPr id="45114" name="Rectangle 68"/>
            <p:cNvSpPr>
              <a:spLocks noChangeArrowheads="1"/>
            </p:cNvSpPr>
            <p:nvPr/>
          </p:nvSpPr>
          <p:spPr bwMode="auto">
            <a:xfrm>
              <a:off x="4724400" y="50419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000" b="1" i="1"/>
                <a:t>n</a:t>
              </a:r>
              <a:r>
                <a:rPr lang="en-US" altLang="en-US" sz="2000" b="1" i="1" baseline="-25000"/>
                <a:t>4</a:t>
              </a:r>
              <a:r>
                <a:rPr lang="en-US" altLang="en-US" sz="2000" b="1"/>
                <a:t> [</a:t>
              </a:r>
              <a:r>
                <a:rPr lang="en-US" altLang="en-US" sz="2000" b="1" i="1"/>
                <a:t>n</a:t>
              </a:r>
              <a:r>
                <a:rPr lang="en-US" altLang="en-US" sz="2000" b="1" i="1" baseline="-25000"/>
                <a:t>5</a:t>
              </a:r>
              <a:r>
                <a:rPr lang="en-US" altLang="en-US" sz="2000" b="1"/>
                <a:t>]</a:t>
              </a:r>
            </a:p>
          </p:txBody>
        </p:sp>
        <p:sp>
          <p:nvSpPr>
            <p:cNvPr id="45115" name="TextBox 352"/>
            <p:cNvSpPr txBox="1">
              <a:spLocks noChangeArrowheads="1"/>
            </p:cNvSpPr>
            <p:nvPr/>
          </p:nvSpPr>
          <p:spPr bwMode="auto">
            <a:xfrm>
              <a:off x="836354" y="2730500"/>
              <a:ext cx="638434" cy="2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r>
                <a:rPr lang="en-US" altLang="en-US" sz="2000" b="1">
                  <a:latin typeface="Arial" panose="020B0604020202020204" pitchFamily="34" charset="0"/>
                </a:rPr>
                <a:t>Map</a:t>
              </a:r>
            </a:p>
          </p:txBody>
        </p:sp>
        <p:sp>
          <p:nvSpPr>
            <p:cNvPr id="45116" name="TextBox 353"/>
            <p:cNvSpPr txBox="1">
              <a:spLocks noChangeArrowheads="1"/>
            </p:cNvSpPr>
            <p:nvPr/>
          </p:nvSpPr>
          <p:spPr bwMode="auto">
            <a:xfrm>
              <a:off x="456403" y="4330700"/>
              <a:ext cx="1018385" cy="2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a:r>
                <a:rPr lang="en-US" altLang="en-US" sz="2000" b="1">
                  <a:latin typeface="Arial" panose="020B0604020202020204" pitchFamily="34" charset="0"/>
                </a:rPr>
                <a:t>Reduce</a:t>
              </a:r>
            </a:p>
          </p:txBody>
        </p:sp>
      </p:grpSp>
      <p:sp>
        <p:nvSpPr>
          <p:cNvPr id="3" name="Slide Number Placeholder 2"/>
          <p:cNvSpPr>
            <a:spLocks noGrp="1"/>
          </p:cNvSpPr>
          <p:nvPr>
            <p:ph type="sldNum" sz="quarter" idx="12"/>
          </p:nvPr>
        </p:nvSpPr>
        <p:spPr/>
        <p:txBody>
          <a:bodyPr/>
          <a:lstStyle/>
          <a:p>
            <a:fld id="{19B12225-5612-419B-A8D5-4B8EEE4C217E}" type="slidenum">
              <a:rPr lang="en-US" smtClean="0"/>
              <a:pPr/>
              <a:t>124</a:t>
            </a:fld>
            <a:endParaRPr lang="en-US"/>
          </a:p>
        </p:txBody>
      </p:sp>
    </p:spTree>
    <p:extLst>
      <p:ext uri="{BB962C8B-B14F-4D97-AF65-F5344CB8AC3E}">
        <p14:creationId xmlns:p14="http://schemas.microsoft.com/office/powerpoint/2010/main" val="1625552142"/>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2"/>
          <p:cNvSpPr>
            <a:spLocks noGrp="1"/>
          </p:cNvSpPr>
          <p:nvPr>
            <p:ph type="title"/>
          </p:nvPr>
        </p:nvSpPr>
        <p:spPr/>
        <p:txBody>
          <a:bodyPr lIns="91425" tIns="45713" rIns="91425" bIns="45713"/>
          <a:lstStyle/>
          <a:p>
            <a:pPr eaLnBrk="1" hangingPunct="1"/>
            <a:r>
              <a:rPr lang="en-US" altLang="en-US"/>
              <a:t>PageRank Pseudo-Code</a:t>
            </a:r>
          </a:p>
        </p:txBody>
      </p:sp>
      <p:pic>
        <p:nvPicPr>
          <p:cNvPr id="46083" name="Content Placeholder 4" descr="graphs-pr.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219200"/>
            <a:ext cx="8534400" cy="5410200"/>
          </a:xfrm>
        </p:spPr>
      </p:pic>
      <p:sp>
        <p:nvSpPr>
          <p:cNvPr id="2" name="Slide Number Placeholder 1"/>
          <p:cNvSpPr>
            <a:spLocks noGrp="1"/>
          </p:cNvSpPr>
          <p:nvPr>
            <p:ph type="sldNum" sz="quarter" idx="12"/>
          </p:nvPr>
        </p:nvSpPr>
        <p:spPr/>
        <p:txBody>
          <a:bodyPr/>
          <a:lstStyle/>
          <a:p>
            <a:fld id="{19B12225-5612-419B-A8D5-4B8EEE4C217E}" type="slidenum">
              <a:rPr lang="en-US" smtClean="0"/>
              <a:pPr/>
              <a:t>125</a:t>
            </a:fld>
            <a:endParaRPr lang="en-US"/>
          </a:p>
        </p:txBody>
      </p:sp>
    </p:spTree>
    <p:extLst>
      <p:ext uri="{BB962C8B-B14F-4D97-AF65-F5344CB8AC3E}">
        <p14:creationId xmlns:p14="http://schemas.microsoft.com/office/powerpoint/2010/main" val="4123588111"/>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lIns="91425" tIns="45713" rIns="91425" bIns="45713"/>
          <a:lstStyle/>
          <a:p>
            <a:pPr eaLnBrk="1" hangingPunct="1"/>
            <a:r>
              <a:rPr lang="en-US" altLang="en-US"/>
              <a:t>Complete PageRank</a:t>
            </a:r>
          </a:p>
        </p:txBody>
      </p:sp>
      <p:sp>
        <p:nvSpPr>
          <p:cNvPr id="3" name="Content Placeholder 2"/>
          <p:cNvSpPr>
            <a:spLocks noGrp="1"/>
          </p:cNvSpPr>
          <p:nvPr>
            <p:ph idx="1"/>
          </p:nvPr>
        </p:nvSpPr>
        <p:spPr>
          <a:xfrm>
            <a:off x="228600" y="1063752"/>
            <a:ext cx="8763000" cy="5565648"/>
          </a:xfrm>
        </p:spPr>
        <p:txBody>
          <a:bodyPr lIns="91425" tIns="45713" rIns="91425" bIns="45713">
            <a:noAutofit/>
          </a:bodyPr>
          <a:lstStyle/>
          <a:p>
            <a:pPr marL="341313" indent="-341313" eaLnBrk="1" hangingPunct="1"/>
            <a:r>
              <a:rPr lang="en-US" altLang="en-US" sz="2600" dirty="0"/>
              <a:t>Two additional complexities</a:t>
            </a:r>
          </a:p>
          <a:p>
            <a:pPr marL="741363" lvl="1" indent="-284163" eaLnBrk="1" hangingPunct="1">
              <a:spcBef>
                <a:spcPts val="0"/>
              </a:spcBef>
            </a:pPr>
            <a:r>
              <a:rPr lang="en-US" altLang="en-US" sz="2600" dirty="0"/>
              <a:t>What is the proper treatment of dangling nodes?</a:t>
            </a:r>
          </a:p>
          <a:p>
            <a:pPr marL="741363" lvl="1" indent="-284163" eaLnBrk="1" hangingPunct="1">
              <a:spcBef>
                <a:spcPts val="0"/>
              </a:spcBef>
            </a:pPr>
            <a:r>
              <a:rPr lang="en-US" altLang="en-US" sz="2600" dirty="0"/>
              <a:t>How do we factor in the random jump factor?</a:t>
            </a:r>
          </a:p>
          <a:p>
            <a:pPr marL="341313" indent="-341313" eaLnBrk="1" hangingPunct="1"/>
            <a:r>
              <a:rPr lang="en-US" altLang="en-US" sz="2600" dirty="0"/>
              <a:t>Solution: </a:t>
            </a:r>
          </a:p>
          <a:p>
            <a:pPr marL="741363" lvl="1" indent="-284163" eaLnBrk="1" hangingPunct="1">
              <a:spcBef>
                <a:spcPts val="0"/>
              </a:spcBef>
            </a:pPr>
            <a:r>
              <a:rPr lang="en-US" altLang="en-US" sz="2600" dirty="0"/>
              <a:t>Second pass to redistribute “missing PageRank mass” and account for random jumps</a:t>
            </a:r>
          </a:p>
          <a:p>
            <a:pPr marL="341313" indent="-341313" eaLnBrk="1" hangingPunct="1"/>
            <a:endParaRPr lang="en-US" altLang="en-US" sz="2600" dirty="0"/>
          </a:p>
          <a:p>
            <a:pPr marL="341313" indent="-341313" eaLnBrk="1" hangingPunct="1"/>
            <a:endParaRPr lang="en-US" altLang="en-US" sz="2600" dirty="0"/>
          </a:p>
          <a:p>
            <a:pPr marL="341313" indent="-341313" eaLnBrk="1" hangingPunct="1"/>
            <a:endParaRPr lang="en-US" altLang="en-US" sz="2600" dirty="0"/>
          </a:p>
          <a:p>
            <a:pPr marL="741363" lvl="1" indent="-284163" eaLnBrk="1" hangingPunct="1">
              <a:spcBef>
                <a:spcPts val="0"/>
              </a:spcBef>
            </a:pPr>
            <a:endParaRPr lang="en-US" altLang="en-US" sz="2600" i="1" dirty="0"/>
          </a:p>
          <a:p>
            <a:pPr marL="741363" lvl="1" indent="-284163" eaLnBrk="1" hangingPunct="1">
              <a:spcBef>
                <a:spcPts val="0"/>
              </a:spcBef>
            </a:pPr>
            <a:r>
              <a:rPr lang="en-US" altLang="en-US" sz="2600" i="1" dirty="0"/>
              <a:t>p</a:t>
            </a:r>
            <a:r>
              <a:rPr lang="en-US" altLang="en-US" sz="2600" dirty="0"/>
              <a:t> is PageRank value from before, </a:t>
            </a:r>
            <a:r>
              <a:rPr lang="en-US" altLang="en-US" sz="2600" i="1" dirty="0"/>
              <a:t>p'</a:t>
            </a:r>
            <a:r>
              <a:rPr lang="en-US" altLang="en-US" sz="2600" dirty="0"/>
              <a:t> is updated PageRank value</a:t>
            </a:r>
          </a:p>
          <a:p>
            <a:pPr marL="741363" lvl="1" indent="-284163" eaLnBrk="1" hangingPunct="1">
              <a:spcBef>
                <a:spcPts val="0"/>
              </a:spcBef>
            </a:pPr>
            <a:r>
              <a:rPr lang="en-US" altLang="en-US" sz="2600" dirty="0"/>
              <a:t>|G| is the number of nodes in the graph</a:t>
            </a:r>
          </a:p>
          <a:p>
            <a:pPr marL="741363" lvl="1" indent="-284163" eaLnBrk="1" hangingPunct="1">
              <a:spcBef>
                <a:spcPts val="0"/>
              </a:spcBef>
            </a:pPr>
            <a:r>
              <a:rPr lang="en-US" altLang="en-US" sz="2600" i="1" dirty="0"/>
              <a:t>m</a:t>
            </a:r>
            <a:r>
              <a:rPr lang="en-US" altLang="en-US" sz="2600" dirty="0"/>
              <a:t> is the missing PageRank mass</a:t>
            </a:r>
          </a:p>
        </p:txBody>
      </p:sp>
      <p:graphicFrame>
        <p:nvGraphicFramePr>
          <p:cNvPr id="167938" name="Object 2"/>
          <p:cNvGraphicFramePr>
            <a:graphicFrameLocks noChangeAspect="1"/>
          </p:cNvGraphicFramePr>
          <p:nvPr>
            <p:extLst>
              <p:ext uri="{D42A27DB-BD31-4B8C-83A1-F6EECF244321}">
                <p14:modId xmlns:p14="http://schemas.microsoft.com/office/powerpoint/2010/main" val="1424622990"/>
              </p:ext>
            </p:extLst>
          </p:nvPr>
        </p:nvGraphicFramePr>
        <p:xfrm>
          <a:off x="2362200" y="3657600"/>
          <a:ext cx="5181600" cy="1143000"/>
        </p:xfrm>
        <a:graphic>
          <a:graphicData uri="http://schemas.openxmlformats.org/presentationml/2006/ole">
            <mc:AlternateContent xmlns:mc="http://schemas.openxmlformats.org/markup-compatibility/2006">
              <mc:Choice xmlns:v="urn:schemas-microsoft-com:vml" Requires="v">
                <p:oleObj name="Equation" r:id="rId2" imgW="1816100" imgH="508000" progId="Equation.3">
                  <p:embed/>
                </p:oleObj>
              </mc:Choice>
              <mc:Fallback>
                <p:oleObj name="Equation" r:id="rId2" imgW="1816100" imgH="508000" progId="Equation.3">
                  <p:embed/>
                  <p:pic>
                    <p:nvPicPr>
                      <p:cNvPr id="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657600"/>
                        <a:ext cx="51816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19B12225-5612-419B-A8D5-4B8EEE4C217E}" type="slidenum">
              <a:rPr lang="en-US" smtClean="0"/>
              <a:pPr/>
              <a:t>126</a:t>
            </a:fld>
            <a:endParaRPr lang="en-US"/>
          </a:p>
        </p:txBody>
      </p:sp>
    </p:spTree>
    <p:extLst>
      <p:ext uri="{BB962C8B-B14F-4D97-AF65-F5344CB8AC3E}">
        <p14:creationId xmlns:p14="http://schemas.microsoft.com/office/powerpoint/2010/main" val="3593762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79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285750"/>
            <a:ext cx="8183562" cy="1050925"/>
          </a:xfrm>
        </p:spPr>
        <p:txBody>
          <a:bodyPr/>
          <a:lstStyle/>
          <a:p>
            <a:pPr eaLnBrk="1" fontAlgn="auto" hangingPunct="1">
              <a:spcAft>
                <a:spcPts val="0"/>
              </a:spcAft>
              <a:defRPr/>
            </a:pPr>
            <a:r>
              <a:rPr lang="en-IN">
                <a:solidFill>
                  <a:schemeClr val="accent1">
                    <a:tint val="88000"/>
                    <a:satMod val="150000"/>
                  </a:schemeClr>
                </a:solidFill>
              </a:rPr>
              <a:t> PageRank  using  MapReduce</a:t>
            </a:r>
            <a:endParaRPr lang="en-IN" dirty="0">
              <a:solidFill>
                <a:schemeClr val="accent1">
                  <a:tint val="88000"/>
                  <a:satMod val="150000"/>
                </a:schemeClr>
              </a:solidFill>
            </a:endParaRPr>
          </a:p>
        </p:txBody>
      </p:sp>
      <p:grpSp>
        <p:nvGrpSpPr>
          <p:cNvPr id="55299" name="Group 223"/>
          <p:cNvGrpSpPr>
            <a:grpSpLocks/>
          </p:cNvGrpSpPr>
          <p:nvPr/>
        </p:nvGrpSpPr>
        <p:grpSpPr bwMode="auto">
          <a:xfrm>
            <a:off x="785813" y="1500188"/>
            <a:ext cx="7643812" cy="4143375"/>
            <a:chOff x="806424" y="1142984"/>
            <a:chExt cx="7289800" cy="4527550"/>
          </a:xfrm>
        </p:grpSpPr>
        <p:grpSp>
          <p:nvGrpSpPr>
            <p:cNvPr id="55301" name="Group 122"/>
            <p:cNvGrpSpPr>
              <a:grpSpLocks/>
            </p:cNvGrpSpPr>
            <p:nvPr/>
          </p:nvGrpSpPr>
          <p:grpSpPr bwMode="auto">
            <a:xfrm>
              <a:off x="806424" y="1539859"/>
              <a:ext cx="6165850" cy="1430338"/>
              <a:chOff x="634" y="892"/>
              <a:chExt cx="3884" cy="901"/>
            </a:xfrm>
          </p:grpSpPr>
          <p:sp>
            <p:nvSpPr>
              <p:cNvPr id="55361" name="Rectangle 7"/>
              <p:cNvSpPr>
                <a:spLocks noChangeArrowheads="1"/>
              </p:cNvSpPr>
              <p:nvPr/>
            </p:nvSpPr>
            <p:spPr bwMode="auto">
              <a:xfrm>
                <a:off x="634" y="892"/>
                <a:ext cx="1351" cy="3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62" name="Rectangle 8"/>
              <p:cNvSpPr>
                <a:spLocks noChangeArrowheads="1"/>
              </p:cNvSpPr>
              <p:nvPr/>
            </p:nvSpPr>
            <p:spPr bwMode="auto">
              <a:xfrm>
                <a:off x="634" y="892"/>
                <a:ext cx="1351"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63" name="Rectangle 9"/>
              <p:cNvSpPr>
                <a:spLocks noChangeArrowheads="1"/>
              </p:cNvSpPr>
              <p:nvPr/>
            </p:nvSpPr>
            <p:spPr bwMode="auto">
              <a:xfrm>
                <a:off x="2154" y="892"/>
                <a:ext cx="816" cy="33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64" name="Rectangle 10"/>
              <p:cNvSpPr>
                <a:spLocks noChangeArrowheads="1"/>
              </p:cNvSpPr>
              <p:nvPr/>
            </p:nvSpPr>
            <p:spPr bwMode="auto">
              <a:xfrm>
                <a:off x="2154" y="892"/>
                <a:ext cx="816"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65" name="Rectangle 11"/>
              <p:cNvSpPr>
                <a:spLocks noChangeArrowheads="1"/>
              </p:cNvSpPr>
              <p:nvPr/>
            </p:nvSpPr>
            <p:spPr bwMode="auto">
              <a:xfrm>
                <a:off x="3533" y="892"/>
                <a:ext cx="760" cy="33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66" name="Rectangle 12"/>
              <p:cNvSpPr>
                <a:spLocks noChangeArrowheads="1"/>
              </p:cNvSpPr>
              <p:nvPr/>
            </p:nvSpPr>
            <p:spPr bwMode="auto">
              <a:xfrm>
                <a:off x="3533" y="892"/>
                <a:ext cx="760"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67" name="Rectangle 13"/>
              <p:cNvSpPr>
                <a:spLocks noChangeArrowheads="1"/>
              </p:cNvSpPr>
              <p:nvPr/>
            </p:nvSpPr>
            <p:spPr bwMode="auto">
              <a:xfrm>
                <a:off x="634" y="1455"/>
                <a:ext cx="225" cy="33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68" name="Rectangle 14"/>
              <p:cNvSpPr>
                <a:spLocks noChangeArrowheads="1"/>
              </p:cNvSpPr>
              <p:nvPr/>
            </p:nvSpPr>
            <p:spPr bwMode="auto">
              <a:xfrm>
                <a:off x="634" y="145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69" name="Rectangle 15"/>
              <p:cNvSpPr>
                <a:spLocks noChangeArrowheads="1"/>
              </p:cNvSpPr>
              <p:nvPr/>
            </p:nvSpPr>
            <p:spPr bwMode="auto">
              <a:xfrm>
                <a:off x="972" y="1455"/>
                <a:ext cx="225" cy="338"/>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0" name="Rectangle 16"/>
              <p:cNvSpPr>
                <a:spLocks noChangeArrowheads="1"/>
              </p:cNvSpPr>
              <p:nvPr/>
            </p:nvSpPr>
            <p:spPr bwMode="auto">
              <a:xfrm>
                <a:off x="972" y="145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1" name="Rectangle 17"/>
              <p:cNvSpPr>
                <a:spLocks noChangeArrowheads="1"/>
              </p:cNvSpPr>
              <p:nvPr/>
            </p:nvSpPr>
            <p:spPr bwMode="auto">
              <a:xfrm>
                <a:off x="1309" y="1455"/>
                <a:ext cx="226" cy="3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2" name="Rectangle 18"/>
              <p:cNvSpPr>
                <a:spLocks noChangeArrowheads="1"/>
              </p:cNvSpPr>
              <p:nvPr/>
            </p:nvSpPr>
            <p:spPr bwMode="auto">
              <a:xfrm>
                <a:off x="1309" y="1455"/>
                <a:ext cx="226"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3" name="Rectangle 19"/>
              <p:cNvSpPr>
                <a:spLocks noChangeArrowheads="1"/>
              </p:cNvSpPr>
              <p:nvPr/>
            </p:nvSpPr>
            <p:spPr bwMode="auto">
              <a:xfrm>
                <a:off x="1647" y="1455"/>
                <a:ext cx="225" cy="33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4" name="Rectangle 20"/>
              <p:cNvSpPr>
                <a:spLocks noChangeArrowheads="1"/>
              </p:cNvSpPr>
              <p:nvPr/>
            </p:nvSpPr>
            <p:spPr bwMode="auto">
              <a:xfrm>
                <a:off x="1647" y="145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5" name="Rectangle 21"/>
              <p:cNvSpPr>
                <a:spLocks noChangeArrowheads="1"/>
              </p:cNvSpPr>
              <p:nvPr/>
            </p:nvSpPr>
            <p:spPr bwMode="auto">
              <a:xfrm>
                <a:off x="2125" y="1455"/>
                <a:ext cx="226" cy="33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6" name="Rectangle 22"/>
              <p:cNvSpPr>
                <a:spLocks noChangeArrowheads="1"/>
              </p:cNvSpPr>
              <p:nvPr/>
            </p:nvSpPr>
            <p:spPr bwMode="auto">
              <a:xfrm>
                <a:off x="2125" y="1455"/>
                <a:ext cx="226"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7" name="Rectangle 23"/>
              <p:cNvSpPr>
                <a:spLocks noChangeArrowheads="1"/>
              </p:cNvSpPr>
              <p:nvPr/>
            </p:nvSpPr>
            <p:spPr bwMode="auto">
              <a:xfrm>
                <a:off x="2463" y="1455"/>
                <a:ext cx="225" cy="33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8" name="Rectangle 24"/>
              <p:cNvSpPr>
                <a:spLocks noChangeArrowheads="1"/>
              </p:cNvSpPr>
              <p:nvPr/>
            </p:nvSpPr>
            <p:spPr bwMode="auto">
              <a:xfrm>
                <a:off x="2463" y="145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79" name="Rectangle 25"/>
              <p:cNvSpPr>
                <a:spLocks noChangeArrowheads="1"/>
              </p:cNvSpPr>
              <p:nvPr/>
            </p:nvSpPr>
            <p:spPr bwMode="auto">
              <a:xfrm>
                <a:off x="2801" y="1455"/>
                <a:ext cx="225" cy="3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0" name="Rectangle 26"/>
              <p:cNvSpPr>
                <a:spLocks noChangeArrowheads="1"/>
              </p:cNvSpPr>
              <p:nvPr/>
            </p:nvSpPr>
            <p:spPr bwMode="auto">
              <a:xfrm>
                <a:off x="2801" y="145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1" name="Rectangle 27"/>
              <p:cNvSpPr>
                <a:spLocks noChangeArrowheads="1"/>
              </p:cNvSpPr>
              <p:nvPr/>
            </p:nvSpPr>
            <p:spPr bwMode="auto">
              <a:xfrm>
                <a:off x="3336" y="1455"/>
                <a:ext cx="225" cy="33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2" name="Rectangle 28"/>
              <p:cNvSpPr>
                <a:spLocks noChangeArrowheads="1"/>
              </p:cNvSpPr>
              <p:nvPr/>
            </p:nvSpPr>
            <p:spPr bwMode="auto">
              <a:xfrm>
                <a:off x="3336" y="145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3" name="Rectangle 29"/>
              <p:cNvSpPr>
                <a:spLocks noChangeArrowheads="1"/>
              </p:cNvSpPr>
              <p:nvPr/>
            </p:nvSpPr>
            <p:spPr bwMode="auto">
              <a:xfrm>
                <a:off x="3673" y="1455"/>
                <a:ext cx="226" cy="3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4" name="Rectangle 30"/>
              <p:cNvSpPr>
                <a:spLocks noChangeArrowheads="1"/>
              </p:cNvSpPr>
              <p:nvPr/>
            </p:nvSpPr>
            <p:spPr bwMode="auto">
              <a:xfrm>
                <a:off x="3673" y="1455"/>
                <a:ext cx="226"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5" name="Rectangle 31"/>
              <p:cNvSpPr>
                <a:spLocks noChangeArrowheads="1"/>
              </p:cNvSpPr>
              <p:nvPr/>
            </p:nvSpPr>
            <p:spPr bwMode="auto">
              <a:xfrm>
                <a:off x="4011" y="1455"/>
                <a:ext cx="225" cy="3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6" name="Rectangle 32"/>
              <p:cNvSpPr>
                <a:spLocks noChangeArrowheads="1"/>
              </p:cNvSpPr>
              <p:nvPr/>
            </p:nvSpPr>
            <p:spPr bwMode="auto">
              <a:xfrm>
                <a:off x="4011" y="145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7" name="Rectangle 33"/>
              <p:cNvSpPr>
                <a:spLocks noChangeArrowheads="1"/>
              </p:cNvSpPr>
              <p:nvPr/>
            </p:nvSpPr>
            <p:spPr bwMode="auto">
              <a:xfrm>
                <a:off x="4293" y="1455"/>
                <a:ext cx="225" cy="33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8" name="Rectangle 34"/>
              <p:cNvSpPr>
                <a:spLocks noChangeArrowheads="1"/>
              </p:cNvSpPr>
              <p:nvPr/>
            </p:nvSpPr>
            <p:spPr bwMode="auto">
              <a:xfrm>
                <a:off x="4293" y="145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89" name="Line 35"/>
              <p:cNvSpPr>
                <a:spLocks noChangeShapeType="1"/>
              </p:cNvSpPr>
              <p:nvPr/>
            </p:nvSpPr>
            <p:spPr bwMode="auto">
              <a:xfrm flipH="1">
                <a:off x="746" y="1230"/>
                <a:ext cx="254"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90" name="Freeform 36"/>
              <p:cNvSpPr>
                <a:spLocks/>
              </p:cNvSpPr>
              <p:nvPr/>
            </p:nvSpPr>
            <p:spPr bwMode="auto">
              <a:xfrm>
                <a:off x="746" y="1425"/>
                <a:ext cx="31" cy="32"/>
              </a:xfrm>
              <a:custGeom>
                <a:avLst/>
                <a:gdLst>
                  <a:gd name="T0" fmla="*/ 2 w 31"/>
                  <a:gd name="T1" fmla="*/ 0 h 32"/>
                  <a:gd name="T2" fmla="*/ 0 w 31"/>
                  <a:gd name="T3" fmla="*/ 30 h 32"/>
                  <a:gd name="T4" fmla="*/ 31 w 31"/>
                  <a:gd name="T5" fmla="*/ 32 h 32"/>
                  <a:gd name="T6" fmla="*/ 0 60000 65536"/>
                  <a:gd name="T7" fmla="*/ 0 60000 65536"/>
                  <a:gd name="T8" fmla="*/ 0 60000 65536"/>
                  <a:gd name="T9" fmla="*/ 0 w 31"/>
                  <a:gd name="T10" fmla="*/ 0 h 32"/>
                  <a:gd name="T11" fmla="*/ 31 w 31"/>
                  <a:gd name="T12" fmla="*/ 32 h 32"/>
                </a:gdLst>
                <a:ahLst/>
                <a:cxnLst>
                  <a:cxn ang="T6">
                    <a:pos x="T0" y="T1"/>
                  </a:cxn>
                  <a:cxn ang="T7">
                    <a:pos x="T2" y="T3"/>
                  </a:cxn>
                  <a:cxn ang="T8">
                    <a:pos x="T4" y="T5"/>
                  </a:cxn>
                </a:cxnLst>
                <a:rect l="T9" t="T10" r="T11" b="T12"/>
                <a:pathLst>
                  <a:path w="31" h="32">
                    <a:moveTo>
                      <a:pt x="2" y="0"/>
                    </a:moveTo>
                    <a:lnTo>
                      <a:pt x="0" y="30"/>
                    </a:lnTo>
                    <a:lnTo>
                      <a:pt x="31" y="32"/>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91" name="Line 37"/>
              <p:cNvSpPr>
                <a:spLocks noChangeShapeType="1"/>
              </p:cNvSpPr>
              <p:nvPr/>
            </p:nvSpPr>
            <p:spPr bwMode="auto">
              <a:xfrm>
                <a:off x="1084" y="1230"/>
                <a:ext cx="1"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92" name="Freeform 38"/>
              <p:cNvSpPr>
                <a:spLocks/>
              </p:cNvSpPr>
              <p:nvPr/>
            </p:nvSpPr>
            <p:spPr bwMode="auto">
              <a:xfrm>
                <a:off x="1063" y="1434"/>
                <a:ext cx="43" cy="21"/>
              </a:xfrm>
              <a:custGeom>
                <a:avLst/>
                <a:gdLst>
                  <a:gd name="T0" fmla="*/ 0 w 43"/>
                  <a:gd name="T1" fmla="*/ 0 h 21"/>
                  <a:gd name="T2" fmla="*/ 21 w 43"/>
                  <a:gd name="T3" fmla="*/ 21 h 21"/>
                  <a:gd name="T4" fmla="*/ 43 w 43"/>
                  <a:gd name="T5" fmla="*/ 0 h 21"/>
                  <a:gd name="T6" fmla="*/ 0 60000 65536"/>
                  <a:gd name="T7" fmla="*/ 0 60000 65536"/>
                  <a:gd name="T8" fmla="*/ 0 60000 65536"/>
                  <a:gd name="T9" fmla="*/ 0 w 43"/>
                  <a:gd name="T10" fmla="*/ 0 h 21"/>
                  <a:gd name="T11" fmla="*/ 43 w 43"/>
                  <a:gd name="T12" fmla="*/ 21 h 21"/>
                </a:gdLst>
                <a:ahLst/>
                <a:cxnLst>
                  <a:cxn ang="T6">
                    <a:pos x="T0" y="T1"/>
                  </a:cxn>
                  <a:cxn ang="T7">
                    <a:pos x="T2" y="T3"/>
                  </a:cxn>
                  <a:cxn ang="T8">
                    <a:pos x="T4" y="T5"/>
                  </a:cxn>
                </a:cxnLst>
                <a:rect l="T9" t="T10" r="T11" b="T12"/>
                <a:pathLst>
                  <a:path w="43" h="21">
                    <a:moveTo>
                      <a:pt x="0" y="0"/>
                    </a:moveTo>
                    <a:lnTo>
                      <a:pt x="21" y="21"/>
                    </a:lnTo>
                    <a:lnTo>
                      <a:pt x="43"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93" name="Line 39"/>
              <p:cNvSpPr>
                <a:spLocks noChangeShapeType="1"/>
              </p:cNvSpPr>
              <p:nvPr/>
            </p:nvSpPr>
            <p:spPr bwMode="auto">
              <a:xfrm>
                <a:off x="1422" y="1230"/>
                <a:ext cx="1"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94" name="Freeform 40"/>
              <p:cNvSpPr>
                <a:spLocks/>
              </p:cNvSpPr>
              <p:nvPr/>
            </p:nvSpPr>
            <p:spPr bwMode="auto">
              <a:xfrm>
                <a:off x="1401" y="1434"/>
                <a:ext cx="42" cy="21"/>
              </a:xfrm>
              <a:custGeom>
                <a:avLst/>
                <a:gdLst>
                  <a:gd name="T0" fmla="*/ 0 w 42"/>
                  <a:gd name="T1" fmla="*/ 0 h 21"/>
                  <a:gd name="T2" fmla="*/ 21 w 42"/>
                  <a:gd name="T3" fmla="*/ 21 h 21"/>
                  <a:gd name="T4" fmla="*/ 42 w 42"/>
                  <a:gd name="T5" fmla="*/ 0 h 21"/>
                  <a:gd name="T6" fmla="*/ 0 60000 65536"/>
                  <a:gd name="T7" fmla="*/ 0 60000 65536"/>
                  <a:gd name="T8" fmla="*/ 0 60000 65536"/>
                  <a:gd name="T9" fmla="*/ 0 w 42"/>
                  <a:gd name="T10" fmla="*/ 0 h 21"/>
                  <a:gd name="T11" fmla="*/ 42 w 42"/>
                  <a:gd name="T12" fmla="*/ 21 h 21"/>
                </a:gdLst>
                <a:ahLst/>
                <a:cxnLst>
                  <a:cxn ang="T6">
                    <a:pos x="T0" y="T1"/>
                  </a:cxn>
                  <a:cxn ang="T7">
                    <a:pos x="T2" y="T3"/>
                  </a:cxn>
                  <a:cxn ang="T8">
                    <a:pos x="T4" y="T5"/>
                  </a:cxn>
                </a:cxnLst>
                <a:rect l="T9" t="T10" r="T11" b="T12"/>
                <a:pathLst>
                  <a:path w="42" h="21">
                    <a:moveTo>
                      <a:pt x="0" y="0"/>
                    </a:moveTo>
                    <a:lnTo>
                      <a:pt x="21" y="21"/>
                    </a:lnTo>
                    <a:lnTo>
                      <a:pt x="42"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95" name="Line 41"/>
              <p:cNvSpPr>
                <a:spLocks noChangeShapeType="1"/>
              </p:cNvSpPr>
              <p:nvPr/>
            </p:nvSpPr>
            <p:spPr bwMode="auto">
              <a:xfrm>
                <a:off x="1535" y="1230"/>
                <a:ext cx="225"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96" name="Freeform 42"/>
              <p:cNvSpPr>
                <a:spLocks/>
              </p:cNvSpPr>
              <p:nvPr/>
            </p:nvSpPr>
            <p:spPr bwMode="auto">
              <a:xfrm>
                <a:off x="1729" y="1425"/>
                <a:ext cx="31" cy="30"/>
              </a:xfrm>
              <a:custGeom>
                <a:avLst/>
                <a:gdLst>
                  <a:gd name="T0" fmla="*/ 0 w 31"/>
                  <a:gd name="T1" fmla="*/ 30 h 30"/>
                  <a:gd name="T2" fmla="*/ 31 w 31"/>
                  <a:gd name="T3" fmla="*/ 30 h 30"/>
                  <a:gd name="T4" fmla="*/ 31 w 31"/>
                  <a:gd name="T5" fmla="*/ 0 h 30"/>
                  <a:gd name="T6" fmla="*/ 0 60000 65536"/>
                  <a:gd name="T7" fmla="*/ 0 60000 65536"/>
                  <a:gd name="T8" fmla="*/ 0 60000 65536"/>
                  <a:gd name="T9" fmla="*/ 0 w 31"/>
                  <a:gd name="T10" fmla="*/ 0 h 30"/>
                  <a:gd name="T11" fmla="*/ 31 w 31"/>
                  <a:gd name="T12" fmla="*/ 30 h 30"/>
                </a:gdLst>
                <a:ahLst/>
                <a:cxnLst>
                  <a:cxn ang="T6">
                    <a:pos x="T0" y="T1"/>
                  </a:cxn>
                  <a:cxn ang="T7">
                    <a:pos x="T2" y="T3"/>
                  </a:cxn>
                  <a:cxn ang="T8">
                    <a:pos x="T4" y="T5"/>
                  </a:cxn>
                </a:cxnLst>
                <a:rect l="T9" t="T10" r="T11" b="T12"/>
                <a:pathLst>
                  <a:path w="31" h="30">
                    <a:moveTo>
                      <a:pt x="0" y="30"/>
                    </a:moveTo>
                    <a:lnTo>
                      <a:pt x="31" y="30"/>
                    </a:lnTo>
                    <a:lnTo>
                      <a:pt x="31"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97" name="Line 43"/>
              <p:cNvSpPr>
                <a:spLocks noChangeShapeType="1"/>
              </p:cNvSpPr>
              <p:nvPr/>
            </p:nvSpPr>
            <p:spPr bwMode="auto">
              <a:xfrm>
                <a:off x="2576" y="1230"/>
                <a:ext cx="1"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98" name="Freeform 44"/>
              <p:cNvSpPr>
                <a:spLocks/>
              </p:cNvSpPr>
              <p:nvPr/>
            </p:nvSpPr>
            <p:spPr bwMode="auto">
              <a:xfrm>
                <a:off x="2554" y="1434"/>
                <a:ext cx="44" cy="21"/>
              </a:xfrm>
              <a:custGeom>
                <a:avLst/>
                <a:gdLst>
                  <a:gd name="T0" fmla="*/ 0 w 44"/>
                  <a:gd name="T1" fmla="*/ 0 h 21"/>
                  <a:gd name="T2" fmla="*/ 22 w 44"/>
                  <a:gd name="T3" fmla="*/ 21 h 21"/>
                  <a:gd name="T4" fmla="*/ 44 w 44"/>
                  <a:gd name="T5" fmla="*/ 0 h 21"/>
                  <a:gd name="T6" fmla="*/ 0 60000 65536"/>
                  <a:gd name="T7" fmla="*/ 0 60000 65536"/>
                  <a:gd name="T8" fmla="*/ 0 60000 65536"/>
                  <a:gd name="T9" fmla="*/ 0 w 44"/>
                  <a:gd name="T10" fmla="*/ 0 h 21"/>
                  <a:gd name="T11" fmla="*/ 44 w 44"/>
                  <a:gd name="T12" fmla="*/ 21 h 21"/>
                </a:gdLst>
                <a:ahLst/>
                <a:cxnLst>
                  <a:cxn ang="T6">
                    <a:pos x="T0" y="T1"/>
                  </a:cxn>
                  <a:cxn ang="T7">
                    <a:pos x="T2" y="T3"/>
                  </a:cxn>
                  <a:cxn ang="T8">
                    <a:pos x="T4" y="T5"/>
                  </a:cxn>
                </a:cxnLst>
                <a:rect l="T9" t="T10" r="T11" b="T12"/>
                <a:pathLst>
                  <a:path w="44" h="21">
                    <a:moveTo>
                      <a:pt x="0" y="0"/>
                    </a:moveTo>
                    <a:lnTo>
                      <a:pt x="22" y="21"/>
                    </a:lnTo>
                    <a:lnTo>
                      <a:pt x="44"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99" name="Line 45"/>
              <p:cNvSpPr>
                <a:spLocks noChangeShapeType="1"/>
              </p:cNvSpPr>
              <p:nvPr/>
            </p:nvSpPr>
            <p:spPr bwMode="auto">
              <a:xfrm>
                <a:off x="2238" y="1230"/>
                <a:ext cx="1"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00" name="Freeform 46"/>
              <p:cNvSpPr>
                <a:spLocks/>
              </p:cNvSpPr>
              <p:nvPr/>
            </p:nvSpPr>
            <p:spPr bwMode="auto">
              <a:xfrm>
                <a:off x="2217" y="1434"/>
                <a:ext cx="43" cy="21"/>
              </a:xfrm>
              <a:custGeom>
                <a:avLst/>
                <a:gdLst>
                  <a:gd name="T0" fmla="*/ 0 w 43"/>
                  <a:gd name="T1" fmla="*/ 0 h 21"/>
                  <a:gd name="T2" fmla="*/ 21 w 43"/>
                  <a:gd name="T3" fmla="*/ 21 h 21"/>
                  <a:gd name="T4" fmla="*/ 43 w 43"/>
                  <a:gd name="T5" fmla="*/ 0 h 21"/>
                  <a:gd name="T6" fmla="*/ 0 60000 65536"/>
                  <a:gd name="T7" fmla="*/ 0 60000 65536"/>
                  <a:gd name="T8" fmla="*/ 0 60000 65536"/>
                  <a:gd name="T9" fmla="*/ 0 w 43"/>
                  <a:gd name="T10" fmla="*/ 0 h 21"/>
                  <a:gd name="T11" fmla="*/ 43 w 43"/>
                  <a:gd name="T12" fmla="*/ 21 h 21"/>
                </a:gdLst>
                <a:ahLst/>
                <a:cxnLst>
                  <a:cxn ang="T6">
                    <a:pos x="T0" y="T1"/>
                  </a:cxn>
                  <a:cxn ang="T7">
                    <a:pos x="T2" y="T3"/>
                  </a:cxn>
                  <a:cxn ang="T8">
                    <a:pos x="T4" y="T5"/>
                  </a:cxn>
                </a:cxnLst>
                <a:rect l="T9" t="T10" r="T11" b="T12"/>
                <a:pathLst>
                  <a:path w="43" h="21">
                    <a:moveTo>
                      <a:pt x="0" y="0"/>
                    </a:moveTo>
                    <a:lnTo>
                      <a:pt x="21" y="21"/>
                    </a:lnTo>
                    <a:lnTo>
                      <a:pt x="43"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1" name="Line 47"/>
              <p:cNvSpPr>
                <a:spLocks noChangeShapeType="1"/>
              </p:cNvSpPr>
              <p:nvPr/>
            </p:nvSpPr>
            <p:spPr bwMode="auto">
              <a:xfrm>
                <a:off x="2914" y="1230"/>
                <a:ext cx="1"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02" name="Freeform 48"/>
              <p:cNvSpPr>
                <a:spLocks/>
              </p:cNvSpPr>
              <p:nvPr/>
            </p:nvSpPr>
            <p:spPr bwMode="auto">
              <a:xfrm>
                <a:off x="2892" y="1434"/>
                <a:ext cx="43" cy="21"/>
              </a:xfrm>
              <a:custGeom>
                <a:avLst/>
                <a:gdLst>
                  <a:gd name="T0" fmla="*/ 0 w 43"/>
                  <a:gd name="T1" fmla="*/ 0 h 21"/>
                  <a:gd name="T2" fmla="*/ 22 w 43"/>
                  <a:gd name="T3" fmla="*/ 21 h 21"/>
                  <a:gd name="T4" fmla="*/ 43 w 43"/>
                  <a:gd name="T5" fmla="*/ 0 h 21"/>
                  <a:gd name="T6" fmla="*/ 0 60000 65536"/>
                  <a:gd name="T7" fmla="*/ 0 60000 65536"/>
                  <a:gd name="T8" fmla="*/ 0 60000 65536"/>
                  <a:gd name="T9" fmla="*/ 0 w 43"/>
                  <a:gd name="T10" fmla="*/ 0 h 21"/>
                  <a:gd name="T11" fmla="*/ 43 w 43"/>
                  <a:gd name="T12" fmla="*/ 21 h 21"/>
                </a:gdLst>
                <a:ahLst/>
                <a:cxnLst>
                  <a:cxn ang="T6">
                    <a:pos x="T0" y="T1"/>
                  </a:cxn>
                  <a:cxn ang="T7">
                    <a:pos x="T2" y="T3"/>
                  </a:cxn>
                  <a:cxn ang="T8">
                    <a:pos x="T4" y="T5"/>
                  </a:cxn>
                </a:cxnLst>
                <a:rect l="T9" t="T10" r="T11" b="T12"/>
                <a:pathLst>
                  <a:path w="43" h="21">
                    <a:moveTo>
                      <a:pt x="0" y="0"/>
                    </a:moveTo>
                    <a:lnTo>
                      <a:pt x="22" y="21"/>
                    </a:lnTo>
                    <a:lnTo>
                      <a:pt x="43"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3" name="Line 49"/>
              <p:cNvSpPr>
                <a:spLocks noChangeShapeType="1"/>
              </p:cNvSpPr>
              <p:nvPr/>
            </p:nvSpPr>
            <p:spPr bwMode="auto">
              <a:xfrm flipH="1">
                <a:off x="3448" y="1230"/>
                <a:ext cx="169"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04" name="Freeform 50"/>
              <p:cNvSpPr>
                <a:spLocks/>
              </p:cNvSpPr>
              <p:nvPr/>
            </p:nvSpPr>
            <p:spPr bwMode="auto">
              <a:xfrm>
                <a:off x="3444" y="1425"/>
                <a:ext cx="35" cy="30"/>
              </a:xfrm>
              <a:custGeom>
                <a:avLst/>
                <a:gdLst>
                  <a:gd name="T0" fmla="*/ 0 w 35"/>
                  <a:gd name="T1" fmla="*/ 0 h 30"/>
                  <a:gd name="T2" fmla="*/ 4 w 35"/>
                  <a:gd name="T3" fmla="*/ 30 h 30"/>
                  <a:gd name="T4" fmla="*/ 35 w 35"/>
                  <a:gd name="T5" fmla="*/ 26 h 30"/>
                  <a:gd name="T6" fmla="*/ 0 60000 65536"/>
                  <a:gd name="T7" fmla="*/ 0 60000 65536"/>
                  <a:gd name="T8" fmla="*/ 0 60000 65536"/>
                  <a:gd name="T9" fmla="*/ 0 w 35"/>
                  <a:gd name="T10" fmla="*/ 0 h 30"/>
                  <a:gd name="T11" fmla="*/ 35 w 35"/>
                  <a:gd name="T12" fmla="*/ 30 h 30"/>
                </a:gdLst>
                <a:ahLst/>
                <a:cxnLst>
                  <a:cxn ang="T6">
                    <a:pos x="T0" y="T1"/>
                  </a:cxn>
                  <a:cxn ang="T7">
                    <a:pos x="T2" y="T3"/>
                  </a:cxn>
                  <a:cxn ang="T8">
                    <a:pos x="T4" y="T5"/>
                  </a:cxn>
                </a:cxnLst>
                <a:rect l="T9" t="T10" r="T11" b="T12"/>
                <a:pathLst>
                  <a:path w="35" h="30">
                    <a:moveTo>
                      <a:pt x="0" y="0"/>
                    </a:moveTo>
                    <a:lnTo>
                      <a:pt x="4" y="30"/>
                    </a:lnTo>
                    <a:lnTo>
                      <a:pt x="35" y="26"/>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5" name="Line 51"/>
              <p:cNvSpPr>
                <a:spLocks noChangeShapeType="1"/>
              </p:cNvSpPr>
              <p:nvPr/>
            </p:nvSpPr>
            <p:spPr bwMode="auto">
              <a:xfrm>
                <a:off x="3786" y="1230"/>
                <a:ext cx="1"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06" name="Freeform 52"/>
              <p:cNvSpPr>
                <a:spLocks/>
              </p:cNvSpPr>
              <p:nvPr/>
            </p:nvSpPr>
            <p:spPr bwMode="auto">
              <a:xfrm>
                <a:off x="3765" y="1434"/>
                <a:ext cx="43" cy="21"/>
              </a:xfrm>
              <a:custGeom>
                <a:avLst/>
                <a:gdLst>
                  <a:gd name="T0" fmla="*/ 0 w 43"/>
                  <a:gd name="T1" fmla="*/ 0 h 21"/>
                  <a:gd name="T2" fmla="*/ 21 w 43"/>
                  <a:gd name="T3" fmla="*/ 21 h 21"/>
                  <a:gd name="T4" fmla="*/ 43 w 43"/>
                  <a:gd name="T5" fmla="*/ 0 h 21"/>
                  <a:gd name="T6" fmla="*/ 0 60000 65536"/>
                  <a:gd name="T7" fmla="*/ 0 60000 65536"/>
                  <a:gd name="T8" fmla="*/ 0 60000 65536"/>
                  <a:gd name="T9" fmla="*/ 0 w 43"/>
                  <a:gd name="T10" fmla="*/ 0 h 21"/>
                  <a:gd name="T11" fmla="*/ 43 w 43"/>
                  <a:gd name="T12" fmla="*/ 21 h 21"/>
                </a:gdLst>
                <a:ahLst/>
                <a:cxnLst>
                  <a:cxn ang="T6">
                    <a:pos x="T0" y="T1"/>
                  </a:cxn>
                  <a:cxn ang="T7">
                    <a:pos x="T2" y="T3"/>
                  </a:cxn>
                  <a:cxn ang="T8">
                    <a:pos x="T4" y="T5"/>
                  </a:cxn>
                </a:cxnLst>
                <a:rect l="T9" t="T10" r="T11" b="T12"/>
                <a:pathLst>
                  <a:path w="43" h="21">
                    <a:moveTo>
                      <a:pt x="0" y="0"/>
                    </a:moveTo>
                    <a:lnTo>
                      <a:pt x="21" y="21"/>
                    </a:lnTo>
                    <a:lnTo>
                      <a:pt x="43"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7" name="Line 53"/>
              <p:cNvSpPr>
                <a:spLocks noChangeShapeType="1"/>
              </p:cNvSpPr>
              <p:nvPr/>
            </p:nvSpPr>
            <p:spPr bwMode="auto">
              <a:xfrm>
                <a:off x="3913" y="1230"/>
                <a:ext cx="211"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08" name="Freeform 54"/>
              <p:cNvSpPr>
                <a:spLocks/>
              </p:cNvSpPr>
              <p:nvPr/>
            </p:nvSpPr>
            <p:spPr bwMode="auto">
              <a:xfrm>
                <a:off x="4093" y="1425"/>
                <a:ext cx="32" cy="30"/>
              </a:xfrm>
              <a:custGeom>
                <a:avLst/>
                <a:gdLst>
                  <a:gd name="T0" fmla="*/ 0 w 32"/>
                  <a:gd name="T1" fmla="*/ 29 h 30"/>
                  <a:gd name="T2" fmla="*/ 31 w 32"/>
                  <a:gd name="T3" fmla="*/ 30 h 30"/>
                  <a:gd name="T4" fmla="*/ 32 w 32"/>
                  <a:gd name="T5" fmla="*/ 0 h 30"/>
                  <a:gd name="T6" fmla="*/ 0 60000 65536"/>
                  <a:gd name="T7" fmla="*/ 0 60000 65536"/>
                  <a:gd name="T8" fmla="*/ 0 60000 65536"/>
                  <a:gd name="T9" fmla="*/ 0 w 32"/>
                  <a:gd name="T10" fmla="*/ 0 h 30"/>
                  <a:gd name="T11" fmla="*/ 32 w 32"/>
                  <a:gd name="T12" fmla="*/ 30 h 30"/>
                </a:gdLst>
                <a:ahLst/>
                <a:cxnLst>
                  <a:cxn ang="T6">
                    <a:pos x="T0" y="T1"/>
                  </a:cxn>
                  <a:cxn ang="T7">
                    <a:pos x="T2" y="T3"/>
                  </a:cxn>
                  <a:cxn ang="T8">
                    <a:pos x="T4" y="T5"/>
                  </a:cxn>
                </a:cxnLst>
                <a:rect l="T9" t="T10" r="T11" b="T12"/>
                <a:pathLst>
                  <a:path w="32" h="30">
                    <a:moveTo>
                      <a:pt x="0" y="29"/>
                    </a:moveTo>
                    <a:lnTo>
                      <a:pt x="31" y="30"/>
                    </a:lnTo>
                    <a:lnTo>
                      <a:pt x="32"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9" name="Line 55"/>
              <p:cNvSpPr>
                <a:spLocks noChangeShapeType="1"/>
              </p:cNvSpPr>
              <p:nvPr/>
            </p:nvSpPr>
            <p:spPr bwMode="auto">
              <a:xfrm>
                <a:off x="4236" y="1230"/>
                <a:ext cx="169" cy="225"/>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10" name="Freeform 56"/>
              <p:cNvSpPr>
                <a:spLocks/>
              </p:cNvSpPr>
              <p:nvPr/>
            </p:nvSpPr>
            <p:spPr bwMode="auto">
              <a:xfrm>
                <a:off x="4375" y="1425"/>
                <a:ext cx="35" cy="30"/>
              </a:xfrm>
              <a:custGeom>
                <a:avLst/>
                <a:gdLst>
                  <a:gd name="T0" fmla="*/ 0 w 35"/>
                  <a:gd name="T1" fmla="*/ 26 h 30"/>
                  <a:gd name="T2" fmla="*/ 30 w 35"/>
                  <a:gd name="T3" fmla="*/ 30 h 30"/>
                  <a:gd name="T4" fmla="*/ 35 w 35"/>
                  <a:gd name="T5" fmla="*/ 0 h 30"/>
                  <a:gd name="T6" fmla="*/ 0 60000 65536"/>
                  <a:gd name="T7" fmla="*/ 0 60000 65536"/>
                  <a:gd name="T8" fmla="*/ 0 60000 65536"/>
                  <a:gd name="T9" fmla="*/ 0 w 35"/>
                  <a:gd name="T10" fmla="*/ 0 h 30"/>
                  <a:gd name="T11" fmla="*/ 35 w 35"/>
                  <a:gd name="T12" fmla="*/ 30 h 30"/>
                </a:gdLst>
                <a:ahLst/>
                <a:cxnLst>
                  <a:cxn ang="T6">
                    <a:pos x="T0" y="T1"/>
                  </a:cxn>
                  <a:cxn ang="T7">
                    <a:pos x="T2" y="T3"/>
                  </a:cxn>
                  <a:cxn ang="T8">
                    <a:pos x="T4" y="T5"/>
                  </a:cxn>
                </a:cxnLst>
                <a:rect l="T9" t="T10" r="T11" b="T12"/>
                <a:pathLst>
                  <a:path w="35" h="30">
                    <a:moveTo>
                      <a:pt x="0" y="26"/>
                    </a:moveTo>
                    <a:lnTo>
                      <a:pt x="30" y="30"/>
                    </a:lnTo>
                    <a:lnTo>
                      <a:pt x="35"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5302" name="Rectangle 57"/>
            <p:cNvSpPr>
              <a:spLocks noChangeArrowheads="1"/>
            </p:cNvSpPr>
            <p:nvPr/>
          </p:nvSpPr>
          <p:spPr bwMode="auto">
            <a:xfrm>
              <a:off x="857224" y="1142984"/>
              <a:ext cx="538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r>
                <a:rPr lang="en-US" altLang="en-US" sz="2000">
                  <a:solidFill>
                    <a:srgbClr val="000000"/>
                  </a:solidFill>
                  <a:latin typeface="Verdana" panose="020B0604030504040204" pitchFamily="34" charset="0"/>
                </a:rPr>
                <a:t>Map: distribute PageRank “credit” to link targets</a:t>
              </a:r>
              <a:endParaRPr lang="en-US" altLang="en-US" sz="2000">
                <a:latin typeface="Verdana" panose="020B0604030504040204" pitchFamily="34" charset="0"/>
              </a:endParaRPr>
            </a:p>
          </p:txBody>
        </p:sp>
        <p:grpSp>
          <p:nvGrpSpPr>
            <p:cNvPr id="55303" name="Group 121"/>
            <p:cNvGrpSpPr>
              <a:grpSpLocks/>
            </p:cNvGrpSpPr>
            <p:nvPr/>
          </p:nvGrpSpPr>
          <p:grpSpPr bwMode="auto">
            <a:xfrm>
              <a:off x="806424" y="3973497"/>
              <a:ext cx="6165850" cy="1697037"/>
              <a:chOff x="634" y="2525"/>
              <a:chExt cx="3884" cy="1069"/>
            </a:xfrm>
          </p:grpSpPr>
          <p:sp>
            <p:nvSpPr>
              <p:cNvPr id="55307" name="Rectangle 60"/>
              <p:cNvSpPr>
                <a:spLocks noChangeArrowheads="1"/>
              </p:cNvSpPr>
              <p:nvPr/>
            </p:nvSpPr>
            <p:spPr bwMode="auto">
              <a:xfrm>
                <a:off x="634" y="2525"/>
                <a:ext cx="225" cy="33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08" name="Rectangle 61"/>
              <p:cNvSpPr>
                <a:spLocks noChangeArrowheads="1"/>
              </p:cNvSpPr>
              <p:nvPr/>
            </p:nvSpPr>
            <p:spPr bwMode="auto">
              <a:xfrm>
                <a:off x="634" y="252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09" name="Rectangle 62"/>
              <p:cNvSpPr>
                <a:spLocks noChangeArrowheads="1"/>
              </p:cNvSpPr>
              <p:nvPr/>
            </p:nvSpPr>
            <p:spPr bwMode="auto">
              <a:xfrm>
                <a:off x="972" y="2525"/>
                <a:ext cx="225" cy="338"/>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0" name="Rectangle 63"/>
              <p:cNvSpPr>
                <a:spLocks noChangeArrowheads="1"/>
              </p:cNvSpPr>
              <p:nvPr/>
            </p:nvSpPr>
            <p:spPr bwMode="auto">
              <a:xfrm>
                <a:off x="972" y="252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1" name="Rectangle 64"/>
              <p:cNvSpPr>
                <a:spLocks noChangeArrowheads="1"/>
              </p:cNvSpPr>
              <p:nvPr/>
            </p:nvSpPr>
            <p:spPr bwMode="auto">
              <a:xfrm>
                <a:off x="1309" y="2525"/>
                <a:ext cx="226" cy="3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2" name="Rectangle 65"/>
              <p:cNvSpPr>
                <a:spLocks noChangeArrowheads="1"/>
              </p:cNvSpPr>
              <p:nvPr/>
            </p:nvSpPr>
            <p:spPr bwMode="auto">
              <a:xfrm>
                <a:off x="1309" y="2525"/>
                <a:ext cx="226"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3" name="Rectangle 66"/>
              <p:cNvSpPr>
                <a:spLocks noChangeArrowheads="1"/>
              </p:cNvSpPr>
              <p:nvPr/>
            </p:nvSpPr>
            <p:spPr bwMode="auto">
              <a:xfrm>
                <a:off x="1647" y="2525"/>
                <a:ext cx="225" cy="33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4" name="Rectangle 67"/>
              <p:cNvSpPr>
                <a:spLocks noChangeArrowheads="1"/>
              </p:cNvSpPr>
              <p:nvPr/>
            </p:nvSpPr>
            <p:spPr bwMode="auto">
              <a:xfrm>
                <a:off x="1647" y="252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5" name="Rectangle 68"/>
              <p:cNvSpPr>
                <a:spLocks noChangeArrowheads="1"/>
              </p:cNvSpPr>
              <p:nvPr/>
            </p:nvSpPr>
            <p:spPr bwMode="auto">
              <a:xfrm>
                <a:off x="2125" y="2525"/>
                <a:ext cx="226" cy="33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6" name="Rectangle 69"/>
              <p:cNvSpPr>
                <a:spLocks noChangeArrowheads="1"/>
              </p:cNvSpPr>
              <p:nvPr/>
            </p:nvSpPr>
            <p:spPr bwMode="auto">
              <a:xfrm>
                <a:off x="2125" y="2525"/>
                <a:ext cx="226"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7" name="Rectangle 70"/>
              <p:cNvSpPr>
                <a:spLocks noChangeArrowheads="1"/>
              </p:cNvSpPr>
              <p:nvPr/>
            </p:nvSpPr>
            <p:spPr bwMode="auto">
              <a:xfrm>
                <a:off x="2463" y="2525"/>
                <a:ext cx="225" cy="33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8" name="Rectangle 71"/>
              <p:cNvSpPr>
                <a:spLocks noChangeArrowheads="1"/>
              </p:cNvSpPr>
              <p:nvPr/>
            </p:nvSpPr>
            <p:spPr bwMode="auto">
              <a:xfrm>
                <a:off x="2463" y="252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19" name="Rectangle 72"/>
              <p:cNvSpPr>
                <a:spLocks noChangeArrowheads="1"/>
              </p:cNvSpPr>
              <p:nvPr/>
            </p:nvSpPr>
            <p:spPr bwMode="auto">
              <a:xfrm>
                <a:off x="2801" y="2525"/>
                <a:ext cx="225" cy="3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0" name="Rectangle 73"/>
              <p:cNvSpPr>
                <a:spLocks noChangeArrowheads="1"/>
              </p:cNvSpPr>
              <p:nvPr/>
            </p:nvSpPr>
            <p:spPr bwMode="auto">
              <a:xfrm>
                <a:off x="2801" y="252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1" name="Rectangle 74"/>
              <p:cNvSpPr>
                <a:spLocks noChangeArrowheads="1"/>
              </p:cNvSpPr>
              <p:nvPr/>
            </p:nvSpPr>
            <p:spPr bwMode="auto">
              <a:xfrm>
                <a:off x="3336" y="2525"/>
                <a:ext cx="225" cy="33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2" name="Rectangle 75"/>
              <p:cNvSpPr>
                <a:spLocks noChangeArrowheads="1"/>
              </p:cNvSpPr>
              <p:nvPr/>
            </p:nvSpPr>
            <p:spPr bwMode="auto">
              <a:xfrm>
                <a:off x="3336" y="252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3" name="Rectangle 76"/>
              <p:cNvSpPr>
                <a:spLocks noChangeArrowheads="1"/>
              </p:cNvSpPr>
              <p:nvPr/>
            </p:nvSpPr>
            <p:spPr bwMode="auto">
              <a:xfrm>
                <a:off x="3673" y="2525"/>
                <a:ext cx="226" cy="3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4" name="Rectangle 77"/>
              <p:cNvSpPr>
                <a:spLocks noChangeArrowheads="1"/>
              </p:cNvSpPr>
              <p:nvPr/>
            </p:nvSpPr>
            <p:spPr bwMode="auto">
              <a:xfrm>
                <a:off x="3673" y="2525"/>
                <a:ext cx="226"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5" name="Rectangle 78"/>
              <p:cNvSpPr>
                <a:spLocks noChangeArrowheads="1"/>
              </p:cNvSpPr>
              <p:nvPr/>
            </p:nvSpPr>
            <p:spPr bwMode="auto">
              <a:xfrm>
                <a:off x="4011" y="2525"/>
                <a:ext cx="225" cy="3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6" name="Rectangle 79"/>
              <p:cNvSpPr>
                <a:spLocks noChangeArrowheads="1"/>
              </p:cNvSpPr>
              <p:nvPr/>
            </p:nvSpPr>
            <p:spPr bwMode="auto">
              <a:xfrm>
                <a:off x="4011" y="252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7" name="Rectangle 80"/>
              <p:cNvSpPr>
                <a:spLocks noChangeArrowheads="1"/>
              </p:cNvSpPr>
              <p:nvPr/>
            </p:nvSpPr>
            <p:spPr bwMode="auto">
              <a:xfrm>
                <a:off x="4293" y="2525"/>
                <a:ext cx="225" cy="33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8" name="Rectangle 81"/>
              <p:cNvSpPr>
                <a:spLocks noChangeArrowheads="1"/>
              </p:cNvSpPr>
              <p:nvPr/>
            </p:nvSpPr>
            <p:spPr bwMode="auto">
              <a:xfrm>
                <a:off x="4293" y="2525"/>
                <a:ext cx="225" cy="33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29" name="Rectangle 85"/>
              <p:cNvSpPr>
                <a:spLocks noChangeArrowheads="1"/>
              </p:cNvSpPr>
              <p:nvPr/>
            </p:nvSpPr>
            <p:spPr bwMode="auto">
              <a:xfrm>
                <a:off x="972" y="3257"/>
                <a:ext cx="450" cy="33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0" name="Rectangle 86"/>
              <p:cNvSpPr>
                <a:spLocks noChangeArrowheads="1"/>
              </p:cNvSpPr>
              <p:nvPr/>
            </p:nvSpPr>
            <p:spPr bwMode="auto">
              <a:xfrm>
                <a:off x="972" y="3257"/>
                <a:ext cx="450" cy="337"/>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1" name="Rectangle 87"/>
              <p:cNvSpPr>
                <a:spLocks noChangeArrowheads="1"/>
              </p:cNvSpPr>
              <p:nvPr/>
            </p:nvSpPr>
            <p:spPr bwMode="auto">
              <a:xfrm>
                <a:off x="1535" y="3257"/>
                <a:ext cx="225" cy="337"/>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2" name="Rectangle 88"/>
              <p:cNvSpPr>
                <a:spLocks noChangeArrowheads="1"/>
              </p:cNvSpPr>
              <p:nvPr/>
            </p:nvSpPr>
            <p:spPr bwMode="auto">
              <a:xfrm>
                <a:off x="1535" y="3257"/>
                <a:ext cx="225" cy="337"/>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3" name="Rectangle 89"/>
              <p:cNvSpPr>
                <a:spLocks noChangeArrowheads="1"/>
              </p:cNvSpPr>
              <p:nvPr/>
            </p:nvSpPr>
            <p:spPr bwMode="auto">
              <a:xfrm>
                <a:off x="1872" y="3257"/>
                <a:ext cx="676" cy="33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4" name="Rectangle 90"/>
              <p:cNvSpPr>
                <a:spLocks noChangeArrowheads="1"/>
              </p:cNvSpPr>
              <p:nvPr/>
            </p:nvSpPr>
            <p:spPr bwMode="auto">
              <a:xfrm>
                <a:off x="1872" y="3257"/>
                <a:ext cx="676" cy="337"/>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5" name="Rectangle 91"/>
              <p:cNvSpPr>
                <a:spLocks noChangeArrowheads="1"/>
              </p:cNvSpPr>
              <p:nvPr/>
            </p:nvSpPr>
            <p:spPr bwMode="auto">
              <a:xfrm>
                <a:off x="2661" y="3257"/>
                <a:ext cx="900" cy="337"/>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6" name="Rectangle 92"/>
              <p:cNvSpPr>
                <a:spLocks noChangeArrowheads="1"/>
              </p:cNvSpPr>
              <p:nvPr/>
            </p:nvSpPr>
            <p:spPr bwMode="auto">
              <a:xfrm>
                <a:off x="2661" y="3257"/>
                <a:ext cx="900" cy="337"/>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7" name="Rectangle 93"/>
              <p:cNvSpPr>
                <a:spLocks noChangeArrowheads="1"/>
              </p:cNvSpPr>
              <p:nvPr/>
            </p:nvSpPr>
            <p:spPr bwMode="auto">
              <a:xfrm>
                <a:off x="3673" y="3257"/>
                <a:ext cx="226" cy="33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8" name="Rectangle 94"/>
              <p:cNvSpPr>
                <a:spLocks noChangeArrowheads="1"/>
              </p:cNvSpPr>
              <p:nvPr/>
            </p:nvSpPr>
            <p:spPr bwMode="auto">
              <a:xfrm>
                <a:off x="3673" y="3257"/>
                <a:ext cx="226" cy="337"/>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endParaRPr lang="en-IN" altLang="en-US">
                  <a:latin typeface="Verdana" panose="020B0604030504040204" pitchFamily="34" charset="0"/>
                </a:endParaRPr>
              </a:p>
            </p:txBody>
          </p:sp>
          <p:sp>
            <p:nvSpPr>
              <p:cNvPr id="55339" name="Line 95"/>
              <p:cNvSpPr>
                <a:spLocks noChangeShapeType="1"/>
              </p:cNvSpPr>
              <p:nvPr/>
            </p:nvSpPr>
            <p:spPr bwMode="auto">
              <a:xfrm>
                <a:off x="1084" y="2863"/>
                <a:ext cx="563"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0" name="Freeform 96"/>
              <p:cNvSpPr>
                <a:spLocks/>
              </p:cNvSpPr>
              <p:nvPr/>
            </p:nvSpPr>
            <p:spPr bwMode="auto">
              <a:xfrm>
                <a:off x="1617" y="3227"/>
                <a:ext cx="30" cy="35"/>
              </a:xfrm>
              <a:custGeom>
                <a:avLst/>
                <a:gdLst>
                  <a:gd name="T0" fmla="*/ 0 w 30"/>
                  <a:gd name="T1" fmla="*/ 35 h 35"/>
                  <a:gd name="T2" fmla="*/ 30 w 30"/>
                  <a:gd name="T3" fmla="*/ 30 h 35"/>
                  <a:gd name="T4" fmla="*/ 25 w 30"/>
                  <a:gd name="T5" fmla="*/ 0 h 35"/>
                  <a:gd name="T6" fmla="*/ 0 60000 65536"/>
                  <a:gd name="T7" fmla="*/ 0 60000 65536"/>
                  <a:gd name="T8" fmla="*/ 0 60000 65536"/>
                  <a:gd name="T9" fmla="*/ 0 w 30"/>
                  <a:gd name="T10" fmla="*/ 0 h 35"/>
                  <a:gd name="T11" fmla="*/ 30 w 30"/>
                  <a:gd name="T12" fmla="*/ 35 h 35"/>
                </a:gdLst>
                <a:ahLst/>
                <a:cxnLst>
                  <a:cxn ang="T6">
                    <a:pos x="T0" y="T1"/>
                  </a:cxn>
                  <a:cxn ang="T7">
                    <a:pos x="T2" y="T3"/>
                  </a:cxn>
                  <a:cxn ang="T8">
                    <a:pos x="T4" y="T5"/>
                  </a:cxn>
                </a:cxnLst>
                <a:rect l="T9" t="T10" r="T11" b="T12"/>
                <a:pathLst>
                  <a:path w="30" h="35">
                    <a:moveTo>
                      <a:pt x="0" y="35"/>
                    </a:moveTo>
                    <a:lnTo>
                      <a:pt x="30" y="30"/>
                    </a:lnTo>
                    <a:lnTo>
                      <a:pt x="25"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41" name="Line 97"/>
              <p:cNvSpPr>
                <a:spLocks noChangeShapeType="1"/>
              </p:cNvSpPr>
              <p:nvPr/>
            </p:nvSpPr>
            <p:spPr bwMode="auto">
              <a:xfrm flipH="1">
                <a:off x="1309" y="2863"/>
                <a:ext cx="816"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2" name="Freeform 98"/>
              <p:cNvSpPr>
                <a:spLocks/>
              </p:cNvSpPr>
              <p:nvPr/>
            </p:nvSpPr>
            <p:spPr bwMode="auto">
              <a:xfrm>
                <a:off x="1309" y="3228"/>
                <a:ext cx="29" cy="38"/>
              </a:xfrm>
              <a:custGeom>
                <a:avLst/>
                <a:gdLst>
                  <a:gd name="T0" fmla="*/ 11 w 29"/>
                  <a:gd name="T1" fmla="*/ 0 h 38"/>
                  <a:gd name="T2" fmla="*/ 0 w 29"/>
                  <a:gd name="T3" fmla="*/ 29 h 38"/>
                  <a:gd name="T4" fmla="*/ 29 w 29"/>
                  <a:gd name="T5" fmla="*/ 38 h 38"/>
                  <a:gd name="T6" fmla="*/ 0 60000 65536"/>
                  <a:gd name="T7" fmla="*/ 0 60000 65536"/>
                  <a:gd name="T8" fmla="*/ 0 60000 65536"/>
                  <a:gd name="T9" fmla="*/ 0 w 29"/>
                  <a:gd name="T10" fmla="*/ 0 h 38"/>
                  <a:gd name="T11" fmla="*/ 29 w 29"/>
                  <a:gd name="T12" fmla="*/ 38 h 38"/>
                </a:gdLst>
                <a:ahLst/>
                <a:cxnLst>
                  <a:cxn ang="T6">
                    <a:pos x="T0" y="T1"/>
                  </a:cxn>
                  <a:cxn ang="T7">
                    <a:pos x="T2" y="T3"/>
                  </a:cxn>
                  <a:cxn ang="T8">
                    <a:pos x="T4" y="T5"/>
                  </a:cxn>
                </a:cxnLst>
                <a:rect l="T9" t="T10" r="T11" b="T12"/>
                <a:pathLst>
                  <a:path w="29" h="38">
                    <a:moveTo>
                      <a:pt x="11" y="0"/>
                    </a:moveTo>
                    <a:lnTo>
                      <a:pt x="0" y="29"/>
                    </a:lnTo>
                    <a:lnTo>
                      <a:pt x="29" y="38"/>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43" name="Line 99"/>
              <p:cNvSpPr>
                <a:spLocks noChangeShapeType="1"/>
              </p:cNvSpPr>
              <p:nvPr/>
            </p:nvSpPr>
            <p:spPr bwMode="auto">
              <a:xfrm>
                <a:off x="746" y="2863"/>
                <a:ext cx="338"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4" name="Freeform 100"/>
              <p:cNvSpPr>
                <a:spLocks/>
              </p:cNvSpPr>
              <p:nvPr/>
            </p:nvSpPr>
            <p:spPr bwMode="auto">
              <a:xfrm>
                <a:off x="1054" y="3226"/>
                <a:ext cx="33" cy="31"/>
              </a:xfrm>
              <a:custGeom>
                <a:avLst/>
                <a:gdLst>
                  <a:gd name="T0" fmla="*/ 0 w 33"/>
                  <a:gd name="T1" fmla="*/ 28 h 31"/>
                  <a:gd name="T2" fmla="*/ 30 w 33"/>
                  <a:gd name="T3" fmla="*/ 31 h 31"/>
                  <a:gd name="T4" fmla="*/ 33 w 33"/>
                  <a:gd name="T5" fmla="*/ 0 h 31"/>
                  <a:gd name="T6" fmla="*/ 0 60000 65536"/>
                  <a:gd name="T7" fmla="*/ 0 60000 65536"/>
                  <a:gd name="T8" fmla="*/ 0 60000 65536"/>
                  <a:gd name="T9" fmla="*/ 0 w 33"/>
                  <a:gd name="T10" fmla="*/ 0 h 31"/>
                  <a:gd name="T11" fmla="*/ 33 w 33"/>
                  <a:gd name="T12" fmla="*/ 31 h 31"/>
                </a:gdLst>
                <a:ahLst/>
                <a:cxnLst>
                  <a:cxn ang="T6">
                    <a:pos x="T0" y="T1"/>
                  </a:cxn>
                  <a:cxn ang="T7">
                    <a:pos x="T2" y="T3"/>
                  </a:cxn>
                  <a:cxn ang="T8">
                    <a:pos x="T4" y="T5"/>
                  </a:cxn>
                </a:cxnLst>
                <a:rect l="T9" t="T10" r="T11" b="T12"/>
                <a:pathLst>
                  <a:path w="33" h="31">
                    <a:moveTo>
                      <a:pt x="0" y="28"/>
                    </a:moveTo>
                    <a:lnTo>
                      <a:pt x="30" y="31"/>
                    </a:lnTo>
                    <a:lnTo>
                      <a:pt x="33"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45" name="Line 101"/>
              <p:cNvSpPr>
                <a:spLocks noChangeShapeType="1"/>
              </p:cNvSpPr>
              <p:nvPr/>
            </p:nvSpPr>
            <p:spPr bwMode="auto">
              <a:xfrm>
                <a:off x="1422" y="2863"/>
                <a:ext cx="563"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6" name="Freeform 102"/>
              <p:cNvSpPr>
                <a:spLocks/>
              </p:cNvSpPr>
              <p:nvPr/>
            </p:nvSpPr>
            <p:spPr bwMode="auto">
              <a:xfrm>
                <a:off x="1955" y="3227"/>
                <a:ext cx="30" cy="35"/>
              </a:xfrm>
              <a:custGeom>
                <a:avLst/>
                <a:gdLst>
                  <a:gd name="T0" fmla="*/ 0 w 30"/>
                  <a:gd name="T1" fmla="*/ 35 h 35"/>
                  <a:gd name="T2" fmla="*/ 30 w 30"/>
                  <a:gd name="T3" fmla="*/ 30 h 35"/>
                  <a:gd name="T4" fmla="*/ 25 w 30"/>
                  <a:gd name="T5" fmla="*/ 0 h 35"/>
                  <a:gd name="T6" fmla="*/ 0 60000 65536"/>
                  <a:gd name="T7" fmla="*/ 0 60000 65536"/>
                  <a:gd name="T8" fmla="*/ 0 60000 65536"/>
                  <a:gd name="T9" fmla="*/ 0 w 30"/>
                  <a:gd name="T10" fmla="*/ 0 h 35"/>
                  <a:gd name="T11" fmla="*/ 30 w 30"/>
                  <a:gd name="T12" fmla="*/ 35 h 35"/>
                </a:gdLst>
                <a:ahLst/>
                <a:cxnLst>
                  <a:cxn ang="T6">
                    <a:pos x="T0" y="T1"/>
                  </a:cxn>
                  <a:cxn ang="T7">
                    <a:pos x="T2" y="T3"/>
                  </a:cxn>
                  <a:cxn ang="T8">
                    <a:pos x="T4" y="T5"/>
                  </a:cxn>
                </a:cxnLst>
                <a:rect l="T9" t="T10" r="T11" b="T12"/>
                <a:pathLst>
                  <a:path w="30" h="35">
                    <a:moveTo>
                      <a:pt x="0" y="35"/>
                    </a:moveTo>
                    <a:lnTo>
                      <a:pt x="30" y="30"/>
                    </a:lnTo>
                    <a:lnTo>
                      <a:pt x="25"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47" name="Line 103"/>
              <p:cNvSpPr>
                <a:spLocks noChangeShapeType="1"/>
              </p:cNvSpPr>
              <p:nvPr/>
            </p:nvSpPr>
            <p:spPr bwMode="auto">
              <a:xfrm flipH="1">
                <a:off x="2098" y="2863"/>
                <a:ext cx="816"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8" name="Freeform 104"/>
              <p:cNvSpPr>
                <a:spLocks/>
              </p:cNvSpPr>
              <p:nvPr/>
            </p:nvSpPr>
            <p:spPr bwMode="auto">
              <a:xfrm>
                <a:off x="2098" y="3228"/>
                <a:ext cx="28" cy="38"/>
              </a:xfrm>
              <a:custGeom>
                <a:avLst/>
                <a:gdLst>
                  <a:gd name="T0" fmla="*/ 10 w 28"/>
                  <a:gd name="T1" fmla="*/ 0 h 38"/>
                  <a:gd name="T2" fmla="*/ 0 w 28"/>
                  <a:gd name="T3" fmla="*/ 29 h 38"/>
                  <a:gd name="T4" fmla="*/ 28 w 28"/>
                  <a:gd name="T5" fmla="*/ 38 h 38"/>
                  <a:gd name="T6" fmla="*/ 0 60000 65536"/>
                  <a:gd name="T7" fmla="*/ 0 60000 65536"/>
                  <a:gd name="T8" fmla="*/ 0 60000 65536"/>
                  <a:gd name="T9" fmla="*/ 0 w 28"/>
                  <a:gd name="T10" fmla="*/ 0 h 38"/>
                  <a:gd name="T11" fmla="*/ 28 w 28"/>
                  <a:gd name="T12" fmla="*/ 38 h 38"/>
                </a:gdLst>
                <a:ahLst/>
                <a:cxnLst>
                  <a:cxn ang="T6">
                    <a:pos x="T0" y="T1"/>
                  </a:cxn>
                  <a:cxn ang="T7">
                    <a:pos x="T2" y="T3"/>
                  </a:cxn>
                  <a:cxn ang="T8">
                    <a:pos x="T4" y="T5"/>
                  </a:cxn>
                </a:cxnLst>
                <a:rect l="T9" t="T10" r="T11" b="T12"/>
                <a:pathLst>
                  <a:path w="28" h="38">
                    <a:moveTo>
                      <a:pt x="10" y="0"/>
                    </a:moveTo>
                    <a:lnTo>
                      <a:pt x="0" y="29"/>
                    </a:lnTo>
                    <a:lnTo>
                      <a:pt x="28" y="38"/>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49" name="Line 105"/>
              <p:cNvSpPr>
                <a:spLocks noChangeShapeType="1"/>
              </p:cNvSpPr>
              <p:nvPr/>
            </p:nvSpPr>
            <p:spPr bwMode="auto">
              <a:xfrm flipH="1">
                <a:off x="2323" y="2863"/>
                <a:ext cx="1463"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0" name="Freeform 106"/>
              <p:cNvSpPr>
                <a:spLocks/>
              </p:cNvSpPr>
              <p:nvPr/>
            </p:nvSpPr>
            <p:spPr bwMode="auto">
              <a:xfrm>
                <a:off x="2323" y="3230"/>
                <a:ext cx="26" cy="42"/>
              </a:xfrm>
              <a:custGeom>
                <a:avLst/>
                <a:gdLst>
                  <a:gd name="T0" fmla="*/ 15 w 26"/>
                  <a:gd name="T1" fmla="*/ 0 h 42"/>
                  <a:gd name="T2" fmla="*/ 0 w 26"/>
                  <a:gd name="T3" fmla="*/ 27 h 42"/>
                  <a:gd name="T4" fmla="*/ 26 w 26"/>
                  <a:gd name="T5" fmla="*/ 42 h 42"/>
                  <a:gd name="T6" fmla="*/ 0 60000 65536"/>
                  <a:gd name="T7" fmla="*/ 0 60000 65536"/>
                  <a:gd name="T8" fmla="*/ 0 60000 65536"/>
                  <a:gd name="T9" fmla="*/ 0 w 26"/>
                  <a:gd name="T10" fmla="*/ 0 h 42"/>
                  <a:gd name="T11" fmla="*/ 26 w 26"/>
                  <a:gd name="T12" fmla="*/ 42 h 42"/>
                </a:gdLst>
                <a:ahLst/>
                <a:cxnLst>
                  <a:cxn ang="T6">
                    <a:pos x="T0" y="T1"/>
                  </a:cxn>
                  <a:cxn ang="T7">
                    <a:pos x="T2" y="T3"/>
                  </a:cxn>
                  <a:cxn ang="T8">
                    <a:pos x="T4" y="T5"/>
                  </a:cxn>
                </a:cxnLst>
                <a:rect l="T9" t="T10" r="T11" b="T12"/>
                <a:pathLst>
                  <a:path w="26" h="42">
                    <a:moveTo>
                      <a:pt x="15" y="0"/>
                    </a:moveTo>
                    <a:lnTo>
                      <a:pt x="0" y="27"/>
                    </a:lnTo>
                    <a:lnTo>
                      <a:pt x="26" y="42"/>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51" name="Line 107"/>
              <p:cNvSpPr>
                <a:spLocks noChangeShapeType="1"/>
              </p:cNvSpPr>
              <p:nvPr/>
            </p:nvSpPr>
            <p:spPr bwMode="auto">
              <a:xfrm>
                <a:off x="1760" y="2863"/>
                <a:ext cx="1013"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2" name="Freeform 108"/>
              <p:cNvSpPr>
                <a:spLocks/>
              </p:cNvSpPr>
              <p:nvPr/>
            </p:nvSpPr>
            <p:spPr bwMode="auto">
              <a:xfrm>
                <a:off x="2745" y="3228"/>
                <a:ext cx="28" cy="41"/>
              </a:xfrm>
              <a:custGeom>
                <a:avLst/>
                <a:gdLst>
                  <a:gd name="T0" fmla="*/ 0 w 28"/>
                  <a:gd name="T1" fmla="*/ 41 h 41"/>
                  <a:gd name="T2" fmla="*/ 28 w 28"/>
                  <a:gd name="T3" fmla="*/ 29 h 41"/>
                  <a:gd name="T4" fmla="*/ 16 w 28"/>
                  <a:gd name="T5" fmla="*/ 0 h 41"/>
                  <a:gd name="T6" fmla="*/ 0 60000 65536"/>
                  <a:gd name="T7" fmla="*/ 0 60000 65536"/>
                  <a:gd name="T8" fmla="*/ 0 60000 65536"/>
                  <a:gd name="T9" fmla="*/ 0 w 28"/>
                  <a:gd name="T10" fmla="*/ 0 h 41"/>
                  <a:gd name="T11" fmla="*/ 28 w 28"/>
                  <a:gd name="T12" fmla="*/ 41 h 41"/>
                </a:gdLst>
                <a:ahLst/>
                <a:cxnLst>
                  <a:cxn ang="T6">
                    <a:pos x="T0" y="T1"/>
                  </a:cxn>
                  <a:cxn ang="T7">
                    <a:pos x="T2" y="T3"/>
                  </a:cxn>
                  <a:cxn ang="T8">
                    <a:pos x="T4" y="T5"/>
                  </a:cxn>
                </a:cxnLst>
                <a:rect l="T9" t="T10" r="T11" b="T12"/>
                <a:pathLst>
                  <a:path w="28" h="41">
                    <a:moveTo>
                      <a:pt x="0" y="41"/>
                    </a:moveTo>
                    <a:lnTo>
                      <a:pt x="28" y="29"/>
                    </a:lnTo>
                    <a:lnTo>
                      <a:pt x="16"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53" name="Line 109"/>
              <p:cNvSpPr>
                <a:spLocks noChangeShapeType="1"/>
              </p:cNvSpPr>
              <p:nvPr/>
            </p:nvSpPr>
            <p:spPr bwMode="auto">
              <a:xfrm>
                <a:off x="2576" y="2863"/>
                <a:ext cx="394"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4" name="Freeform 110"/>
              <p:cNvSpPr>
                <a:spLocks/>
              </p:cNvSpPr>
              <p:nvPr/>
            </p:nvSpPr>
            <p:spPr bwMode="auto">
              <a:xfrm>
                <a:off x="2939" y="3226"/>
                <a:ext cx="31" cy="31"/>
              </a:xfrm>
              <a:custGeom>
                <a:avLst/>
                <a:gdLst>
                  <a:gd name="T0" fmla="*/ 0 w 31"/>
                  <a:gd name="T1" fmla="*/ 31 h 31"/>
                  <a:gd name="T2" fmla="*/ 31 w 31"/>
                  <a:gd name="T3" fmla="*/ 31 h 31"/>
                  <a:gd name="T4" fmla="*/ 31 w 31"/>
                  <a:gd name="T5" fmla="*/ 0 h 31"/>
                  <a:gd name="T6" fmla="*/ 0 60000 65536"/>
                  <a:gd name="T7" fmla="*/ 0 60000 65536"/>
                  <a:gd name="T8" fmla="*/ 0 60000 65536"/>
                  <a:gd name="T9" fmla="*/ 0 w 31"/>
                  <a:gd name="T10" fmla="*/ 0 h 31"/>
                  <a:gd name="T11" fmla="*/ 31 w 31"/>
                  <a:gd name="T12" fmla="*/ 31 h 31"/>
                </a:gdLst>
                <a:ahLst/>
                <a:cxnLst>
                  <a:cxn ang="T6">
                    <a:pos x="T0" y="T1"/>
                  </a:cxn>
                  <a:cxn ang="T7">
                    <a:pos x="T2" y="T3"/>
                  </a:cxn>
                  <a:cxn ang="T8">
                    <a:pos x="T4" y="T5"/>
                  </a:cxn>
                </a:cxnLst>
                <a:rect l="T9" t="T10" r="T11" b="T12"/>
                <a:pathLst>
                  <a:path w="31" h="31">
                    <a:moveTo>
                      <a:pt x="0" y="31"/>
                    </a:moveTo>
                    <a:lnTo>
                      <a:pt x="31" y="31"/>
                    </a:lnTo>
                    <a:lnTo>
                      <a:pt x="31" y="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55" name="Line 111"/>
              <p:cNvSpPr>
                <a:spLocks noChangeShapeType="1"/>
              </p:cNvSpPr>
              <p:nvPr/>
            </p:nvSpPr>
            <p:spPr bwMode="auto">
              <a:xfrm flipH="1">
                <a:off x="3111" y="2863"/>
                <a:ext cx="337"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6" name="Freeform 112"/>
              <p:cNvSpPr>
                <a:spLocks/>
              </p:cNvSpPr>
              <p:nvPr/>
            </p:nvSpPr>
            <p:spPr bwMode="auto">
              <a:xfrm>
                <a:off x="3108" y="3226"/>
                <a:ext cx="33" cy="31"/>
              </a:xfrm>
              <a:custGeom>
                <a:avLst/>
                <a:gdLst>
                  <a:gd name="T0" fmla="*/ 0 w 33"/>
                  <a:gd name="T1" fmla="*/ 0 h 31"/>
                  <a:gd name="T2" fmla="*/ 3 w 33"/>
                  <a:gd name="T3" fmla="*/ 31 h 31"/>
                  <a:gd name="T4" fmla="*/ 33 w 33"/>
                  <a:gd name="T5" fmla="*/ 28 h 31"/>
                  <a:gd name="T6" fmla="*/ 0 60000 65536"/>
                  <a:gd name="T7" fmla="*/ 0 60000 65536"/>
                  <a:gd name="T8" fmla="*/ 0 60000 65536"/>
                  <a:gd name="T9" fmla="*/ 0 w 33"/>
                  <a:gd name="T10" fmla="*/ 0 h 31"/>
                  <a:gd name="T11" fmla="*/ 33 w 33"/>
                  <a:gd name="T12" fmla="*/ 31 h 31"/>
                </a:gdLst>
                <a:ahLst/>
                <a:cxnLst>
                  <a:cxn ang="T6">
                    <a:pos x="T0" y="T1"/>
                  </a:cxn>
                  <a:cxn ang="T7">
                    <a:pos x="T2" y="T3"/>
                  </a:cxn>
                  <a:cxn ang="T8">
                    <a:pos x="T4" y="T5"/>
                  </a:cxn>
                </a:cxnLst>
                <a:rect l="T9" t="T10" r="T11" b="T12"/>
                <a:pathLst>
                  <a:path w="33" h="31">
                    <a:moveTo>
                      <a:pt x="0" y="0"/>
                    </a:moveTo>
                    <a:lnTo>
                      <a:pt x="3" y="31"/>
                    </a:lnTo>
                    <a:lnTo>
                      <a:pt x="33" y="28"/>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57" name="Line 113"/>
              <p:cNvSpPr>
                <a:spLocks noChangeShapeType="1"/>
              </p:cNvSpPr>
              <p:nvPr/>
            </p:nvSpPr>
            <p:spPr bwMode="auto">
              <a:xfrm flipH="1">
                <a:off x="3336" y="2863"/>
                <a:ext cx="1069"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8" name="Freeform 114"/>
              <p:cNvSpPr>
                <a:spLocks/>
              </p:cNvSpPr>
              <p:nvPr/>
            </p:nvSpPr>
            <p:spPr bwMode="auto">
              <a:xfrm>
                <a:off x="3336" y="3229"/>
                <a:ext cx="27" cy="40"/>
              </a:xfrm>
              <a:custGeom>
                <a:avLst/>
                <a:gdLst>
                  <a:gd name="T0" fmla="*/ 13 w 27"/>
                  <a:gd name="T1" fmla="*/ 0 h 40"/>
                  <a:gd name="T2" fmla="*/ 0 w 27"/>
                  <a:gd name="T3" fmla="*/ 28 h 40"/>
                  <a:gd name="T4" fmla="*/ 27 w 27"/>
                  <a:gd name="T5" fmla="*/ 40 h 40"/>
                  <a:gd name="T6" fmla="*/ 0 60000 65536"/>
                  <a:gd name="T7" fmla="*/ 0 60000 65536"/>
                  <a:gd name="T8" fmla="*/ 0 60000 65536"/>
                  <a:gd name="T9" fmla="*/ 0 w 27"/>
                  <a:gd name="T10" fmla="*/ 0 h 40"/>
                  <a:gd name="T11" fmla="*/ 27 w 27"/>
                  <a:gd name="T12" fmla="*/ 40 h 40"/>
                </a:gdLst>
                <a:ahLst/>
                <a:cxnLst>
                  <a:cxn ang="T6">
                    <a:pos x="T0" y="T1"/>
                  </a:cxn>
                  <a:cxn ang="T7">
                    <a:pos x="T2" y="T3"/>
                  </a:cxn>
                  <a:cxn ang="T8">
                    <a:pos x="T4" y="T5"/>
                  </a:cxn>
                </a:cxnLst>
                <a:rect l="T9" t="T10" r="T11" b="T12"/>
                <a:pathLst>
                  <a:path w="27" h="40">
                    <a:moveTo>
                      <a:pt x="13" y="0"/>
                    </a:moveTo>
                    <a:lnTo>
                      <a:pt x="0" y="28"/>
                    </a:lnTo>
                    <a:lnTo>
                      <a:pt x="27" y="40"/>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59" name="Line 115"/>
              <p:cNvSpPr>
                <a:spLocks noChangeShapeType="1"/>
              </p:cNvSpPr>
              <p:nvPr/>
            </p:nvSpPr>
            <p:spPr bwMode="auto">
              <a:xfrm flipH="1">
                <a:off x="3786" y="2863"/>
                <a:ext cx="338" cy="394"/>
              </a:xfrm>
              <a:prstGeom prst="line">
                <a:avLst/>
              </a:prstGeom>
              <a:noFill/>
              <a:ln w="317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60" name="Freeform 116"/>
              <p:cNvSpPr>
                <a:spLocks/>
              </p:cNvSpPr>
              <p:nvPr/>
            </p:nvSpPr>
            <p:spPr bwMode="auto">
              <a:xfrm>
                <a:off x="3784" y="3226"/>
                <a:ext cx="33" cy="31"/>
              </a:xfrm>
              <a:custGeom>
                <a:avLst/>
                <a:gdLst>
                  <a:gd name="T0" fmla="*/ 0 w 33"/>
                  <a:gd name="T1" fmla="*/ 0 h 31"/>
                  <a:gd name="T2" fmla="*/ 2 w 33"/>
                  <a:gd name="T3" fmla="*/ 31 h 31"/>
                  <a:gd name="T4" fmla="*/ 33 w 33"/>
                  <a:gd name="T5" fmla="*/ 28 h 31"/>
                  <a:gd name="T6" fmla="*/ 0 60000 65536"/>
                  <a:gd name="T7" fmla="*/ 0 60000 65536"/>
                  <a:gd name="T8" fmla="*/ 0 60000 65536"/>
                  <a:gd name="T9" fmla="*/ 0 w 33"/>
                  <a:gd name="T10" fmla="*/ 0 h 31"/>
                  <a:gd name="T11" fmla="*/ 33 w 33"/>
                  <a:gd name="T12" fmla="*/ 31 h 31"/>
                </a:gdLst>
                <a:ahLst/>
                <a:cxnLst>
                  <a:cxn ang="T6">
                    <a:pos x="T0" y="T1"/>
                  </a:cxn>
                  <a:cxn ang="T7">
                    <a:pos x="T2" y="T3"/>
                  </a:cxn>
                  <a:cxn ang="T8">
                    <a:pos x="T4" y="T5"/>
                  </a:cxn>
                </a:cxnLst>
                <a:rect l="T9" t="T10" r="T11" b="T12"/>
                <a:pathLst>
                  <a:path w="33" h="31">
                    <a:moveTo>
                      <a:pt x="0" y="0"/>
                    </a:moveTo>
                    <a:lnTo>
                      <a:pt x="2" y="31"/>
                    </a:lnTo>
                    <a:lnTo>
                      <a:pt x="33" y="28"/>
                    </a:ln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5304" name="Rectangle 124"/>
            <p:cNvSpPr>
              <a:spLocks noChangeArrowheads="1"/>
            </p:cNvSpPr>
            <p:nvPr/>
          </p:nvSpPr>
          <p:spPr bwMode="auto">
            <a:xfrm>
              <a:off x="857224" y="3292459"/>
              <a:ext cx="6273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r>
                <a:rPr lang="en-US" altLang="en-US">
                  <a:solidFill>
                    <a:srgbClr val="000000"/>
                  </a:solidFill>
                  <a:latin typeface="Verdana" panose="020B0604030504040204" pitchFamily="34" charset="0"/>
                </a:rPr>
                <a:t>Reduce: gather up PageRank “credit” from multiple sources to compute new PageRank value</a:t>
              </a:r>
              <a:endParaRPr lang="en-US" altLang="en-US">
                <a:latin typeface="Verdana" panose="020B0604030504040204" pitchFamily="34" charset="0"/>
              </a:endParaRPr>
            </a:p>
          </p:txBody>
        </p:sp>
        <p:sp>
          <p:nvSpPr>
            <p:cNvPr id="55305" name="Line 126"/>
            <p:cNvSpPr>
              <a:spLocks noChangeShapeType="1"/>
            </p:cNvSpPr>
            <p:nvPr/>
          </p:nvSpPr>
          <p:spPr bwMode="auto">
            <a:xfrm flipV="1">
              <a:off x="7816824" y="2301859"/>
              <a:ext cx="0" cy="266700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06" name="Text Box 128"/>
            <p:cNvSpPr txBox="1">
              <a:spLocks noChangeArrowheads="1"/>
            </p:cNvSpPr>
            <p:nvPr/>
          </p:nvSpPr>
          <p:spPr bwMode="auto">
            <a:xfrm>
              <a:off x="6750024" y="5045059"/>
              <a:ext cx="1346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r>
                <a:rPr lang="en-US" altLang="en-US">
                  <a:solidFill>
                    <a:schemeClr val="tx2"/>
                  </a:solidFill>
                  <a:latin typeface="Verdana" panose="020B0604030504040204" pitchFamily="34" charset="0"/>
                </a:rPr>
                <a:t>Iterate until</a:t>
              </a:r>
            </a:p>
            <a:p>
              <a:r>
                <a:rPr lang="en-US" altLang="en-US">
                  <a:solidFill>
                    <a:schemeClr val="tx2"/>
                  </a:solidFill>
                  <a:latin typeface="Verdana" panose="020B0604030504040204" pitchFamily="34" charset="0"/>
                </a:rPr>
                <a:t>convergence</a:t>
              </a:r>
            </a:p>
          </p:txBody>
        </p:sp>
      </p:grpSp>
      <p:sp>
        <p:nvSpPr>
          <p:cNvPr id="55300" name="TextBox 224"/>
          <p:cNvSpPr txBox="1">
            <a:spLocks noChangeArrowheads="1"/>
          </p:cNvSpPr>
          <p:nvPr/>
        </p:nvSpPr>
        <p:spPr bwMode="auto">
          <a:xfrm>
            <a:off x="4429125" y="6215063"/>
            <a:ext cx="45005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r>
              <a:rPr lang="en-US" altLang="en-US" sz="900">
                <a:latin typeface="Verdana" panose="020B0604030504040204" pitchFamily="34" charset="0"/>
              </a:rPr>
              <a:t>Source of Image: Lin 2008</a:t>
            </a:r>
            <a:endParaRPr lang="en-IN" altLang="en-US" sz="900">
              <a:latin typeface="Verdana" panose="020B0604030504040204" pitchFamily="34" charset="0"/>
            </a:endParaRPr>
          </a:p>
        </p:txBody>
      </p:sp>
      <p:sp>
        <p:nvSpPr>
          <p:cNvPr id="3" name="Slide Number Placeholder 2"/>
          <p:cNvSpPr>
            <a:spLocks noGrp="1"/>
          </p:cNvSpPr>
          <p:nvPr>
            <p:ph type="sldNum" sz="quarter" idx="12"/>
          </p:nvPr>
        </p:nvSpPr>
        <p:spPr/>
        <p:txBody>
          <a:bodyPr/>
          <a:lstStyle/>
          <a:p>
            <a:fld id="{19B12225-5612-419B-A8D5-4B8EEE4C217E}" type="slidenum">
              <a:rPr lang="en-US" smtClean="0"/>
              <a:pPr/>
              <a:t>127</a:t>
            </a:fld>
            <a:endParaRPr lang="en-US"/>
          </a:p>
        </p:txBody>
      </p:sp>
    </p:spTree>
    <p:extLst>
      <p:ext uri="{BB962C8B-B14F-4D97-AF65-F5344CB8AC3E}">
        <p14:creationId xmlns:p14="http://schemas.microsoft.com/office/powerpoint/2010/main" val="50468809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58952"/>
          </a:xfrm>
        </p:spPr>
        <p:txBody>
          <a:bodyPr>
            <a:normAutofit fontScale="90000"/>
          </a:bodyPr>
          <a:lstStyle/>
          <a:p>
            <a:r>
              <a:rPr lang="en-IN" dirty="0"/>
              <a:t>Phase 1: </a:t>
            </a:r>
            <a:r>
              <a:rPr lang="en-GB" dirty="0"/>
              <a:t>Process HTML</a:t>
            </a:r>
            <a:endParaRPr lang="en-IN" dirty="0"/>
          </a:p>
        </p:txBody>
      </p:sp>
      <p:sp>
        <p:nvSpPr>
          <p:cNvPr id="56323" name="Content Placeholder 2"/>
          <p:cNvSpPr>
            <a:spLocks noGrp="1"/>
          </p:cNvSpPr>
          <p:nvPr>
            <p:ph idx="1"/>
          </p:nvPr>
        </p:nvSpPr>
        <p:spPr/>
        <p:txBody>
          <a:bodyPr/>
          <a:lstStyle/>
          <a:p>
            <a:r>
              <a:rPr lang="en-IN" altLang="en-US" dirty="0"/>
              <a:t>  </a:t>
            </a:r>
          </a:p>
          <a:p>
            <a:r>
              <a:rPr lang="en-GB" altLang="en-US" dirty="0"/>
              <a:t>Map task takes (URL, page-content) pairs and maps them to (URL, (</a:t>
            </a:r>
            <a:r>
              <a:rPr lang="en-GB" altLang="en-US" dirty="0" err="1"/>
              <a:t>PRinit</a:t>
            </a:r>
            <a:r>
              <a:rPr lang="en-GB" altLang="en-US" dirty="0"/>
              <a:t>, list-of-</a:t>
            </a:r>
            <a:r>
              <a:rPr lang="en-GB" altLang="en-US" dirty="0" err="1"/>
              <a:t>urls</a:t>
            </a:r>
            <a:r>
              <a:rPr lang="en-GB" altLang="en-US" dirty="0"/>
              <a:t>))</a:t>
            </a:r>
          </a:p>
          <a:p>
            <a:pPr lvl="1"/>
            <a:r>
              <a:rPr lang="en-GB" altLang="en-US" dirty="0" err="1"/>
              <a:t>PRinit</a:t>
            </a:r>
            <a:r>
              <a:rPr lang="en-GB" altLang="en-US" dirty="0"/>
              <a:t> is the “seed” PageRank for URL</a:t>
            </a:r>
          </a:p>
          <a:p>
            <a:pPr lvl="1"/>
            <a:r>
              <a:rPr lang="en-GB" altLang="en-US" dirty="0"/>
              <a:t>list-of-</a:t>
            </a:r>
            <a:r>
              <a:rPr lang="en-GB" altLang="en-US" dirty="0" err="1"/>
              <a:t>urls</a:t>
            </a:r>
            <a:r>
              <a:rPr lang="en-GB" altLang="en-US" dirty="0"/>
              <a:t> contains all pages pointed to by URL</a:t>
            </a:r>
          </a:p>
          <a:p>
            <a:endParaRPr lang="en-GB" altLang="en-US" dirty="0"/>
          </a:p>
          <a:p>
            <a:r>
              <a:rPr lang="en-GB" altLang="en-US" dirty="0"/>
              <a:t>Reduce task is just the identity function</a:t>
            </a:r>
            <a:endParaRPr lang="en-US" altLang="en-US" dirty="0"/>
          </a:p>
          <a:p>
            <a:endParaRPr lang="en-IN" altLang="en-US" dirty="0"/>
          </a:p>
          <a:p>
            <a:endParaRPr lang="en-US" altLang="en-US" dirty="0"/>
          </a:p>
          <a:p>
            <a:endParaRPr lang="en-US" altLang="en-US" dirty="0"/>
          </a:p>
          <a:p>
            <a:endParaRPr lang="en-IN" altLang="en-US" dirty="0"/>
          </a:p>
          <a:p>
            <a:endParaRPr lang="en-IN" altLang="en-US" dirty="0"/>
          </a:p>
          <a:p>
            <a:endParaRPr lang="en-US" alt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128</a:t>
            </a:fld>
            <a:endParaRPr lang="en-US"/>
          </a:p>
        </p:txBody>
      </p:sp>
    </p:spTree>
    <p:extLst>
      <p:ext uri="{BB962C8B-B14F-4D97-AF65-F5344CB8AC3E}">
        <p14:creationId xmlns:p14="http://schemas.microsoft.com/office/powerpoint/2010/main" val="1238911921"/>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Phase 2: </a:t>
            </a:r>
            <a:r>
              <a:rPr lang="en-GB" dirty="0"/>
              <a:t>PageRank Distribution</a:t>
            </a:r>
            <a:endParaRPr lang="en-IN" dirty="0"/>
          </a:p>
        </p:txBody>
      </p:sp>
      <p:sp>
        <p:nvSpPr>
          <p:cNvPr id="57347" name="Content Placeholder 2"/>
          <p:cNvSpPr>
            <a:spLocks noGrp="1"/>
          </p:cNvSpPr>
          <p:nvPr>
            <p:ph idx="1"/>
          </p:nvPr>
        </p:nvSpPr>
        <p:spPr/>
        <p:txBody>
          <a:bodyPr/>
          <a:lstStyle/>
          <a:p>
            <a:r>
              <a:rPr lang="en-IN" altLang="en-US" dirty="0"/>
              <a:t>  </a:t>
            </a:r>
          </a:p>
          <a:p>
            <a:r>
              <a:rPr lang="en-GB" altLang="en-US" dirty="0"/>
              <a:t>Reduce task gets (URL, </a:t>
            </a:r>
            <a:r>
              <a:rPr lang="en-GB" altLang="en-US" dirty="0" err="1"/>
              <a:t>url_list</a:t>
            </a:r>
            <a:r>
              <a:rPr lang="en-GB" altLang="en-US" dirty="0"/>
              <a:t>) and many (URL, </a:t>
            </a:r>
            <a:r>
              <a:rPr lang="en-GB" altLang="en-US" dirty="0" err="1"/>
              <a:t>val</a:t>
            </a:r>
            <a:r>
              <a:rPr lang="en-GB" altLang="en-US" dirty="0"/>
              <a:t>) values</a:t>
            </a:r>
          </a:p>
          <a:p>
            <a:pPr lvl="1"/>
            <a:r>
              <a:rPr lang="en-GB" altLang="en-US" dirty="0"/>
              <a:t>Sum </a:t>
            </a:r>
            <a:r>
              <a:rPr lang="en-GB" altLang="en-US" dirty="0" err="1"/>
              <a:t>vals</a:t>
            </a:r>
            <a:r>
              <a:rPr lang="en-GB" altLang="en-US" dirty="0"/>
              <a:t> and fix up with d to get new PR</a:t>
            </a:r>
          </a:p>
          <a:p>
            <a:pPr lvl="1"/>
            <a:r>
              <a:rPr lang="en-GB" altLang="en-US" dirty="0"/>
              <a:t>Emit (URL, (</a:t>
            </a:r>
            <a:r>
              <a:rPr lang="en-GB" altLang="en-US" dirty="0" err="1"/>
              <a:t>new_rank</a:t>
            </a:r>
            <a:r>
              <a:rPr lang="en-GB" altLang="en-US" dirty="0"/>
              <a:t>, </a:t>
            </a:r>
            <a:r>
              <a:rPr lang="en-GB" altLang="en-US" dirty="0" err="1"/>
              <a:t>url_list</a:t>
            </a:r>
            <a:r>
              <a:rPr lang="en-GB" altLang="en-US" dirty="0"/>
              <a:t>))</a:t>
            </a:r>
          </a:p>
          <a:p>
            <a:endParaRPr lang="en-IN" altLang="en-US" dirty="0"/>
          </a:p>
          <a:p>
            <a:r>
              <a:rPr lang="en-GB" altLang="en-US" dirty="0"/>
              <a:t>Check for convergence using non parallel component</a:t>
            </a:r>
          </a:p>
          <a:p>
            <a:endParaRPr lang="en-GB" altLang="en-US" dirty="0"/>
          </a:p>
          <a:p>
            <a:pPr lvl="1"/>
            <a:endParaRPr lang="en-GB" altLang="en-US" dirty="0"/>
          </a:p>
          <a:p>
            <a:endParaRPr lang="en-IN" altLang="en-US" dirty="0"/>
          </a:p>
          <a:p>
            <a:endParaRPr lang="en-US" altLang="en-US" dirty="0"/>
          </a:p>
          <a:p>
            <a:endParaRPr lang="en-US" altLang="en-US" dirty="0"/>
          </a:p>
          <a:p>
            <a:endParaRPr lang="en-IN" altLang="en-US" dirty="0"/>
          </a:p>
          <a:p>
            <a:endParaRPr lang="en-IN" altLang="en-US" dirty="0"/>
          </a:p>
          <a:p>
            <a:endParaRPr lang="en-US" alt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129</a:t>
            </a:fld>
            <a:endParaRPr lang="en-US"/>
          </a:p>
        </p:txBody>
      </p:sp>
    </p:spTree>
    <p:extLst>
      <p:ext uri="{BB962C8B-B14F-4D97-AF65-F5344CB8AC3E}">
        <p14:creationId xmlns:p14="http://schemas.microsoft.com/office/powerpoint/2010/main" val="128994379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US" altLang="en-US"/>
              <a:t>What is web spam?</a:t>
            </a:r>
          </a:p>
        </p:txBody>
      </p:sp>
      <p:sp>
        <p:nvSpPr>
          <p:cNvPr id="10243" name="Rectangle 3"/>
          <p:cNvSpPr>
            <a:spLocks noGrp="1" noChangeArrowheads="1"/>
          </p:cNvSpPr>
          <p:nvPr>
            <p:ph type="body" idx="1"/>
          </p:nvPr>
        </p:nvSpPr>
        <p:spPr>
          <a:xfrm>
            <a:off x="152400" y="1063752"/>
            <a:ext cx="8839200" cy="5641848"/>
          </a:xfrm>
        </p:spPr>
        <p:txBody>
          <a:bodyPr>
            <a:normAutofit fontScale="92500" lnSpcReduction="20000"/>
          </a:bodyPr>
          <a:lstStyle/>
          <a:p>
            <a:pPr eaLnBrk="1" hangingPunct="1">
              <a:lnSpc>
                <a:spcPct val="110000"/>
              </a:lnSpc>
              <a:spcBef>
                <a:spcPts val="600"/>
              </a:spcBef>
              <a:defRPr/>
            </a:pPr>
            <a:r>
              <a:rPr lang="en-US" altLang="en-US" dirty="0"/>
              <a:t>Spamming = any deliberate action solely in order to boost a web page’s position in search engine results, incommensurate with page’s real value</a:t>
            </a:r>
          </a:p>
          <a:p>
            <a:pPr eaLnBrk="1" hangingPunct="1">
              <a:lnSpc>
                <a:spcPct val="110000"/>
              </a:lnSpc>
              <a:spcBef>
                <a:spcPts val="600"/>
              </a:spcBef>
              <a:defRPr/>
            </a:pPr>
            <a:r>
              <a:rPr lang="en-US" altLang="en-US" dirty="0"/>
              <a:t>Spam = web pages that are the result of spamming</a:t>
            </a:r>
          </a:p>
          <a:p>
            <a:pPr>
              <a:lnSpc>
                <a:spcPct val="110000"/>
              </a:lnSpc>
              <a:spcBef>
                <a:spcPts val="600"/>
              </a:spcBef>
              <a:defRPr/>
            </a:pPr>
            <a:r>
              <a:rPr lang="en-US" dirty="0" err="1">
                <a:solidFill>
                  <a:schemeClr val="accent3"/>
                </a:solidFill>
              </a:rPr>
              <a:t>Spamdexing</a:t>
            </a:r>
            <a:r>
              <a:rPr lang="en-US" dirty="0">
                <a:solidFill>
                  <a:schemeClr val="accent3"/>
                </a:solidFill>
              </a:rPr>
              <a:t> is the practice of search engine spamming. It is a combination of Spamming with Indexing. </a:t>
            </a:r>
          </a:p>
          <a:p>
            <a:pPr>
              <a:lnSpc>
                <a:spcPct val="110000"/>
              </a:lnSpc>
              <a:spcBef>
                <a:spcPts val="600"/>
              </a:spcBef>
              <a:defRPr/>
            </a:pPr>
            <a:r>
              <a:rPr lang="en-US" dirty="0"/>
              <a:t>Search Engine Optimization (SEO) is an industry that attempts to make a website attractive to the major search engines and thus increase their ranking. </a:t>
            </a:r>
          </a:p>
          <a:p>
            <a:pPr>
              <a:lnSpc>
                <a:spcPct val="110000"/>
              </a:lnSpc>
              <a:spcBef>
                <a:spcPts val="600"/>
              </a:spcBef>
              <a:defRPr/>
            </a:pPr>
            <a:r>
              <a:rPr lang="en-US" altLang="en-US" dirty="0">
                <a:solidFill>
                  <a:schemeClr val="accent3"/>
                </a:solidFill>
              </a:rPr>
              <a:t>Recent surveys estimate that approximately 10-15% of web pages are spam</a:t>
            </a:r>
          </a:p>
          <a:p>
            <a:pPr eaLnBrk="1" hangingPunct="1">
              <a:lnSpc>
                <a:spcPct val="110000"/>
              </a:lnSpc>
              <a:spcBef>
                <a:spcPts val="600"/>
              </a:spcBef>
              <a:defRPr/>
            </a:pPr>
            <a:endParaRPr lang="en-US" altLang="en-US" dirty="0"/>
          </a:p>
        </p:txBody>
      </p:sp>
      <p:sp>
        <p:nvSpPr>
          <p:cNvPr id="2" name="Slide Number Placeholder 1"/>
          <p:cNvSpPr>
            <a:spLocks noGrp="1"/>
          </p:cNvSpPr>
          <p:nvPr>
            <p:ph type="sldNum" sz="quarter" idx="12"/>
          </p:nvPr>
        </p:nvSpPr>
        <p:spPr/>
        <p:txBody>
          <a:bodyPr/>
          <a:lstStyle/>
          <a:p>
            <a:fld id="{19B12225-5612-419B-A8D5-4B8EEE4C217E}" type="slidenum">
              <a:rPr lang="en-US" smtClean="0"/>
              <a:pPr/>
              <a:t>13</a:t>
            </a:fld>
            <a:endParaRPr lang="en-US"/>
          </a:p>
        </p:txBody>
      </p:sp>
    </p:spTree>
    <p:extLst>
      <p:ext uri="{BB962C8B-B14F-4D97-AF65-F5344CB8AC3E}">
        <p14:creationId xmlns:p14="http://schemas.microsoft.com/office/powerpoint/2010/main" val="7653267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3"/>
          <p:cNvSpPr>
            <a:spLocks noGrp="1"/>
          </p:cNvSpPr>
          <p:nvPr>
            <p:ph type="title"/>
          </p:nvPr>
        </p:nvSpPr>
        <p:spPr>
          <a:xfrm>
            <a:off x="304800" y="236982"/>
            <a:ext cx="8815387" cy="987552"/>
          </a:xfrm>
        </p:spPr>
        <p:txBody>
          <a:bodyPr>
            <a:normAutofit fontScale="90000"/>
          </a:bodyPr>
          <a:lstStyle/>
          <a:p>
            <a:r>
              <a:rPr lang="en-US" altLang="en-US" dirty="0"/>
              <a:t>PageRank Calculation:  Preliminaries</a:t>
            </a:r>
          </a:p>
        </p:txBody>
      </p:sp>
      <p:sp>
        <p:nvSpPr>
          <p:cNvPr id="58371" name="Content Placeholder 4"/>
          <p:cNvSpPr>
            <a:spLocks noGrp="1"/>
          </p:cNvSpPr>
          <p:nvPr>
            <p:ph idx="1"/>
          </p:nvPr>
        </p:nvSpPr>
        <p:spPr>
          <a:xfrm>
            <a:off x="355796" y="1447800"/>
            <a:ext cx="7848600" cy="4648200"/>
          </a:xfrm>
        </p:spPr>
        <p:txBody>
          <a:bodyPr>
            <a:normAutofit fontScale="92500" lnSpcReduction="20000"/>
          </a:bodyPr>
          <a:lstStyle/>
          <a:p>
            <a:pPr>
              <a:buFont typeface="Monaco" charset="0"/>
              <a:buNone/>
            </a:pPr>
            <a:r>
              <a:rPr lang="en-US" altLang="en-US" dirty="0"/>
              <a:t>One PageRank iteration:</a:t>
            </a:r>
          </a:p>
          <a:p>
            <a:r>
              <a:rPr lang="en-US" altLang="en-US" b="0" dirty="0">
                <a:solidFill>
                  <a:schemeClr val="tx1"/>
                </a:solidFill>
              </a:rPr>
              <a:t>Input:</a:t>
            </a:r>
          </a:p>
          <a:p>
            <a:pPr lvl="1"/>
            <a:r>
              <a:rPr lang="en-US" altLang="en-US" dirty="0"/>
              <a:t>(id</a:t>
            </a:r>
            <a:r>
              <a:rPr lang="en-US" altLang="en-US" baseline="-25000" dirty="0"/>
              <a:t>1</a:t>
            </a:r>
            <a:r>
              <a:rPr lang="en-US" altLang="en-US" dirty="0"/>
              <a:t>, [score</a:t>
            </a:r>
            <a:r>
              <a:rPr lang="en-US" altLang="en-US" baseline="-25000" dirty="0"/>
              <a:t>1</a:t>
            </a:r>
            <a:r>
              <a:rPr lang="en-US" altLang="en-US" baseline="30000" dirty="0"/>
              <a:t>(t)</a:t>
            </a:r>
            <a:r>
              <a:rPr lang="en-US" altLang="en-US" dirty="0"/>
              <a:t>, out</a:t>
            </a:r>
            <a:r>
              <a:rPr lang="en-US" altLang="en-US" baseline="-25000" dirty="0"/>
              <a:t>11</a:t>
            </a:r>
            <a:r>
              <a:rPr lang="en-US" altLang="en-US" dirty="0"/>
              <a:t>, out</a:t>
            </a:r>
            <a:r>
              <a:rPr lang="en-US" altLang="en-US" baseline="-25000" dirty="0"/>
              <a:t>12</a:t>
            </a:r>
            <a:r>
              <a:rPr lang="en-US" altLang="en-US" dirty="0"/>
              <a:t>, ..]), (id</a:t>
            </a:r>
            <a:r>
              <a:rPr lang="en-US" altLang="en-US" baseline="-25000" dirty="0"/>
              <a:t>2</a:t>
            </a:r>
            <a:r>
              <a:rPr lang="en-US" altLang="en-US" dirty="0"/>
              <a:t>, [score</a:t>
            </a:r>
            <a:r>
              <a:rPr lang="en-US" altLang="en-US" baseline="-25000" dirty="0"/>
              <a:t>2</a:t>
            </a:r>
            <a:r>
              <a:rPr lang="en-US" altLang="en-US" baseline="30000" dirty="0"/>
              <a:t>(t)</a:t>
            </a:r>
            <a:r>
              <a:rPr lang="en-US" altLang="en-US" dirty="0"/>
              <a:t>, out</a:t>
            </a:r>
            <a:r>
              <a:rPr lang="en-US" altLang="en-US" baseline="-25000" dirty="0"/>
              <a:t>21</a:t>
            </a:r>
            <a:r>
              <a:rPr lang="en-US" altLang="en-US" dirty="0"/>
              <a:t>, out</a:t>
            </a:r>
            <a:r>
              <a:rPr lang="en-US" altLang="en-US" baseline="-25000" dirty="0"/>
              <a:t>22</a:t>
            </a:r>
            <a:r>
              <a:rPr lang="en-US" altLang="en-US" dirty="0"/>
              <a:t>, ..]) ..</a:t>
            </a:r>
          </a:p>
          <a:p>
            <a:r>
              <a:rPr lang="en-US" altLang="en-US" b="0" dirty="0">
                <a:solidFill>
                  <a:schemeClr val="tx1"/>
                </a:solidFill>
              </a:rPr>
              <a:t>Output:</a:t>
            </a:r>
          </a:p>
          <a:p>
            <a:pPr lvl="1"/>
            <a:r>
              <a:rPr lang="en-US" altLang="en-US" dirty="0"/>
              <a:t>(id</a:t>
            </a:r>
            <a:r>
              <a:rPr lang="en-US" altLang="en-US" baseline="-25000" dirty="0"/>
              <a:t>1</a:t>
            </a:r>
            <a:r>
              <a:rPr lang="en-US" altLang="en-US" dirty="0"/>
              <a:t>, [score</a:t>
            </a:r>
            <a:r>
              <a:rPr lang="en-US" altLang="en-US" baseline="-25000" dirty="0"/>
              <a:t>1</a:t>
            </a:r>
            <a:r>
              <a:rPr lang="en-US" altLang="en-US" baseline="30000" dirty="0"/>
              <a:t>(t+1)</a:t>
            </a:r>
            <a:r>
              <a:rPr lang="en-US" altLang="en-US" dirty="0"/>
              <a:t>, out</a:t>
            </a:r>
            <a:r>
              <a:rPr lang="en-US" altLang="en-US" baseline="-25000" dirty="0"/>
              <a:t>11</a:t>
            </a:r>
            <a:r>
              <a:rPr lang="en-US" altLang="en-US" dirty="0"/>
              <a:t>, out</a:t>
            </a:r>
            <a:r>
              <a:rPr lang="en-US" altLang="en-US" baseline="-25000" dirty="0"/>
              <a:t>12</a:t>
            </a:r>
            <a:r>
              <a:rPr lang="en-US" altLang="en-US" dirty="0"/>
              <a:t>, ..]), (id</a:t>
            </a:r>
            <a:r>
              <a:rPr lang="en-US" altLang="en-US" baseline="-25000" dirty="0"/>
              <a:t>2</a:t>
            </a:r>
            <a:r>
              <a:rPr lang="en-US" altLang="en-US" dirty="0"/>
              <a:t>, [score</a:t>
            </a:r>
            <a:r>
              <a:rPr lang="en-US" altLang="en-US" baseline="-25000" dirty="0"/>
              <a:t>2</a:t>
            </a:r>
            <a:r>
              <a:rPr lang="en-US" altLang="en-US" baseline="30000" dirty="0"/>
              <a:t>(t+1)</a:t>
            </a:r>
            <a:r>
              <a:rPr lang="en-US" altLang="en-US" dirty="0"/>
              <a:t>, out</a:t>
            </a:r>
            <a:r>
              <a:rPr lang="en-US" altLang="en-US" baseline="-25000" dirty="0"/>
              <a:t>21</a:t>
            </a:r>
            <a:r>
              <a:rPr lang="en-US" altLang="en-US" dirty="0"/>
              <a:t>, out</a:t>
            </a:r>
            <a:r>
              <a:rPr lang="en-US" altLang="en-US" baseline="-25000" dirty="0"/>
              <a:t>22</a:t>
            </a:r>
            <a:r>
              <a:rPr lang="en-US" altLang="en-US" dirty="0"/>
              <a:t>, ..]) ..</a:t>
            </a:r>
          </a:p>
          <a:p>
            <a:endParaRPr lang="en-US" altLang="en-US" dirty="0"/>
          </a:p>
          <a:p>
            <a:pPr>
              <a:buFont typeface="Monaco" charset="0"/>
              <a:buNone/>
            </a:pPr>
            <a:r>
              <a:rPr lang="en-US" altLang="en-US" dirty="0"/>
              <a:t>MapReduce elements</a:t>
            </a:r>
          </a:p>
          <a:p>
            <a:r>
              <a:rPr lang="en-US" altLang="en-US" b="0" dirty="0">
                <a:solidFill>
                  <a:schemeClr val="tx1"/>
                </a:solidFill>
              </a:rPr>
              <a:t>Score distribution and accumulation</a:t>
            </a:r>
          </a:p>
          <a:p>
            <a:r>
              <a:rPr lang="en-US" altLang="en-US" b="0" dirty="0">
                <a:solidFill>
                  <a:schemeClr val="tx1"/>
                </a:solidFill>
              </a:rPr>
              <a:t>Database join</a:t>
            </a:r>
          </a:p>
          <a:p>
            <a:r>
              <a:rPr lang="en-US" altLang="en-US" b="0" dirty="0">
                <a:solidFill>
                  <a:schemeClr val="tx1"/>
                </a:solidFill>
              </a:rPr>
              <a:t>Side-effect files</a:t>
            </a:r>
          </a:p>
        </p:txBody>
      </p:sp>
      <p:sp>
        <p:nvSpPr>
          <p:cNvPr id="58373"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fld id="{B2FE874C-CA11-4BEF-B6AD-0106C3EEAE5D}" type="slidenum">
              <a:rPr lang="en-US" altLang="en-US" b="0">
                <a:solidFill>
                  <a:schemeClr val="tx1"/>
                </a:solidFill>
              </a:rPr>
              <a:pPr/>
              <a:t>130</a:t>
            </a:fld>
            <a:endParaRPr lang="en-US" altLang="en-US" b="0">
              <a:solidFill>
                <a:schemeClr val="tx1"/>
              </a:solidFill>
            </a:endParaRPr>
          </a:p>
        </p:txBody>
      </p:sp>
    </p:spTree>
    <p:extLst>
      <p:ext uri="{BB962C8B-B14F-4D97-AF65-F5344CB8AC3E}">
        <p14:creationId xmlns:p14="http://schemas.microsoft.com/office/powerpoint/2010/main" val="16378018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76200"/>
            <a:ext cx="8382000" cy="1219200"/>
          </a:xfrm>
        </p:spPr>
        <p:txBody>
          <a:bodyPr>
            <a:noAutofit/>
          </a:bodyPr>
          <a:lstStyle/>
          <a:p>
            <a:r>
              <a:rPr lang="en-US" altLang="en-US" sz="4000" dirty="0"/>
              <a:t>Score Distribution and Accumulation</a:t>
            </a:r>
          </a:p>
        </p:txBody>
      </p:sp>
      <p:sp>
        <p:nvSpPr>
          <p:cNvPr id="59395" name="Content Placeholder 2"/>
          <p:cNvSpPr>
            <a:spLocks noGrp="1"/>
          </p:cNvSpPr>
          <p:nvPr>
            <p:ph idx="1"/>
          </p:nvPr>
        </p:nvSpPr>
        <p:spPr/>
        <p:txBody>
          <a:bodyPr>
            <a:normAutofit lnSpcReduction="10000"/>
          </a:bodyPr>
          <a:lstStyle/>
          <a:p>
            <a:r>
              <a:rPr lang="en-US" altLang="en-US" dirty="0"/>
              <a:t>Map</a:t>
            </a:r>
          </a:p>
          <a:p>
            <a:pPr lvl="1"/>
            <a:r>
              <a:rPr lang="en-US" altLang="en-US" dirty="0"/>
              <a:t>In: (id1, [score1(t), out11, out12, ..]), (id2, [score2(t), out21, out22, ..]) ..</a:t>
            </a:r>
          </a:p>
          <a:p>
            <a:pPr lvl="1"/>
            <a:r>
              <a:rPr lang="en-US" altLang="en-US" dirty="0"/>
              <a:t>Out: (out11, score1(t)/n1), (out12, score1(t)/n1) .., (out21, score2(t)/n2), ..</a:t>
            </a:r>
          </a:p>
          <a:p>
            <a:r>
              <a:rPr lang="en-US" altLang="en-US" dirty="0"/>
              <a:t>Shuffle &amp; Sort by </a:t>
            </a:r>
            <a:r>
              <a:rPr lang="en-US" altLang="en-US" dirty="0" err="1"/>
              <a:t>node_id</a:t>
            </a:r>
            <a:endParaRPr lang="en-US" altLang="en-US" dirty="0"/>
          </a:p>
          <a:p>
            <a:pPr lvl="1"/>
            <a:r>
              <a:rPr lang="en-US" altLang="en-US" dirty="0"/>
              <a:t>In: (id2, score1), (id1, score2), (id1, score1), ..</a:t>
            </a:r>
          </a:p>
          <a:p>
            <a:pPr lvl="1"/>
            <a:r>
              <a:rPr lang="en-US" altLang="en-US" dirty="0"/>
              <a:t>Out: (id1, score1), (id1, score2), .., (id2, score1), ..</a:t>
            </a:r>
          </a:p>
          <a:p>
            <a:r>
              <a:rPr lang="en-US" altLang="en-US" dirty="0"/>
              <a:t>Reduce</a:t>
            </a:r>
          </a:p>
          <a:p>
            <a:pPr lvl="1"/>
            <a:r>
              <a:rPr lang="en-US" altLang="en-US" dirty="0"/>
              <a:t>In: (id1, [score1, score2, ..]), (id2, [score1, ..]), ..</a:t>
            </a:r>
          </a:p>
          <a:p>
            <a:pPr lvl="1"/>
            <a:r>
              <a:rPr lang="en-US" altLang="en-US" dirty="0"/>
              <a:t>Out: (id1, score1(t+1)), (id2, score2(t+1)), ..</a:t>
            </a:r>
          </a:p>
        </p:txBody>
      </p:sp>
      <p:sp>
        <p:nvSpPr>
          <p:cNvPr id="59397" name="Slide Number Placeholder 4"/>
          <p:cNvSpPr>
            <a:spLocks noGrp="1"/>
          </p:cNvSpPr>
          <p:nvPr>
            <p:ph type="sldNum" sz="quarter" idx="12"/>
          </p:nvPr>
        </p:nvSpPr>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fld id="{D52A6D97-3355-4636-9C69-80AC5803CF27}" type="slidenum">
              <a:rPr lang="en-US" altLang="en-US" smtClean="0"/>
              <a:pPr/>
              <a:t>131</a:t>
            </a:fld>
            <a:endParaRPr lang="en-US" altLang="en-US"/>
          </a:p>
        </p:txBody>
      </p:sp>
    </p:spTree>
    <p:extLst>
      <p:ext uri="{BB962C8B-B14F-4D97-AF65-F5344CB8AC3E}">
        <p14:creationId xmlns:p14="http://schemas.microsoft.com/office/powerpoint/2010/main" val="22315099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304800" y="152400"/>
            <a:ext cx="8382000" cy="1524000"/>
          </a:xfrm>
        </p:spPr>
        <p:txBody>
          <a:bodyPr>
            <a:normAutofit/>
          </a:bodyPr>
          <a:lstStyle/>
          <a:p>
            <a:pPr algn="ctr"/>
            <a:r>
              <a:rPr lang="en-US" altLang="en-US" dirty="0"/>
              <a:t>Database Join to associate </a:t>
            </a:r>
            <a:r>
              <a:rPr lang="en-US" altLang="en-US" dirty="0" err="1"/>
              <a:t>outlinks</a:t>
            </a:r>
            <a:r>
              <a:rPr lang="en-US" altLang="en-US" dirty="0"/>
              <a:t> with score</a:t>
            </a:r>
          </a:p>
        </p:txBody>
      </p:sp>
      <p:sp>
        <p:nvSpPr>
          <p:cNvPr id="60419" name="Content Placeholder 2"/>
          <p:cNvSpPr>
            <a:spLocks noGrp="1"/>
          </p:cNvSpPr>
          <p:nvPr>
            <p:ph idx="1"/>
          </p:nvPr>
        </p:nvSpPr>
        <p:spPr>
          <a:xfrm>
            <a:off x="304800" y="1828800"/>
            <a:ext cx="8382000" cy="4754880"/>
          </a:xfrm>
        </p:spPr>
        <p:txBody>
          <a:bodyPr>
            <a:normAutofit fontScale="92500" lnSpcReduction="10000"/>
          </a:bodyPr>
          <a:lstStyle/>
          <a:p>
            <a:r>
              <a:rPr lang="en-US" altLang="en-US" dirty="0"/>
              <a:t>Map</a:t>
            </a:r>
          </a:p>
          <a:p>
            <a:pPr lvl="1"/>
            <a:r>
              <a:rPr lang="en-US" altLang="en-US" dirty="0"/>
              <a:t>In &amp; Out: (id</a:t>
            </a:r>
            <a:r>
              <a:rPr lang="en-US" altLang="en-US" baseline="-25000" dirty="0"/>
              <a:t>1</a:t>
            </a:r>
            <a:r>
              <a:rPr lang="en-US" altLang="en-US" dirty="0"/>
              <a:t>, score</a:t>
            </a:r>
            <a:r>
              <a:rPr lang="en-US" altLang="en-US" baseline="-25000" dirty="0"/>
              <a:t>1</a:t>
            </a:r>
            <a:r>
              <a:rPr lang="en-US" altLang="en-US" baseline="30000" dirty="0"/>
              <a:t>(t+1)</a:t>
            </a:r>
            <a:r>
              <a:rPr lang="en-US" altLang="en-US" dirty="0"/>
              <a:t>), (id</a:t>
            </a:r>
            <a:r>
              <a:rPr lang="en-US" altLang="en-US" baseline="-25000" dirty="0"/>
              <a:t>2</a:t>
            </a:r>
            <a:r>
              <a:rPr lang="en-US" altLang="en-US" dirty="0"/>
              <a:t>, score</a:t>
            </a:r>
            <a:r>
              <a:rPr lang="en-US" altLang="en-US" baseline="-25000" dirty="0"/>
              <a:t>2</a:t>
            </a:r>
            <a:r>
              <a:rPr lang="en-US" altLang="en-US" baseline="30000" dirty="0"/>
              <a:t>(t+1)</a:t>
            </a:r>
            <a:r>
              <a:rPr lang="en-US" altLang="en-US" dirty="0"/>
              <a:t>), .., (id</a:t>
            </a:r>
            <a:r>
              <a:rPr lang="en-US" altLang="en-US" baseline="-25000" dirty="0"/>
              <a:t>1</a:t>
            </a:r>
            <a:r>
              <a:rPr lang="en-US" altLang="en-US" dirty="0"/>
              <a:t>, [out</a:t>
            </a:r>
            <a:r>
              <a:rPr lang="en-US" altLang="en-US" baseline="-25000" dirty="0"/>
              <a:t>11</a:t>
            </a:r>
            <a:r>
              <a:rPr lang="en-US" altLang="en-US" dirty="0"/>
              <a:t>, out</a:t>
            </a:r>
            <a:r>
              <a:rPr lang="en-US" altLang="en-US" baseline="-25000" dirty="0"/>
              <a:t>12</a:t>
            </a:r>
            <a:r>
              <a:rPr lang="en-US" altLang="en-US" dirty="0"/>
              <a:t>, ..]), (id</a:t>
            </a:r>
            <a:r>
              <a:rPr lang="en-US" altLang="en-US" baseline="-25000" dirty="0"/>
              <a:t>2</a:t>
            </a:r>
            <a:r>
              <a:rPr lang="en-US" altLang="en-US" dirty="0"/>
              <a:t>, [out</a:t>
            </a:r>
            <a:r>
              <a:rPr lang="en-US" altLang="en-US" baseline="-25000" dirty="0"/>
              <a:t>21</a:t>
            </a:r>
            <a:r>
              <a:rPr lang="en-US" altLang="en-US" dirty="0"/>
              <a:t>, out</a:t>
            </a:r>
            <a:r>
              <a:rPr lang="en-US" altLang="en-US" baseline="-25000" dirty="0"/>
              <a:t>22</a:t>
            </a:r>
            <a:r>
              <a:rPr lang="en-US" altLang="en-US" dirty="0"/>
              <a:t>, ..]) ..</a:t>
            </a:r>
          </a:p>
          <a:p>
            <a:r>
              <a:rPr lang="en-US" altLang="en-US" dirty="0"/>
              <a:t>Shuffle &amp; Sort by </a:t>
            </a:r>
            <a:r>
              <a:rPr lang="en-US" altLang="en-US" dirty="0" err="1"/>
              <a:t>node_id</a:t>
            </a:r>
            <a:endParaRPr lang="en-US" altLang="en-US" dirty="0"/>
          </a:p>
          <a:p>
            <a:pPr lvl="1"/>
            <a:r>
              <a:rPr lang="en-US" altLang="en-US" dirty="0"/>
              <a:t>Out: (id</a:t>
            </a:r>
            <a:r>
              <a:rPr lang="en-US" altLang="en-US" baseline="-25000" dirty="0"/>
              <a:t>1</a:t>
            </a:r>
            <a:r>
              <a:rPr lang="en-US" altLang="en-US" dirty="0"/>
              <a:t>, score</a:t>
            </a:r>
            <a:r>
              <a:rPr lang="en-US" altLang="en-US" baseline="-25000" dirty="0"/>
              <a:t>1</a:t>
            </a:r>
            <a:r>
              <a:rPr lang="en-US" altLang="en-US" baseline="30000" dirty="0"/>
              <a:t>(t+1)</a:t>
            </a:r>
            <a:r>
              <a:rPr lang="en-US" altLang="en-US" dirty="0"/>
              <a:t>), (id</a:t>
            </a:r>
            <a:r>
              <a:rPr lang="en-US" altLang="en-US" baseline="-25000" dirty="0"/>
              <a:t>1</a:t>
            </a:r>
            <a:r>
              <a:rPr lang="en-US" altLang="en-US" dirty="0"/>
              <a:t>, [out</a:t>
            </a:r>
            <a:r>
              <a:rPr lang="en-US" altLang="en-US" baseline="-25000" dirty="0"/>
              <a:t>11</a:t>
            </a:r>
            <a:r>
              <a:rPr lang="en-US" altLang="en-US" dirty="0"/>
              <a:t>, out</a:t>
            </a:r>
            <a:r>
              <a:rPr lang="en-US" altLang="en-US" baseline="-25000" dirty="0"/>
              <a:t>12</a:t>
            </a:r>
            <a:r>
              <a:rPr lang="en-US" altLang="en-US" dirty="0"/>
              <a:t>, ..]), (id</a:t>
            </a:r>
            <a:r>
              <a:rPr lang="en-US" altLang="en-US" baseline="-25000" dirty="0"/>
              <a:t>2</a:t>
            </a:r>
            <a:r>
              <a:rPr lang="en-US" altLang="en-US" dirty="0"/>
              <a:t>, [out</a:t>
            </a:r>
            <a:r>
              <a:rPr lang="en-US" altLang="en-US" baseline="-25000" dirty="0"/>
              <a:t>21</a:t>
            </a:r>
            <a:r>
              <a:rPr lang="en-US" altLang="en-US" dirty="0"/>
              <a:t>, out</a:t>
            </a:r>
            <a:r>
              <a:rPr lang="en-US" altLang="en-US" baseline="-25000" dirty="0"/>
              <a:t>22</a:t>
            </a:r>
            <a:r>
              <a:rPr lang="en-US" altLang="en-US" dirty="0"/>
              <a:t>, ..]), (id</a:t>
            </a:r>
            <a:r>
              <a:rPr lang="en-US" altLang="en-US" baseline="-25000" dirty="0"/>
              <a:t>2</a:t>
            </a:r>
            <a:r>
              <a:rPr lang="en-US" altLang="en-US" dirty="0"/>
              <a:t>, score</a:t>
            </a:r>
            <a:r>
              <a:rPr lang="en-US" altLang="en-US" baseline="-25000" dirty="0"/>
              <a:t>2</a:t>
            </a:r>
            <a:r>
              <a:rPr lang="en-US" altLang="en-US" baseline="30000" dirty="0"/>
              <a:t>(t+1)</a:t>
            </a:r>
            <a:r>
              <a:rPr lang="en-US" altLang="en-US" dirty="0"/>
              <a:t>), ..</a:t>
            </a:r>
          </a:p>
          <a:p>
            <a:r>
              <a:rPr lang="en-US" altLang="en-US" dirty="0"/>
              <a:t>Reduce</a:t>
            </a:r>
          </a:p>
          <a:p>
            <a:pPr lvl="1"/>
            <a:r>
              <a:rPr lang="en-US" altLang="en-US" dirty="0"/>
              <a:t>In: (id</a:t>
            </a:r>
            <a:r>
              <a:rPr lang="en-US" altLang="en-US" baseline="-25000" dirty="0"/>
              <a:t>1</a:t>
            </a:r>
            <a:r>
              <a:rPr lang="en-US" altLang="en-US" dirty="0"/>
              <a:t>, [score</a:t>
            </a:r>
            <a:r>
              <a:rPr lang="en-US" altLang="en-US" baseline="-25000" dirty="0"/>
              <a:t>1</a:t>
            </a:r>
            <a:r>
              <a:rPr lang="en-US" altLang="en-US" baseline="30000" dirty="0"/>
              <a:t>(t+1)</a:t>
            </a:r>
            <a:r>
              <a:rPr lang="en-US" altLang="en-US" dirty="0"/>
              <a:t>, out</a:t>
            </a:r>
            <a:r>
              <a:rPr lang="en-US" altLang="en-US" baseline="-25000" dirty="0"/>
              <a:t>11</a:t>
            </a:r>
            <a:r>
              <a:rPr lang="en-US" altLang="en-US" dirty="0"/>
              <a:t>, out</a:t>
            </a:r>
            <a:r>
              <a:rPr lang="en-US" altLang="en-US" baseline="-25000" dirty="0"/>
              <a:t>12</a:t>
            </a:r>
            <a:r>
              <a:rPr lang="en-US" altLang="en-US" dirty="0"/>
              <a:t>, ..]), (id</a:t>
            </a:r>
            <a:r>
              <a:rPr lang="en-US" altLang="en-US" baseline="-25000" dirty="0"/>
              <a:t>2</a:t>
            </a:r>
            <a:r>
              <a:rPr lang="en-US" altLang="en-US" dirty="0"/>
              <a:t>, [out</a:t>
            </a:r>
            <a:r>
              <a:rPr lang="en-US" altLang="en-US" baseline="-25000" dirty="0"/>
              <a:t>21</a:t>
            </a:r>
            <a:r>
              <a:rPr lang="en-US" altLang="en-US" dirty="0"/>
              <a:t>, out</a:t>
            </a:r>
            <a:r>
              <a:rPr lang="en-US" altLang="en-US" baseline="-25000" dirty="0"/>
              <a:t>22</a:t>
            </a:r>
            <a:r>
              <a:rPr lang="en-US" altLang="en-US" dirty="0"/>
              <a:t>, .., score</a:t>
            </a:r>
            <a:r>
              <a:rPr lang="en-US" altLang="en-US" baseline="-25000" dirty="0"/>
              <a:t>2</a:t>
            </a:r>
            <a:r>
              <a:rPr lang="en-US" altLang="en-US" baseline="30000" dirty="0"/>
              <a:t>(t+1)</a:t>
            </a:r>
            <a:r>
              <a:rPr lang="en-US" altLang="en-US" dirty="0"/>
              <a:t>]), ..</a:t>
            </a:r>
          </a:p>
          <a:p>
            <a:pPr lvl="1"/>
            <a:r>
              <a:rPr lang="en-US" altLang="en-US" dirty="0"/>
              <a:t>Out: (id</a:t>
            </a:r>
            <a:r>
              <a:rPr lang="en-US" altLang="en-US" baseline="-25000" dirty="0"/>
              <a:t>1</a:t>
            </a:r>
            <a:r>
              <a:rPr lang="en-US" altLang="en-US" dirty="0"/>
              <a:t>, [score</a:t>
            </a:r>
            <a:r>
              <a:rPr lang="en-US" altLang="en-US" baseline="-25000" dirty="0"/>
              <a:t>1</a:t>
            </a:r>
            <a:r>
              <a:rPr lang="en-US" altLang="en-US" baseline="30000" dirty="0"/>
              <a:t>(t+1)</a:t>
            </a:r>
            <a:r>
              <a:rPr lang="en-US" altLang="en-US" dirty="0"/>
              <a:t>, out</a:t>
            </a:r>
            <a:r>
              <a:rPr lang="en-US" altLang="en-US" baseline="-25000" dirty="0"/>
              <a:t>11</a:t>
            </a:r>
            <a:r>
              <a:rPr lang="en-US" altLang="en-US" dirty="0"/>
              <a:t>, out</a:t>
            </a:r>
            <a:r>
              <a:rPr lang="en-US" altLang="en-US" baseline="-25000" dirty="0"/>
              <a:t>12</a:t>
            </a:r>
            <a:r>
              <a:rPr lang="en-US" altLang="en-US" dirty="0"/>
              <a:t>, ..]), (id</a:t>
            </a:r>
            <a:r>
              <a:rPr lang="en-US" altLang="en-US" baseline="-25000" dirty="0"/>
              <a:t>2</a:t>
            </a:r>
            <a:r>
              <a:rPr lang="en-US" altLang="en-US" dirty="0"/>
              <a:t>, [score</a:t>
            </a:r>
            <a:r>
              <a:rPr lang="en-US" altLang="en-US" baseline="-25000" dirty="0"/>
              <a:t>2</a:t>
            </a:r>
            <a:r>
              <a:rPr lang="en-US" altLang="en-US" baseline="30000" dirty="0"/>
              <a:t>(t+1)</a:t>
            </a:r>
            <a:r>
              <a:rPr lang="en-US" altLang="en-US" dirty="0"/>
              <a:t>, out</a:t>
            </a:r>
            <a:r>
              <a:rPr lang="en-US" altLang="en-US" baseline="-25000" dirty="0"/>
              <a:t>21</a:t>
            </a:r>
            <a:r>
              <a:rPr lang="en-US" altLang="en-US" dirty="0"/>
              <a:t>, out</a:t>
            </a:r>
            <a:r>
              <a:rPr lang="en-US" altLang="en-US" baseline="-25000" dirty="0"/>
              <a:t>22</a:t>
            </a:r>
            <a:r>
              <a:rPr lang="en-US" altLang="en-US" dirty="0"/>
              <a:t>, ..]) ..</a:t>
            </a:r>
          </a:p>
        </p:txBody>
      </p:sp>
      <p:sp>
        <p:nvSpPr>
          <p:cNvPr id="604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rgbClr val="CF0E30"/>
                </a:solidFill>
                <a:latin typeface="Times New Roman" panose="02020603050405020304" pitchFamily="18" charset="0"/>
              </a:defRPr>
            </a:lvl1pPr>
            <a:lvl2pPr marL="742950" indent="-285750">
              <a:defRPr b="1">
                <a:solidFill>
                  <a:srgbClr val="CF0E30"/>
                </a:solidFill>
                <a:latin typeface="Times New Roman" panose="02020603050405020304" pitchFamily="18" charset="0"/>
              </a:defRPr>
            </a:lvl2pPr>
            <a:lvl3pPr marL="1143000" indent="-228600">
              <a:defRPr b="1">
                <a:solidFill>
                  <a:srgbClr val="CF0E30"/>
                </a:solidFill>
                <a:latin typeface="Times New Roman" panose="02020603050405020304" pitchFamily="18" charset="0"/>
              </a:defRPr>
            </a:lvl3pPr>
            <a:lvl4pPr marL="1600200" indent="-228600">
              <a:defRPr b="1">
                <a:solidFill>
                  <a:srgbClr val="CF0E30"/>
                </a:solidFill>
                <a:latin typeface="Times New Roman" panose="02020603050405020304" pitchFamily="18" charset="0"/>
              </a:defRPr>
            </a:lvl4pPr>
            <a:lvl5pPr marL="2057400" indent="-228600">
              <a:defRPr b="1">
                <a:solidFill>
                  <a:srgbClr val="CF0E30"/>
                </a:solidFill>
                <a:latin typeface="Times New Roman" panose="02020603050405020304" pitchFamily="18" charset="0"/>
              </a:defRPr>
            </a:lvl5pPr>
            <a:lvl6pPr marL="2514600" indent="-228600" algn="ctr" eaLnBrk="0" fontAlgn="base" hangingPunct="0">
              <a:spcBef>
                <a:spcPct val="0"/>
              </a:spcBef>
              <a:spcAft>
                <a:spcPct val="0"/>
              </a:spcAft>
              <a:defRPr b="1">
                <a:solidFill>
                  <a:srgbClr val="CF0E30"/>
                </a:solidFill>
                <a:latin typeface="Times New Roman" panose="02020603050405020304" pitchFamily="18" charset="0"/>
              </a:defRPr>
            </a:lvl6pPr>
            <a:lvl7pPr marL="2971800" indent="-228600" algn="ctr" eaLnBrk="0" fontAlgn="base" hangingPunct="0">
              <a:spcBef>
                <a:spcPct val="0"/>
              </a:spcBef>
              <a:spcAft>
                <a:spcPct val="0"/>
              </a:spcAft>
              <a:defRPr b="1">
                <a:solidFill>
                  <a:srgbClr val="CF0E30"/>
                </a:solidFill>
                <a:latin typeface="Times New Roman" panose="02020603050405020304" pitchFamily="18" charset="0"/>
              </a:defRPr>
            </a:lvl7pPr>
            <a:lvl8pPr marL="3429000" indent="-228600" algn="ctr" eaLnBrk="0" fontAlgn="base" hangingPunct="0">
              <a:spcBef>
                <a:spcPct val="0"/>
              </a:spcBef>
              <a:spcAft>
                <a:spcPct val="0"/>
              </a:spcAft>
              <a:defRPr b="1">
                <a:solidFill>
                  <a:srgbClr val="CF0E30"/>
                </a:solidFill>
                <a:latin typeface="Times New Roman" panose="02020603050405020304" pitchFamily="18" charset="0"/>
              </a:defRPr>
            </a:lvl8pPr>
            <a:lvl9pPr marL="3886200" indent="-228600" algn="ctr" eaLnBrk="0" fontAlgn="base" hangingPunct="0">
              <a:spcBef>
                <a:spcPct val="0"/>
              </a:spcBef>
              <a:spcAft>
                <a:spcPct val="0"/>
              </a:spcAft>
              <a:defRPr b="1">
                <a:solidFill>
                  <a:srgbClr val="CF0E30"/>
                </a:solidFill>
                <a:latin typeface="Times New Roman" panose="02020603050405020304" pitchFamily="18" charset="0"/>
              </a:defRPr>
            </a:lvl9pPr>
          </a:lstStyle>
          <a:p>
            <a:fld id="{7FD1E192-8FCE-459D-A0B3-2D205261822D}" type="slidenum">
              <a:rPr lang="en-US" altLang="en-US" b="0">
                <a:solidFill>
                  <a:schemeClr val="tx1"/>
                </a:solidFill>
              </a:rPr>
              <a:pPr/>
              <a:t>132</a:t>
            </a:fld>
            <a:endParaRPr lang="en-US" altLang="en-US" b="0">
              <a:solidFill>
                <a:schemeClr val="tx1"/>
              </a:solidFill>
            </a:endParaRPr>
          </a:p>
        </p:txBody>
      </p:sp>
    </p:spTree>
    <p:extLst>
      <p:ext uri="{BB962C8B-B14F-4D97-AF65-F5344CB8AC3E}">
        <p14:creationId xmlns:p14="http://schemas.microsoft.com/office/powerpoint/2010/main" val="4049743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8402B7-A868-DD44-B366-5CF25FFB4066}"/>
              </a:ext>
            </a:extLst>
          </p:cNvPr>
          <p:cNvSpPr>
            <a:spLocks noGrp="1"/>
          </p:cNvSpPr>
          <p:nvPr>
            <p:ph type="sldNum" sz="quarter" idx="12"/>
          </p:nvPr>
        </p:nvSpPr>
        <p:spPr/>
        <p:txBody>
          <a:bodyPr/>
          <a:lstStyle/>
          <a:p>
            <a:fld id="{19B12225-5612-419B-A8D5-4B8EEE4C217E}" type="slidenum">
              <a:rPr lang="en-US" smtClean="0"/>
              <a:pPr/>
              <a:t>14</a:t>
            </a:fld>
            <a:endParaRPr lang="en-US"/>
          </a:p>
        </p:txBody>
      </p:sp>
      <p:pic>
        <p:nvPicPr>
          <p:cNvPr id="3" name="Picture 2">
            <a:extLst>
              <a:ext uri="{FF2B5EF4-FFF2-40B4-BE49-F238E27FC236}">
                <a16:creationId xmlns:a16="http://schemas.microsoft.com/office/drawing/2014/main" id="{1B92D6AD-D0A8-3942-A6E4-BC44CC71E79E}"/>
              </a:ext>
            </a:extLst>
          </p:cNvPr>
          <p:cNvPicPr>
            <a:picLocks noChangeAspect="1"/>
          </p:cNvPicPr>
          <p:nvPr/>
        </p:nvPicPr>
        <p:blipFill>
          <a:blip r:embed="rId2"/>
          <a:stretch>
            <a:fillRect/>
          </a:stretch>
        </p:blipFill>
        <p:spPr>
          <a:xfrm>
            <a:off x="304800" y="381000"/>
            <a:ext cx="8633460" cy="6019800"/>
          </a:xfrm>
          <a:prstGeom prst="rect">
            <a:avLst/>
          </a:prstGeom>
        </p:spPr>
      </p:pic>
    </p:spTree>
    <p:extLst>
      <p:ext uri="{BB962C8B-B14F-4D97-AF65-F5344CB8AC3E}">
        <p14:creationId xmlns:p14="http://schemas.microsoft.com/office/powerpoint/2010/main" val="22966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5AC4EE-8379-C047-8BA0-096223CF6DE6}"/>
              </a:ext>
            </a:extLst>
          </p:cNvPr>
          <p:cNvSpPr>
            <a:spLocks noGrp="1"/>
          </p:cNvSpPr>
          <p:nvPr>
            <p:ph type="sldNum" sz="quarter" idx="12"/>
          </p:nvPr>
        </p:nvSpPr>
        <p:spPr/>
        <p:txBody>
          <a:bodyPr/>
          <a:lstStyle/>
          <a:p>
            <a:fld id="{19B12225-5612-419B-A8D5-4B8EEE4C217E}" type="slidenum">
              <a:rPr lang="en-US" smtClean="0"/>
              <a:pPr/>
              <a:t>15</a:t>
            </a:fld>
            <a:endParaRPr lang="en-US"/>
          </a:p>
        </p:txBody>
      </p:sp>
      <p:pic>
        <p:nvPicPr>
          <p:cNvPr id="3" name="Picture 2">
            <a:extLst>
              <a:ext uri="{FF2B5EF4-FFF2-40B4-BE49-F238E27FC236}">
                <a16:creationId xmlns:a16="http://schemas.microsoft.com/office/drawing/2014/main" id="{1AD8DBF3-F324-054C-9AC6-CB7634E31006}"/>
              </a:ext>
            </a:extLst>
          </p:cNvPr>
          <p:cNvPicPr>
            <a:picLocks noChangeAspect="1"/>
          </p:cNvPicPr>
          <p:nvPr/>
        </p:nvPicPr>
        <p:blipFill>
          <a:blip r:embed="rId2"/>
          <a:stretch>
            <a:fillRect/>
          </a:stretch>
        </p:blipFill>
        <p:spPr>
          <a:xfrm>
            <a:off x="381000" y="381000"/>
            <a:ext cx="8382000" cy="5867400"/>
          </a:xfrm>
          <a:prstGeom prst="rect">
            <a:avLst/>
          </a:prstGeom>
        </p:spPr>
      </p:pic>
    </p:spTree>
    <p:extLst>
      <p:ext uri="{BB962C8B-B14F-4D97-AF65-F5344CB8AC3E}">
        <p14:creationId xmlns:p14="http://schemas.microsoft.com/office/powerpoint/2010/main" val="901844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5739CD-1372-4B44-A5F5-66C104545CD6}"/>
              </a:ext>
            </a:extLst>
          </p:cNvPr>
          <p:cNvSpPr>
            <a:spLocks noGrp="1"/>
          </p:cNvSpPr>
          <p:nvPr>
            <p:ph type="title"/>
          </p:nvPr>
        </p:nvSpPr>
        <p:spPr/>
        <p:txBody>
          <a:bodyPr/>
          <a:lstStyle/>
          <a:p>
            <a:r>
              <a:rPr lang="en-US" dirty="0"/>
              <a:t>Term Spamming</a:t>
            </a:r>
          </a:p>
        </p:txBody>
      </p:sp>
      <p:sp>
        <p:nvSpPr>
          <p:cNvPr id="2" name="Slide Number Placeholder 1">
            <a:extLst>
              <a:ext uri="{FF2B5EF4-FFF2-40B4-BE49-F238E27FC236}">
                <a16:creationId xmlns:a16="http://schemas.microsoft.com/office/drawing/2014/main" id="{9A1FF485-A19D-6045-AFCA-6BBAB283FFB1}"/>
              </a:ext>
            </a:extLst>
          </p:cNvPr>
          <p:cNvSpPr>
            <a:spLocks noGrp="1"/>
          </p:cNvSpPr>
          <p:nvPr>
            <p:ph type="sldNum" sz="quarter" idx="12"/>
          </p:nvPr>
        </p:nvSpPr>
        <p:spPr/>
        <p:txBody>
          <a:bodyPr/>
          <a:lstStyle/>
          <a:p>
            <a:fld id="{19B12225-5612-419B-A8D5-4B8EEE4C217E}" type="slidenum">
              <a:rPr lang="en-US" smtClean="0"/>
              <a:pPr/>
              <a:t>16</a:t>
            </a:fld>
            <a:endParaRPr lang="en-US"/>
          </a:p>
        </p:txBody>
      </p:sp>
      <p:pic>
        <p:nvPicPr>
          <p:cNvPr id="7" name="Picture 6">
            <a:extLst>
              <a:ext uri="{FF2B5EF4-FFF2-40B4-BE49-F238E27FC236}">
                <a16:creationId xmlns:a16="http://schemas.microsoft.com/office/drawing/2014/main" id="{2D86D69A-936A-0E4D-AABC-64B1A84E479A}"/>
              </a:ext>
            </a:extLst>
          </p:cNvPr>
          <p:cNvPicPr>
            <a:picLocks noChangeAspect="1"/>
          </p:cNvPicPr>
          <p:nvPr/>
        </p:nvPicPr>
        <p:blipFill>
          <a:blip r:embed="rId2"/>
          <a:stretch>
            <a:fillRect/>
          </a:stretch>
        </p:blipFill>
        <p:spPr>
          <a:xfrm>
            <a:off x="152400" y="1389380"/>
            <a:ext cx="8534400" cy="5194300"/>
          </a:xfrm>
          <a:prstGeom prst="rect">
            <a:avLst/>
          </a:prstGeom>
        </p:spPr>
      </p:pic>
    </p:spTree>
    <p:extLst>
      <p:ext uri="{BB962C8B-B14F-4D97-AF65-F5344CB8AC3E}">
        <p14:creationId xmlns:p14="http://schemas.microsoft.com/office/powerpoint/2010/main" val="4084128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42BEF-8B9D-9945-8BC1-FB83A4673B55}"/>
              </a:ext>
            </a:extLst>
          </p:cNvPr>
          <p:cNvSpPr>
            <a:spLocks noGrp="1"/>
          </p:cNvSpPr>
          <p:nvPr>
            <p:ph type="sldNum" sz="quarter" idx="12"/>
          </p:nvPr>
        </p:nvSpPr>
        <p:spPr/>
        <p:txBody>
          <a:bodyPr/>
          <a:lstStyle/>
          <a:p>
            <a:fld id="{19B12225-5612-419B-A8D5-4B8EEE4C217E}" type="slidenum">
              <a:rPr lang="en-US" smtClean="0"/>
              <a:pPr/>
              <a:t>17</a:t>
            </a:fld>
            <a:endParaRPr lang="en-US"/>
          </a:p>
        </p:txBody>
      </p:sp>
      <p:pic>
        <p:nvPicPr>
          <p:cNvPr id="3" name="Picture 2">
            <a:extLst>
              <a:ext uri="{FF2B5EF4-FFF2-40B4-BE49-F238E27FC236}">
                <a16:creationId xmlns:a16="http://schemas.microsoft.com/office/drawing/2014/main" id="{B013600C-1ED4-CD44-8ADF-496F313619FB}"/>
              </a:ext>
            </a:extLst>
          </p:cNvPr>
          <p:cNvPicPr>
            <a:picLocks noChangeAspect="1"/>
          </p:cNvPicPr>
          <p:nvPr/>
        </p:nvPicPr>
        <p:blipFill>
          <a:blip r:embed="rId2"/>
          <a:stretch>
            <a:fillRect/>
          </a:stretch>
        </p:blipFill>
        <p:spPr>
          <a:xfrm>
            <a:off x="228600" y="381000"/>
            <a:ext cx="8534400" cy="6083300"/>
          </a:xfrm>
          <a:prstGeom prst="rect">
            <a:avLst/>
          </a:prstGeom>
        </p:spPr>
      </p:pic>
    </p:spTree>
    <p:extLst>
      <p:ext uri="{BB962C8B-B14F-4D97-AF65-F5344CB8AC3E}">
        <p14:creationId xmlns:p14="http://schemas.microsoft.com/office/powerpoint/2010/main" val="1007646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07E078-EC08-6A4A-9FE9-868378EFD4AF}"/>
              </a:ext>
            </a:extLst>
          </p:cNvPr>
          <p:cNvSpPr>
            <a:spLocks noGrp="1"/>
          </p:cNvSpPr>
          <p:nvPr>
            <p:ph type="sldNum" sz="quarter" idx="12"/>
          </p:nvPr>
        </p:nvSpPr>
        <p:spPr/>
        <p:txBody>
          <a:bodyPr/>
          <a:lstStyle/>
          <a:p>
            <a:fld id="{19B12225-5612-419B-A8D5-4B8EEE4C217E}" type="slidenum">
              <a:rPr lang="en-US" smtClean="0"/>
              <a:pPr/>
              <a:t>18</a:t>
            </a:fld>
            <a:endParaRPr lang="en-US"/>
          </a:p>
        </p:txBody>
      </p:sp>
      <p:pic>
        <p:nvPicPr>
          <p:cNvPr id="3" name="Picture 2">
            <a:extLst>
              <a:ext uri="{FF2B5EF4-FFF2-40B4-BE49-F238E27FC236}">
                <a16:creationId xmlns:a16="http://schemas.microsoft.com/office/drawing/2014/main" id="{B821C448-583B-EF44-84B6-66DE02D5EC37}"/>
              </a:ext>
            </a:extLst>
          </p:cNvPr>
          <p:cNvPicPr>
            <a:picLocks noChangeAspect="1"/>
          </p:cNvPicPr>
          <p:nvPr/>
        </p:nvPicPr>
        <p:blipFill>
          <a:blip r:embed="rId2"/>
          <a:stretch>
            <a:fillRect/>
          </a:stretch>
        </p:blipFill>
        <p:spPr>
          <a:xfrm>
            <a:off x="304800" y="330200"/>
            <a:ext cx="8382000" cy="6070600"/>
          </a:xfrm>
          <a:prstGeom prst="rect">
            <a:avLst/>
          </a:prstGeom>
        </p:spPr>
      </p:pic>
    </p:spTree>
    <p:extLst>
      <p:ext uri="{BB962C8B-B14F-4D97-AF65-F5344CB8AC3E}">
        <p14:creationId xmlns:p14="http://schemas.microsoft.com/office/powerpoint/2010/main" val="3622493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2F2DAB-7115-5D43-8124-5580A967BE78}"/>
              </a:ext>
            </a:extLst>
          </p:cNvPr>
          <p:cNvSpPr>
            <a:spLocks noGrp="1"/>
          </p:cNvSpPr>
          <p:nvPr>
            <p:ph type="sldNum" sz="quarter" idx="12"/>
          </p:nvPr>
        </p:nvSpPr>
        <p:spPr/>
        <p:txBody>
          <a:bodyPr/>
          <a:lstStyle/>
          <a:p>
            <a:fld id="{19B12225-5612-419B-A8D5-4B8EEE4C217E}" type="slidenum">
              <a:rPr lang="en-US" smtClean="0"/>
              <a:pPr/>
              <a:t>19</a:t>
            </a:fld>
            <a:endParaRPr lang="en-US"/>
          </a:p>
        </p:txBody>
      </p:sp>
      <p:pic>
        <p:nvPicPr>
          <p:cNvPr id="3" name="Picture 2">
            <a:extLst>
              <a:ext uri="{FF2B5EF4-FFF2-40B4-BE49-F238E27FC236}">
                <a16:creationId xmlns:a16="http://schemas.microsoft.com/office/drawing/2014/main" id="{2BDEBDC4-1ECD-AF41-8C64-617F80055FD5}"/>
              </a:ext>
            </a:extLst>
          </p:cNvPr>
          <p:cNvPicPr>
            <a:picLocks noChangeAspect="1"/>
          </p:cNvPicPr>
          <p:nvPr/>
        </p:nvPicPr>
        <p:blipFill>
          <a:blip r:embed="rId2"/>
          <a:stretch>
            <a:fillRect/>
          </a:stretch>
        </p:blipFill>
        <p:spPr>
          <a:xfrm>
            <a:off x="304800" y="228600"/>
            <a:ext cx="8458200" cy="6261100"/>
          </a:xfrm>
          <a:prstGeom prst="rect">
            <a:avLst/>
          </a:prstGeom>
        </p:spPr>
      </p:pic>
    </p:spTree>
    <p:extLst>
      <p:ext uri="{BB962C8B-B14F-4D97-AF65-F5344CB8AC3E}">
        <p14:creationId xmlns:p14="http://schemas.microsoft.com/office/powerpoint/2010/main" val="330671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4D1E-DCA9-264D-B62D-9A9E55F1BFE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4982D17-81A4-FF4B-BFE3-EB5A7C9DB144}"/>
              </a:ext>
            </a:extLst>
          </p:cNvPr>
          <p:cNvSpPr>
            <a:spLocks noGrp="1"/>
          </p:cNvSpPr>
          <p:nvPr>
            <p:ph idx="1"/>
          </p:nvPr>
        </p:nvSpPr>
        <p:spPr>
          <a:xfrm>
            <a:off x="457200" y="1295400"/>
            <a:ext cx="8229600" cy="5288280"/>
          </a:xfrm>
        </p:spPr>
        <p:txBody>
          <a:bodyPr>
            <a:normAutofit fontScale="92500" lnSpcReduction="20000"/>
          </a:bodyPr>
          <a:lstStyle/>
          <a:p>
            <a:r>
              <a:rPr lang="en-US" sz="4000" dirty="0"/>
              <a:t>Link Analysis : Early Search Engines, Spam </a:t>
            </a:r>
          </a:p>
          <a:p>
            <a:r>
              <a:rPr lang="en-US" sz="4000" dirty="0"/>
              <a:t>PageRank, Definition</a:t>
            </a:r>
          </a:p>
          <a:p>
            <a:r>
              <a:rPr lang="en-US" sz="4000" dirty="0"/>
              <a:t> Structure of the web-dead ends, Spider traps</a:t>
            </a:r>
          </a:p>
          <a:p>
            <a:r>
              <a:rPr lang="en-US" sz="4000" dirty="0"/>
              <a:t>Using Page rank in a search engine</a:t>
            </a:r>
          </a:p>
          <a:p>
            <a:r>
              <a:rPr lang="en-US" sz="4000" dirty="0"/>
              <a:t> Efficient computation of Page Rank using matrices. </a:t>
            </a:r>
          </a:p>
          <a:p>
            <a:r>
              <a:rPr lang="en-US" sz="4000" dirty="0"/>
              <a:t>MapReduce and PageRank</a:t>
            </a:r>
          </a:p>
          <a:p>
            <a:r>
              <a:rPr lang="en-US" sz="4000" dirty="0"/>
              <a:t>Link Spam and spam Farm</a:t>
            </a:r>
          </a:p>
          <a:p>
            <a:r>
              <a:rPr lang="en-US" sz="4000" dirty="0"/>
              <a:t>HITS Algorithm.</a:t>
            </a:r>
          </a:p>
        </p:txBody>
      </p:sp>
      <p:sp>
        <p:nvSpPr>
          <p:cNvPr id="4" name="Slide Number Placeholder 3">
            <a:extLst>
              <a:ext uri="{FF2B5EF4-FFF2-40B4-BE49-F238E27FC236}">
                <a16:creationId xmlns:a16="http://schemas.microsoft.com/office/drawing/2014/main" id="{36F73889-D514-AC46-9E54-AC74BF320DBA}"/>
              </a:ext>
            </a:extLst>
          </p:cNvPr>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4161136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F35E3D-D7CF-374C-870C-6C42D2CACDA8}"/>
              </a:ext>
            </a:extLst>
          </p:cNvPr>
          <p:cNvSpPr>
            <a:spLocks noGrp="1"/>
          </p:cNvSpPr>
          <p:nvPr>
            <p:ph type="sldNum" sz="quarter" idx="12"/>
          </p:nvPr>
        </p:nvSpPr>
        <p:spPr/>
        <p:txBody>
          <a:bodyPr/>
          <a:lstStyle/>
          <a:p>
            <a:fld id="{19B12225-5612-419B-A8D5-4B8EEE4C217E}" type="slidenum">
              <a:rPr lang="en-US" smtClean="0"/>
              <a:pPr/>
              <a:t>20</a:t>
            </a:fld>
            <a:endParaRPr lang="en-US"/>
          </a:p>
        </p:txBody>
      </p:sp>
      <p:pic>
        <p:nvPicPr>
          <p:cNvPr id="3" name="Picture 2">
            <a:extLst>
              <a:ext uri="{FF2B5EF4-FFF2-40B4-BE49-F238E27FC236}">
                <a16:creationId xmlns:a16="http://schemas.microsoft.com/office/drawing/2014/main" id="{81A965B8-F833-7244-B86F-2F31C6727903}"/>
              </a:ext>
            </a:extLst>
          </p:cNvPr>
          <p:cNvPicPr>
            <a:picLocks noChangeAspect="1"/>
          </p:cNvPicPr>
          <p:nvPr/>
        </p:nvPicPr>
        <p:blipFill>
          <a:blip r:embed="rId2"/>
          <a:stretch>
            <a:fillRect/>
          </a:stretch>
        </p:blipFill>
        <p:spPr>
          <a:xfrm>
            <a:off x="381000" y="685800"/>
            <a:ext cx="8382000" cy="5791200"/>
          </a:xfrm>
          <a:prstGeom prst="rect">
            <a:avLst/>
          </a:prstGeom>
        </p:spPr>
      </p:pic>
    </p:spTree>
    <p:extLst>
      <p:ext uri="{BB962C8B-B14F-4D97-AF65-F5344CB8AC3E}">
        <p14:creationId xmlns:p14="http://schemas.microsoft.com/office/powerpoint/2010/main" val="19760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093776-9157-FB4A-9120-A6C498752C34}"/>
              </a:ext>
            </a:extLst>
          </p:cNvPr>
          <p:cNvSpPr>
            <a:spLocks noGrp="1"/>
          </p:cNvSpPr>
          <p:nvPr>
            <p:ph type="title"/>
          </p:nvPr>
        </p:nvSpPr>
        <p:spPr/>
        <p:txBody>
          <a:bodyPr/>
          <a:lstStyle/>
          <a:p>
            <a:r>
              <a:rPr lang="en-US" dirty="0"/>
              <a:t>Hiding  Techniques</a:t>
            </a:r>
          </a:p>
        </p:txBody>
      </p:sp>
      <p:sp>
        <p:nvSpPr>
          <p:cNvPr id="2" name="Slide Number Placeholder 1">
            <a:extLst>
              <a:ext uri="{FF2B5EF4-FFF2-40B4-BE49-F238E27FC236}">
                <a16:creationId xmlns:a16="http://schemas.microsoft.com/office/drawing/2014/main" id="{D9F51960-4E75-5A48-9743-7CCB19D970CE}"/>
              </a:ext>
            </a:extLst>
          </p:cNvPr>
          <p:cNvSpPr>
            <a:spLocks noGrp="1"/>
          </p:cNvSpPr>
          <p:nvPr>
            <p:ph type="sldNum" sz="quarter" idx="12"/>
          </p:nvPr>
        </p:nvSpPr>
        <p:spPr/>
        <p:txBody>
          <a:bodyPr/>
          <a:lstStyle/>
          <a:p>
            <a:fld id="{19B12225-5612-419B-A8D5-4B8EEE4C217E}" type="slidenum">
              <a:rPr lang="en-US" smtClean="0"/>
              <a:pPr/>
              <a:t>21</a:t>
            </a:fld>
            <a:endParaRPr lang="en-US"/>
          </a:p>
        </p:txBody>
      </p:sp>
      <p:pic>
        <p:nvPicPr>
          <p:cNvPr id="241665" name="Picture 1" descr="page38image1755008">
            <a:extLst>
              <a:ext uri="{FF2B5EF4-FFF2-40B4-BE49-F238E27FC236}">
                <a16:creationId xmlns:a16="http://schemas.microsoft.com/office/drawing/2014/main" id="{69111833-A284-4A40-B5AE-7A0EFD5F09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636"/>
          <a:stretch/>
        </p:blipFill>
        <p:spPr bwMode="auto">
          <a:xfrm>
            <a:off x="304800" y="1219200"/>
            <a:ext cx="85344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382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Engines</a:t>
            </a:r>
          </a:p>
        </p:txBody>
      </p:sp>
      <p:sp>
        <p:nvSpPr>
          <p:cNvPr id="3" name="Content Placeholder 2"/>
          <p:cNvSpPr>
            <a:spLocks noGrp="1"/>
          </p:cNvSpPr>
          <p:nvPr>
            <p:ph idx="1"/>
          </p:nvPr>
        </p:nvSpPr>
        <p:spPr>
          <a:xfrm>
            <a:off x="228600" y="1063752"/>
            <a:ext cx="8709660" cy="5519928"/>
          </a:xfrm>
        </p:spPr>
        <p:txBody>
          <a:bodyPr>
            <a:normAutofit fontScale="92500"/>
          </a:bodyPr>
          <a:lstStyle/>
          <a:p>
            <a:r>
              <a:rPr lang="en-US" dirty="0"/>
              <a:t>Starting around 1996, researchers began to work on the problem. The solution was to  resort to hyperlinks.</a:t>
            </a:r>
          </a:p>
          <a:p>
            <a:r>
              <a:rPr lang="en-US" dirty="0"/>
              <a:t>Web pages are connected to each through hyperlinks, which carry important information.</a:t>
            </a:r>
          </a:p>
          <a:p>
            <a:pPr lvl="1"/>
            <a:r>
              <a:rPr lang="en-US" dirty="0"/>
              <a:t>Some hyperlinks: organize information at the same site.</a:t>
            </a:r>
          </a:p>
          <a:p>
            <a:pPr lvl="1"/>
            <a:r>
              <a:rPr lang="en-US" dirty="0"/>
              <a:t>Other hyperlinks: point to pages from other Web sites. </a:t>
            </a:r>
          </a:p>
          <a:p>
            <a:pPr lvl="1"/>
            <a:r>
              <a:rPr lang="en-US" dirty="0"/>
              <a:t>Such out-going hyperlinks often indicate an implicit conveyance of authority to the pages being pointed to.</a:t>
            </a:r>
          </a:p>
          <a:p>
            <a:r>
              <a:rPr lang="en-US" dirty="0"/>
              <a:t>Those pages that are pointed to by many other</a:t>
            </a:r>
          </a:p>
          <a:p>
            <a:pPr marL="118872" indent="0">
              <a:buNone/>
            </a:pPr>
            <a:r>
              <a:rPr lang="en-US" dirty="0"/>
              <a:t>pages are likely to contain authoritative information.</a:t>
            </a:r>
          </a:p>
        </p:txBody>
      </p:sp>
      <p:sp>
        <p:nvSpPr>
          <p:cNvPr id="4" name="Slide Number Placeholder 3"/>
          <p:cNvSpPr>
            <a:spLocks noGrp="1"/>
          </p:cNvSpPr>
          <p:nvPr>
            <p:ph type="sldNum" sz="quarter" idx="12"/>
          </p:nvPr>
        </p:nvSpPr>
        <p:spPr/>
        <p:txBody>
          <a:bodyPr/>
          <a:lstStyle/>
          <a:p>
            <a:fld id="{19B12225-5612-419B-A8D5-4B8EEE4C217E}" type="slidenum">
              <a:rPr lang="en-US" smtClean="0"/>
              <a:pPr/>
              <a:t>22</a:t>
            </a:fld>
            <a:endParaRPr lang="en-US"/>
          </a:p>
        </p:txBody>
      </p:sp>
    </p:spTree>
    <p:extLst>
      <p:ext uri="{BB962C8B-B14F-4D97-AF65-F5344CB8AC3E}">
        <p14:creationId xmlns:p14="http://schemas.microsoft.com/office/powerpoint/2010/main" val="227101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Analysis</a:t>
            </a:r>
          </a:p>
        </p:txBody>
      </p:sp>
      <p:sp>
        <p:nvSpPr>
          <p:cNvPr id="3" name="Content Placeholder 2"/>
          <p:cNvSpPr>
            <a:spLocks noGrp="1"/>
          </p:cNvSpPr>
          <p:nvPr>
            <p:ph idx="1"/>
          </p:nvPr>
        </p:nvSpPr>
        <p:spPr>
          <a:xfrm>
            <a:off x="152400" y="990600"/>
            <a:ext cx="8839200" cy="5410200"/>
          </a:xfrm>
        </p:spPr>
        <p:txBody>
          <a:bodyPr>
            <a:noAutofit/>
          </a:bodyPr>
          <a:lstStyle/>
          <a:p>
            <a:r>
              <a:rPr lang="en-US" sz="3400" dirty="0"/>
              <a:t>Newer search engines try to exploit the link structure of the Web </a:t>
            </a:r>
            <a:r>
              <a:rPr lang="en-US" sz="3400" dirty="0">
                <a:sym typeface="Symbol" charset="2"/>
              </a:rPr>
              <a:t></a:t>
            </a:r>
            <a:r>
              <a:rPr lang="en-US" sz="3400" dirty="0"/>
              <a:t>  </a:t>
            </a:r>
            <a:r>
              <a:rPr lang="en-US" sz="3400" i="1" dirty="0">
                <a:solidFill>
                  <a:srgbClr val="FF0000"/>
                </a:solidFill>
              </a:rPr>
              <a:t>link analysis</a:t>
            </a:r>
            <a:r>
              <a:rPr lang="en-US" sz="3400" dirty="0">
                <a:solidFill>
                  <a:srgbClr val="FF0000"/>
                </a:solidFill>
              </a:rPr>
              <a:t>. </a:t>
            </a:r>
          </a:p>
          <a:p>
            <a:r>
              <a:rPr lang="en-US" sz="3400" dirty="0"/>
              <a:t>The first web search engine to apply link analysis was Google, although almost all current web search engines make use of it.  </a:t>
            </a:r>
          </a:p>
          <a:p>
            <a:r>
              <a:rPr lang="en-US" sz="3400" dirty="0"/>
              <a:t>War between search engines and spammers is far from over as spammers now invest considerable effort in trying to manipulate the link structure too, which is now termed </a:t>
            </a:r>
            <a:r>
              <a:rPr lang="en-US" sz="3400" i="1" dirty="0">
                <a:solidFill>
                  <a:srgbClr val="FF0000"/>
                </a:solidFill>
              </a:rPr>
              <a:t>link spam</a:t>
            </a:r>
            <a:r>
              <a:rPr lang="en-US" sz="3400" dirty="0">
                <a:solidFill>
                  <a:srgbClr val="FF0000"/>
                </a:solidFill>
              </a:rPr>
              <a:t>.</a:t>
            </a:r>
            <a:endParaRPr lang="en-IN" sz="3400" dirty="0">
              <a:solidFill>
                <a:srgbClr val="FF0000"/>
              </a:solidFill>
            </a:endParaRPr>
          </a:p>
          <a:p>
            <a:endParaRPr lang="en-US" sz="34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1587992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87552"/>
          </a:xfrm>
        </p:spPr>
        <p:txBody>
          <a:bodyPr/>
          <a:lstStyle/>
          <a:p>
            <a:r>
              <a:rPr lang="en-US" dirty="0"/>
              <a:t>Google - Link Analysis</a:t>
            </a:r>
          </a:p>
        </p:txBody>
      </p:sp>
      <p:sp>
        <p:nvSpPr>
          <p:cNvPr id="3" name="Content Placeholder 2"/>
          <p:cNvSpPr>
            <a:spLocks noGrp="1"/>
          </p:cNvSpPr>
          <p:nvPr>
            <p:ph idx="1"/>
          </p:nvPr>
        </p:nvSpPr>
        <p:spPr>
          <a:xfrm>
            <a:off x="175260" y="1097280"/>
            <a:ext cx="8763000" cy="5486400"/>
          </a:xfrm>
        </p:spPr>
        <p:txBody>
          <a:bodyPr>
            <a:noAutofit/>
          </a:bodyPr>
          <a:lstStyle/>
          <a:p>
            <a:r>
              <a:rPr lang="en-US" dirty="0"/>
              <a:t>One of the key concepts for improving Web search is to analyze the hyperlinks and the graph structure of the Web.  </a:t>
            </a:r>
          </a:p>
          <a:p>
            <a:r>
              <a:rPr lang="en-US" dirty="0"/>
              <a:t>Link analysis is one of the factors used  by web search engines to compute a score for any  web page on any given query. </a:t>
            </a:r>
          </a:p>
          <a:p>
            <a:r>
              <a:rPr lang="en-US" altLang="zh-CN" dirty="0">
                <a:solidFill>
                  <a:srgbClr val="FF0000"/>
                </a:solidFill>
              </a:rPr>
              <a:t>PageRank is a method for rating the web pages objectively and mechanically using the link structure of the web. </a:t>
            </a:r>
          </a:p>
          <a:p>
            <a:r>
              <a:rPr lang="en-US" altLang="zh-CN" dirty="0">
                <a:solidFill>
                  <a:srgbClr val="FF0000"/>
                </a:solidFill>
              </a:rPr>
              <a:t>HITS is another algorithm that attempts the same </a:t>
            </a:r>
          </a:p>
          <a:p>
            <a:endParaRPr lang="en-US" dirty="0">
              <a:solidFill>
                <a:srgbClr val="FF0000"/>
              </a:solidFill>
            </a:endParaRPr>
          </a:p>
        </p:txBody>
      </p:sp>
      <p:sp>
        <p:nvSpPr>
          <p:cNvPr id="4" name="Slide Number Placeholder 3"/>
          <p:cNvSpPr>
            <a:spLocks noGrp="1"/>
          </p:cNvSpPr>
          <p:nvPr>
            <p:ph type="sldNum" sz="quarter" idx="12"/>
          </p:nvPr>
        </p:nvSpPr>
        <p:spPr/>
        <p:txBody>
          <a:bodyPr/>
          <a:lstStyle/>
          <a:p>
            <a:fld id="{19B12225-5612-419B-A8D5-4B8EEE4C217E}"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PageRank: </a:t>
            </a:r>
            <a:br>
              <a:rPr lang="en-US" sz="4800" dirty="0"/>
            </a:br>
            <a:r>
              <a:rPr lang="en-US" sz="4800" dirty="0"/>
              <a:t>The “Flow” Formulation</a:t>
            </a:r>
          </a:p>
        </p:txBody>
      </p:sp>
    </p:spTree>
    <p:extLst>
      <p:ext uri="{BB962C8B-B14F-4D97-AF65-F5344CB8AC3E}">
        <p14:creationId xmlns:p14="http://schemas.microsoft.com/office/powerpoint/2010/main" val="108834856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9B12225-5612-419B-A8D5-4B8EEE4C217E}" type="slidenum">
              <a:rPr lang="en-US" smtClean="0"/>
              <a:pPr/>
              <a:t>26</a:t>
            </a:fld>
            <a:endParaRPr lang="en-US"/>
          </a:p>
        </p:txBody>
      </p:sp>
      <p:pic>
        <p:nvPicPr>
          <p:cNvPr id="4" name="Picture 3"/>
          <p:cNvPicPr>
            <a:picLocks noChangeAspect="1"/>
          </p:cNvPicPr>
          <p:nvPr/>
        </p:nvPicPr>
        <p:blipFill>
          <a:blip r:embed="rId2"/>
          <a:stretch>
            <a:fillRect/>
          </a:stretch>
        </p:blipFill>
        <p:spPr>
          <a:xfrm>
            <a:off x="0" y="219985"/>
            <a:ext cx="9144000" cy="6524739"/>
          </a:xfrm>
          <a:prstGeom prst="rect">
            <a:avLst/>
          </a:prstGeom>
        </p:spPr>
      </p:pic>
    </p:spTree>
    <p:extLst>
      <p:ext uri="{BB962C8B-B14F-4D97-AF65-F5344CB8AC3E}">
        <p14:creationId xmlns:p14="http://schemas.microsoft.com/office/powerpoint/2010/main" val="1769122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Web as a Graph</a:t>
            </a:r>
          </a:p>
        </p:txBody>
      </p:sp>
      <p:sp>
        <p:nvSpPr>
          <p:cNvPr id="36866" name="Content Placeholder 2"/>
          <p:cNvSpPr>
            <a:spLocks noGrp="1"/>
          </p:cNvSpPr>
          <p:nvPr>
            <p:ph idx="1"/>
          </p:nvPr>
        </p:nvSpPr>
        <p:spPr/>
        <p:txBody>
          <a:bodyPr/>
          <a:lstStyle/>
          <a:p>
            <a:r>
              <a:rPr lang="en-US" b="1" dirty="0">
                <a:solidFill>
                  <a:srgbClr val="D60093"/>
                </a:solidFill>
              </a:rPr>
              <a:t>Web as a directed graph:</a:t>
            </a:r>
          </a:p>
          <a:p>
            <a:pPr lvl="1"/>
            <a:r>
              <a:rPr lang="en-US" b="1" dirty="0">
                <a:solidFill>
                  <a:srgbClr val="0000FF"/>
                </a:solidFill>
              </a:rPr>
              <a:t>Nodes: Webpages</a:t>
            </a:r>
          </a:p>
          <a:p>
            <a:pPr lvl="1"/>
            <a:r>
              <a:rPr lang="en-US" b="1" dirty="0">
                <a:solidFill>
                  <a:srgbClr val="0000FF"/>
                </a:solidFill>
              </a:rPr>
              <a:t>Edges: Hyperlinks</a:t>
            </a:r>
            <a:endParaRPr lang="en-US" dirty="0">
              <a:solidFill>
                <a:srgbClr val="0000FF"/>
              </a:solidFill>
            </a:endParaRPr>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27</a:t>
            </a:fld>
            <a:endParaRPr lang="en-US"/>
          </a:p>
        </p:txBody>
      </p:sp>
      <p:sp>
        <p:nvSpPr>
          <p:cNvPr id="18" name="Flowchart: Document 17"/>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I teach a class on Networks.</a:t>
            </a:r>
          </a:p>
        </p:txBody>
      </p:sp>
      <p:sp>
        <p:nvSpPr>
          <p:cNvPr id="19" name="Flowchart: Document 18"/>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CS224W: Classes are in the </a:t>
            </a:r>
            <a:br>
              <a:rPr lang="en-US" sz="1600" dirty="0">
                <a:solidFill>
                  <a:schemeClr val="tx1"/>
                </a:solidFill>
              </a:rPr>
            </a:br>
            <a:r>
              <a:rPr lang="en-US" sz="1600" dirty="0">
                <a:solidFill>
                  <a:schemeClr val="tx1"/>
                </a:solidFill>
              </a:rPr>
              <a:t>Gates building</a:t>
            </a:r>
            <a:endParaRPr lang="en-US" sz="1600" b="1" dirty="0">
              <a:solidFill>
                <a:schemeClr val="tx1"/>
              </a:solidFill>
            </a:endParaRPr>
          </a:p>
        </p:txBody>
      </p:sp>
      <p:sp>
        <p:nvSpPr>
          <p:cNvPr id="20" name="Flowchart: Document 19"/>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Computer  Science Department at Stanford</a:t>
            </a:r>
          </a:p>
        </p:txBody>
      </p:sp>
      <p:sp>
        <p:nvSpPr>
          <p:cNvPr id="21" name="Flowchart: Document 20"/>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Stanford University</a:t>
            </a:r>
          </a:p>
        </p:txBody>
      </p:sp>
    </p:spTree>
    <p:extLst>
      <p:ext uri="{BB962C8B-B14F-4D97-AF65-F5344CB8AC3E}">
        <p14:creationId xmlns:p14="http://schemas.microsoft.com/office/powerpoint/2010/main" val="703021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Web as a Graph</a:t>
            </a:r>
          </a:p>
        </p:txBody>
      </p:sp>
      <p:sp>
        <p:nvSpPr>
          <p:cNvPr id="36866" name="Content Placeholder 2"/>
          <p:cNvSpPr>
            <a:spLocks noGrp="1"/>
          </p:cNvSpPr>
          <p:nvPr>
            <p:ph idx="1"/>
          </p:nvPr>
        </p:nvSpPr>
        <p:spPr/>
        <p:txBody>
          <a:bodyPr/>
          <a:lstStyle/>
          <a:p>
            <a:r>
              <a:rPr lang="en-US" b="1" dirty="0">
                <a:solidFill>
                  <a:srgbClr val="D60093"/>
                </a:solidFill>
              </a:rPr>
              <a:t>Web as a directed graph:</a:t>
            </a:r>
          </a:p>
          <a:p>
            <a:pPr lvl="1"/>
            <a:r>
              <a:rPr lang="en-US" b="1" dirty="0">
                <a:solidFill>
                  <a:srgbClr val="0000FF"/>
                </a:solidFill>
              </a:rPr>
              <a:t>Nodes: Webpages</a:t>
            </a:r>
          </a:p>
          <a:p>
            <a:pPr lvl="1"/>
            <a:r>
              <a:rPr lang="en-US" b="1" dirty="0">
                <a:solidFill>
                  <a:srgbClr val="0000FF"/>
                </a:solidFill>
              </a:rPr>
              <a:t>Edges: Hyperlinks</a:t>
            </a:r>
            <a:endParaRPr lang="en-US" dirty="0">
              <a:solidFill>
                <a:srgbClr val="0000FF"/>
              </a:solidFill>
            </a:endParaRPr>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28</a:t>
            </a:fld>
            <a:endParaRPr lang="en-US"/>
          </a:p>
        </p:txBody>
      </p:sp>
      <p:sp>
        <p:nvSpPr>
          <p:cNvPr id="24" name="Flowchart: Document 23"/>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I teach a class on </a:t>
            </a:r>
            <a:r>
              <a:rPr lang="en-US" sz="1600" u="sng" dirty="0">
                <a:solidFill>
                  <a:srgbClr val="0000FF"/>
                </a:solidFill>
              </a:rPr>
              <a:t>Networks</a:t>
            </a:r>
            <a:r>
              <a:rPr lang="en-US" sz="1600" dirty="0"/>
              <a:t>.</a:t>
            </a:r>
          </a:p>
        </p:txBody>
      </p:sp>
      <p:sp>
        <p:nvSpPr>
          <p:cNvPr id="25" name="Flowchart: Document 24"/>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CS224W: Classes are in the </a:t>
            </a:r>
            <a:br>
              <a:rPr lang="en-US" sz="1600" dirty="0"/>
            </a:br>
            <a:r>
              <a:rPr lang="en-US" sz="1600" u="sng" dirty="0">
                <a:solidFill>
                  <a:srgbClr val="0000FF"/>
                </a:solidFill>
              </a:rPr>
              <a:t>Gates</a:t>
            </a:r>
            <a:r>
              <a:rPr lang="en-US" sz="1600" dirty="0"/>
              <a:t> building</a:t>
            </a:r>
            <a:endParaRPr lang="en-US" sz="1600" b="1" u="sng" dirty="0">
              <a:solidFill>
                <a:srgbClr val="0000FF"/>
              </a:solidFill>
            </a:endParaRPr>
          </a:p>
        </p:txBody>
      </p:sp>
      <p:sp>
        <p:nvSpPr>
          <p:cNvPr id="26" name="Flowchart: Document 25"/>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Computer  Science Department at </a:t>
            </a:r>
            <a:r>
              <a:rPr lang="en-US" sz="1600" u="sng" dirty="0">
                <a:solidFill>
                  <a:srgbClr val="0000FF"/>
                </a:solidFill>
              </a:rPr>
              <a:t>Stanford</a:t>
            </a:r>
          </a:p>
        </p:txBody>
      </p:sp>
      <p:sp>
        <p:nvSpPr>
          <p:cNvPr id="27" name="Flowchart: Document 26"/>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Stanford University</a:t>
            </a:r>
          </a:p>
        </p:txBody>
      </p:sp>
      <p:cxnSp>
        <p:nvCxnSpPr>
          <p:cNvPr id="28" name="Straight Arrow Connector 27"/>
          <p:cNvCxnSpPr>
            <a:endCxn id="25" idx="1"/>
          </p:cNvCxnSpPr>
          <p:nvPr/>
        </p:nvCxnSpPr>
        <p:spPr>
          <a:xfrm>
            <a:off x="1676400" y="3957762"/>
            <a:ext cx="1422400" cy="54764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6" idx="1"/>
          </p:cNvCxnSpPr>
          <p:nvPr/>
        </p:nvCxnSpPr>
        <p:spPr>
          <a:xfrm>
            <a:off x="3886200" y="4719762"/>
            <a:ext cx="1244600" cy="52379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1"/>
          </p:cNvCxnSpPr>
          <p:nvPr/>
        </p:nvCxnSpPr>
        <p:spPr>
          <a:xfrm>
            <a:off x="5740400" y="5557962"/>
            <a:ext cx="1422400" cy="42373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105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as a Directed Graph</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29</a:t>
            </a:fld>
            <a:endParaRPr lang="en-US"/>
          </a:p>
        </p:txBody>
      </p:sp>
      <p:pic>
        <p:nvPicPr>
          <p:cNvPr id="9" name="Picture 2"/>
          <p:cNvPicPr>
            <a:picLocks noChangeAspect="1" noChangeArrowheads="1"/>
          </p:cNvPicPr>
          <p:nvPr/>
        </p:nvPicPr>
        <p:blipFill>
          <a:blip r:embed="rId3" cstate="print"/>
          <a:srcRect/>
          <a:stretch>
            <a:fillRect/>
          </a:stretch>
        </p:blipFill>
        <p:spPr bwMode="auto">
          <a:xfrm>
            <a:off x="1257860" y="1600200"/>
            <a:ext cx="6628280" cy="4829174"/>
          </a:xfrm>
          <a:prstGeom prst="rect">
            <a:avLst/>
          </a:prstGeom>
          <a:noFill/>
          <a:ln w="9525">
            <a:noFill/>
            <a:miter lim="800000"/>
            <a:headEnd/>
            <a:tailEnd/>
          </a:ln>
        </p:spPr>
      </p:pic>
    </p:spTree>
    <p:extLst>
      <p:ext uri="{BB962C8B-B14F-4D97-AF65-F5344CB8AC3E}">
        <p14:creationId xmlns:p14="http://schemas.microsoft.com/office/powerpoint/2010/main" val="46889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Applications : Graph Data!</a:t>
            </a:r>
          </a:p>
        </p:txBody>
      </p:sp>
      <p:graphicFrame>
        <p:nvGraphicFramePr>
          <p:cNvPr id="3" name="Content Placeholder 2"/>
          <p:cNvGraphicFramePr>
            <a:graphicFrameLocks noGrp="1"/>
          </p:cNvGraphicFramePr>
          <p:nvPr>
            <p:ph idx="1"/>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a:t>
            </a:fld>
            <a:endParaRPr lang="en-US"/>
          </a:p>
        </p:txBody>
      </p:sp>
      <p:sp>
        <p:nvSpPr>
          <p:cNvPr id="8" name="Rounded Rectangle 7"/>
          <p:cNvSpPr/>
          <p:nvPr/>
        </p:nvSpPr>
        <p:spPr>
          <a:xfrm>
            <a:off x="1981200" y="1295400"/>
            <a:ext cx="1676400" cy="5257800"/>
          </a:xfrm>
          <a:prstGeom prst="roundRect">
            <a:avLst/>
          </a:prstGeom>
          <a:ln w="1270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60381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zh-CN"/>
              <a:t>Link Structure of the Web</a:t>
            </a:r>
            <a:endParaRPr lang="en-US" altLang="zh-CN" dirty="0"/>
          </a:p>
        </p:txBody>
      </p:sp>
      <p:sp>
        <p:nvSpPr>
          <p:cNvPr id="7171" name="Content Placeholder 2"/>
          <p:cNvSpPr>
            <a:spLocks noGrp="1"/>
          </p:cNvSpPr>
          <p:nvPr>
            <p:ph idx="1"/>
          </p:nvPr>
        </p:nvSpPr>
        <p:spPr>
          <a:xfrm>
            <a:off x="228600" y="1066800"/>
            <a:ext cx="8610600" cy="5486401"/>
          </a:xfrm>
        </p:spPr>
        <p:txBody>
          <a:bodyPr/>
          <a:lstStyle/>
          <a:p>
            <a:r>
              <a:rPr lang="en-US" altLang="zh-CN" dirty="0"/>
              <a:t>300 million web pages </a:t>
            </a:r>
            <a:r>
              <a:rPr lang="en-US" altLang="zh-CN" dirty="0">
                <a:sym typeface="Wingdings" pitchFamily="2" charset="2"/>
              </a:rPr>
              <a:t> 3.5 billion links</a:t>
            </a:r>
            <a:endParaRPr lang="en-US" altLang="zh-CN" dirty="0"/>
          </a:p>
        </p:txBody>
      </p:sp>
      <p:pic>
        <p:nvPicPr>
          <p:cNvPr id="7172" name="Picture 2"/>
          <p:cNvPicPr>
            <a:picLocks noChangeAspect="1" noChangeArrowheads="1"/>
          </p:cNvPicPr>
          <p:nvPr/>
        </p:nvPicPr>
        <p:blipFill>
          <a:blip r:embed="rId2" cstate="print"/>
          <a:srcRect l="22618" r="14749"/>
          <a:stretch>
            <a:fillRect/>
          </a:stretch>
        </p:blipFill>
        <p:spPr bwMode="auto">
          <a:xfrm>
            <a:off x="457200" y="1981200"/>
            <a:ext cx="2743200" cy="2533650"/>
          </a:xfrm>
          <a:prstGeom prst="rect">
            <a:avLst/>
          </a:prstGeom>
          <a:noFill/>
          <a:ln w="9525">
            <a:noFill/>
            <a:miter lim="800000"/>
            <a:headEnd/>
            <a:tailEnd/>
          </a:ln>
        </p:spPr>
      </p:pic>
      <p:sp>
        <p:nvSpPr>
          <p:cNvPr id="7173" name="TextBox 4"/>
          <p:cNvSpPr txBox="1">
            <a:spLocks noChangeArrowheads="1"/>
          </p:cNvSpPr>
          <p:nvPr/>
        </p:nvSpPr>
        <p:spPr bwMode="auto">
          <a:xfrm>
            <a:off x="3200400" y="1981200"/>
            <a:ext cx="5181600" cy="1815882"/>
          </a:xfrm>
          <a:prstGeom prst="rect">
            <a:avLst/>
          </a:prstGeom>
          <a:noFill/>
          <a:ln w="9525">
            <a:noFill/>
            <a:miter lim="800000"/>
            <a:headEnd/>
            <a:tailEnd/>
          </a:ln>
        </p:spPr>
        <p:txBody>
          <a:bodyPr wrap="square">
            <a:spAutoFit/>
          </a:bodyPr>
          <a:lstStyle/>
          <a:p>
            <a:r>
              <a:rPr lang="en-US" altLang="zh-CN" sz="2800" dirty="0" err="1">
                <a:latin typeface="Century Schoolbook" pitchFamily="18" charset="0"/>
                <a:ea typeface="SimSun" pitchFamily="2" charset="-122"/>
              </a:rPr>
              <a:t>Backlinks</a:t>
            </a:r>
            <a:r>
              <a:rPr lang="en-US" altLang="zh-CN" sz="2800" dirty="0">
                <a:latin typeface="Century Schoolbook" pitchFamily="18" charset="0"/>
                <a:ea typeface="SimSun" pitchFamily="2" charset="-122"/>
              </a:rPr>
              <a:t> and Forward links:</a:t>
            </a:r>
          </a:p>
          <a:p>
            <a:pPr lvl="1">
              <a:buFont typeface="Arial" pitchFamily="34" charset="0"/>
              <a:buChar char="•"/>
            </a:pPr>
            <a:r>
              <a:rPr lang="en-US" altLang="zh-CN" sz="2800" dirty="0">
                <a:latin typeface="Century Schoolbook" pitchFamily="18" charset="0"/>
                <a:ea typeface="SimSun" pitchFamily="2" charset="-122"/>
              </a:rPr>
              <a:t>A and B are C’s </a:t>
            </a:r>
            <a:r>
              <a:rPr lang="en-US" altLang="zh-CN" sz="2800" dirty="0" err="1">
                <a:latin typeface="Century Schoolbook" pitchFamily="18" charset="0"/>
                <a:ea typeface="SimSun" pitchFamily="2" charset="-122"/>
              </a:rPr>
              <a:t>backlinks</a:t>
            </a:r>
            <a:endParaRPr lang="en-US" altLang="zh-CN" sz="2800" dirty="0">
              <a:latin typeface="Century Schoolbook" pitchFamily="18" charset="0"/>
              <a:ea typeface="SimSun" pitchFamily="2" charset="-122"/>
            </a:endParaRPr>
          </a:p>
          <a:p>
            <a:pPr lvl="1">
              <a:buFont typeface="Arial" pitchFamily="34" charset="0"/>
              <a:buChar char="•"/>
            </a:pPr>
            <a:r>
              <a:rPr lang="en-US" altLang="zh-CN" sz="2800" dirty="0">
                <a:latin typeface="Century Schoolbook" pitchFamily="18" charset="0"/>
                <a:ea typeface="SimSun" pitchFamily="2" charset="-122"/>
              </a:rPr>
              <a:t>C is A and B’s forward link</a:t>
            </a:r>
          </a:p>
        </p:txBody>
      </p:sp>
      <p:sp>
        <p:nvSpPr>
          <p:cNvPr id="7174" name="TextBox 5"/>
          <p:cNvSpPr txBox="1">
            <a:spLocks noChangeArrowheads="1"/>
          </p:cNvSpPr>
          <p:nvPr/>
        </p:nvSpPr>
        <p:spPr bwMode="auto">
          <a:xfrm>
            <a:off x="152400" y="4611231"/>
            <a:ext cx="8686800" cy="1815882"/>
          </a:xfrm>
          <a:prstGeom prst="rect">
            <a:avLst/>
          </a:prstGeom>
          <a:noFill/>
          <a:ln w="9525">
            <a:noFill/>
            <a:miter lim="800000"/>
            <a:headEnd/>
            <a:tailEnd/>
          </a:ln>
        </p:spPr>
        <p:txBody>
          <a:bodyPr wrap="square">
            <a:spAutoFit/>
          </a:bodyPr>
          <a:lstStyle/>
          <a:p>
            <a:pPr marL="282575" indent="-282575">
              <a:buFont typeface="Arial" pitchFamily="34" charset="0"/>
              <a:buChar char="•"/>
              <a:tabLst>
                <a:tab pos="282575" algn="l"/>
              </a:tabLst>
            </a:pPr>
            <a:r>
              <a:rPr lang="en-US" altLang="zh-CN" sz="2800" dirty="0">
                <a:solidFill>
                  <a:srgbClr val="FF0000"/>
                </a:solidFill>
                <a:latin typeface="Century Schoolbook" pitchFamily="18" charset="0"/>
                <a:ea typeface="SimSun" pitchFamily="2" charset="-122"/>
              </a:rPr>
              <a:t>Google ranks pages based on two factors</a:t>
            </a:r>
          </a:p>
          <a:p>
            <a:pPr marL="739775" lvl="1" indent="-282575">
              <a:buFont typeface="Arial" pitchFamily="34" charset="0"/>
              <a:buChar char="•"/>
              <a:tabLst>
                <a:tab pos="282575" algn="l"/>
              </a:tabLst>
            </a:pPr>
            <a:r>
              <a:rPr lang="en-US" altLang="zh-CN" sz="2800" dirty="0">
                <a:latin typeface="Century Schoolbook" pitchFamily="18" charset="0"/>
                <a:ea typeface="SimSun" pitchFamily="2" charset="-122"/>
              </a:rPr>
              <a:t>Intuitively, a webpage is important if it has a lot of </a:t>
            </a:r>
            <a:r>
              <a:rPr lang="en-US" altLang="zh-CN" sz="2800" dirty="0" err="1">
                <a:latin typeface="Century Schoolbook" pitchFamily="18" charset="0"/>
                <a:ea typeface="SimSun" pitchFamily="2" charset="-122"/>
              </a:rPr>
              <a:t>backlinks</a:t>
            </a:r>
            <a:r>
              <a:rPr lang="en-US" altLang="zh-CN" sz="2800" dirty="0">
                <a:latin typeface="Century Schoolbook" pitchFamily="18" charset="0"/>
                <a:ea typeface="SimSun" pitchFamily="2" charset="-122"/>
              </a:rPr>
              <a:t>.</a:t>
            </a:r>
          </a:p>
          <a:p>
            <a:pPr marL="739775" lvl="1" indent="-282575">
              <a:buFont typeface="Arial" pitchFamily="34" charset="0"/>
              <a:buChar char="•"/>
              <a:tabLst>
                <a:tab pos="282575" algn="l"/>
              </a:tabLst>
            </a:pPr>
            <a:r>
              <a:rPr lang="en-US" altLang="zh-CN" sz="2800" dirty="0">
                <a:latin typeface="Century Schoolbook" pitchFamily="18" charset="0"/>
                <a:ea typeface="SimSun" pitchFamily="2" charset="-122"/>
              </a:rPr>
              <a:t>Concept of a Random Surfer</a:t>
            </a:r>
            <a:endParaRPr lang="en-US" altLang="zh-CN" sz="2800" dirty="0">
              <a:solidFill>
                <a:srgbClr val="FF0000"/>
              </a:solidFill>
              <a:latin typeface="Century Schoolbook" pitchFamily="18" charset="0"/>
              <a:ea typeface="SimSun" pitchFamily="2" charset="-122"/>
            </a:endParaRPr>
          </a:p>
        </p:txBody>
      </p:sp>
      <p:sp>
        <p:nvSpPr>
          <p:cNvPr id="2" name="Slide Number Placeholder 1"/>
          <p:cNvSpPr>
            <a:spLocks noGrp="1"/>
          </p:cNvSpPr>
          <p:nvPr>
            <p:ph type="sldNum" sz="quarter" idx="12"/>
          </p:nvPr>
        </p:nvSpPr>
        <p:spPr/>
        <p:txBody>
          <a:bodyPr/>
          <a:lstStyle/>
          <a:p>
            <a:fld id="{19B12225-5612-419B-A8D5-4B8EEE4C217E}"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Surfer Model</a:t>
            </a:r>
          </a:p>
        </p:txBody>
      </p:sp>
      <p:sp>
        <p:nvSpPr>
          <p:cNvPr id="3" name="Content Placeholder 2"/>
          <p:cNvSpPr>
            <a:spLocks noGrp="1"/>
          </p:cNvSpPr>
          <p:nvPr>
            <p:ph idx="1"/>
          </p:nvPr>
        </p:nvSpPr>
        <p:spPr>
          <a:xfrm>
            <a:off x="228600" y="1066800"/>
            <a:ext cx="8709660" cy="5486401"/>
          </a:xfrm>
        </p:spPr>
        <p:txBody>
          <a:bodyPr>
            <a:normAutofit fontScale="92500" lnSpcReduction="20000"/>
          </a:bodyPr>
          <a:lstStyle/>
          <a:p>
            <a:pPr lvl="0"/>
            <a:r>
              <a:rPr lang="en-US" dirty="0"/>
              <a:t>Consider a random surfer who begins at a web page (a node of the web graph) and executes a random walk on the Web as follows. </a:t>
            </a:r>
          </a:p>
          <a:p>
            <a:pPr lvl="1"/>
            <a:r>
              <a:rPr lang="en-US" dirty="0">
                <a:solidFill>
                  <a:srgbClr val="00B050"/>
                </a:solidFill>
              </a:rPr>
              <a:t>At each time step, the surfer proceeds from his current page A to a randomly chosen web page that A has hyperlinks to. </a:t>
            </a:r>
          </a:p>
          <a:p>
            <a:pPr lvl="1"/>
            <a:r>
              <a:rPr lang="en-US" dirty="0">
                <a:solidFill>
                  <a:srgbClr val="00B050"/>
                </a:solidFill>
              </a:rPr>
              <a:t>Surfer proceeds from node to node, some nodes will be visited more often than others; intuitively, these are nodes with many links coming in from other frequently visited nodes. </a:t>
            </a:r>
          </a:p>
          <a:p>
            <a:pPr lvl="1"/>
            <a:r>
              <a:rPr lang="en-US" dirty="0">
                <a:solidFill>
                  <a:srgbClr val="00B050"/>
                </a:solidFill>
              </a:rPr>
              <a:t>As an extension to this idea, consider a set of such random surfers and after a period of time find which</a:t>
            </a:r>
            <a:r>
              <a:rPr lang="en-US" dirty="0"/>
              <a:t> </a:t>
            </a:r>
            <a:r>
              <a:rPr lang="en-US" dirty="0">
                <a:solidFill>
                  <a:srgbClr val="00B050"/>
                </a:solidFill>
              </a:rPr>
              <a:t>pages had large number of surfers visiting it. </a:t>
            </a:r>
          </a:p>
          <a:p>
            <a:pPr lvl="1"/>
            <a:r>
              <a:rPr lang="en-US" b="1" dirty="0">
                <a:solidFill>
                  <a:srgbClr val="FF0000"/>
                </a:solidFill>
              </a:rPr>
              <a:t>The idea of PageRank is that pages with large number of visits are more important than those with few visits.</a:t>
            </a:r>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of Pages</a:t>
            </a:r>
          </a:p>
        </p:txBody>
      </p:sp>
      <p:sp>
        <p:nvSpPr>
          <p:cNvPr id="3" name="Content Placeholder 2"/>
          <p:cNvSpPr>
            <a:spLocks noGrp="1"/>
          </p:cNvSpPr>
          <p:nvPr>
            <p:ph idx="1"/>
          </p:nvPr>
        </p:nvSpPr>
        <p:spPr>
          <a:xfrm>
            <a:off x="304800" y="1143000"/>
            <a:ext cx="8382000" cy="5410201"/>
          </a:xfrm>
        </p:spPr>
        <p:txBody>
          <a:bodyPr>
            <a:normAutofit/>
          </a:bodyPr>
          <a:lstStyle/>
          <a:p>
            <a:pPr lvl="0"/>
            <a:r>
              <a:rPr lang="en-US" dirty="0"/>
              <a:t>The ranking of a web page is not dependent only on terms appearing on that page, but some </a:t>
            </a:r>
            <a:r>
              <a:rPr lang="en-US" dirty="0" err="1"/>
              <a:t>weightage</a:t>
            </a:r>
            <a:r>
              <a:rPr lang="en-US" dirty="0"/>
              <a:t> is also given to the terms used in or near the links to that page. </a:t>
            </a:r>
          </a:p>
          <a:p>
            <a:r>
              <a:rPr lang="en-US" b="1" dirty="0">
                <a:solidFill>
                  <a:srgbClr val="00B050"/>
                </a:solidFill>
              </a:rPr>
              <a:t>In Google’s own words: </a:t>
            </a:r>
          </a:p>
          <a:p>
            <a:pPr lvl="1"/>
            <a:r>
              <a:rPr lang="en-US" b="1" i="1" dirty="0"/>
              <a:t>PageRank works by counting the number and quality of links to a page to determine a rough estimate of how important the website is. </a:t>
            </a:r>
          </a:p>
          <a:p>
            <a:pPr lvl="1"/>
            <a:r>
              <a:rPr lang="en-US" b="1" i="1" dirty="0"/>
              <a:t>The underlying assumption is that more important websites are likely to receive more links from other websites. </a:t>
            </a:r>
            <a:endParaRPr lang="en-US" b="1" dirty="0"/>
          </a:p>
          <a:p>
            <a:pPr lvl="0"/>
            <a:endParaRPr lang="en-US" dirty="0"/>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Links as Votes</a:t>
            </a:r>
          </a:p>
        </p:txBody>
      </p:sp>
      <p:sp>
        <p:nvSpPr>
          <p:cNvPr id="37890" name="Content Placeholder 2"/>
          <p:cNvSpPr>
            <a:spLocks noGrp="1"/>
          </p:cNvSpPr>
          <p:nvPr>
            <p:ph idx="1"/>
          </p:nvPr>
        </p:nvSpPr>
        <p:spPr>
          <a:xfrm>
            <a:off x="457200" y="1371599"/>
            <a:ext cx="8229600" cy="5257801"/>
          </a:xfrm>
        </p:spPr>
        <p:txBody>
          <a:bodyPr>
            <a:normAutofit/>
          </a:bodyPr>
          <a:lstStyle/>
          <a:p>
            <a:pPr lvl="8"/>
            <a:endParaRPr lang="en-US" sz="800" dirty="0"/>
          </a:p>
          <a:p>
            <a:r>
              <a:rPr lang="en-US" sz="3600" b="1" dirty="0">
                <a:solidFill>
                  <a:srgbClr val="0000FF"/>
                </a:solidFill>
              </a:rPr>
              <a:t>Idea:</a:t>
            </a:r>
            <a:r>
              <a:rPr lang="en-US" sz="3600" dirty="0">
                <a:solidFill>
                  <a:srgbClr val="0000FF"/>
                </a:solidFill>
              </a:rPr>
              <a:t> </a:t>
            </a:r>
            <a:r>
              <a:rPr lang="en-US" sz="3600" b="1" dirty="0">
                <a:solidFill>
                  <a:srgbClr val="0000FF"/>
                </a:solidFill>
              </a:rPr>
              <a:t>Links as votes</a:t>
            </a:r>
          </a:p>
          <a:p>
            <a:pPr lvl="1"/>
            <a:r>
              <a:rPr lang="en-US" sz="3200" b="1" dirty="0"/>
              <a:t>Page is more important if it has more links</a:t>
            </a:r>
          </a:p>
          <a:p>
            <a:pPr lvl="2"/>
            <a:r>
              <a:rPr lang="en-US" sz="2800" dirty="0"/>
              <a:t>In-coming links? Out-going links?</a:t>
            </a:r>
          </a:p>
          <a:p>
            <a:r>
              <a:rPr lang="en-US" sz="3600" b="1" dirty="0">
                <a:solidFill>
                  <a:srgbClr val="008000"/>
                </a:solidFill>
              </a:rPr>
              <a:t>Think of in-links as votes:</a:t>
            </a:r>
          </a:p>
          <a:p>
            <a:pPr lvl="1"/>
            <a:r>
              <a:rPr lang="en-US" sz="2400" dirty="0">
                <a:hlinkClick r:id="rId2"/>
              </a:rPr>
              <a:t>www.stanford.edu</a:t>
            </a:r>
            <a:r>
              <a:rPr lang="en-US" sz="2400" dirty="0"/>
              <a:t> has 23,400 in-links</a:t>
            </a:r>
          </a:p>
          <a:p>
            <a:pPr lvl="1"/>
            <a:r>
              <a:rPr lang="en-US" sz="2400" dirty="0">
                <a:hlinkClick r:id="rId3"/>
              </a:rPr>
              <a:t>www.community-college.com</a:t>
            </a:r>
            <a:r>
              <a:rPr lang="en-US" sz="2400" dirty="0"/>
              <a:t> has 1 in-link</a:t>
            </a:r>
          </a:p>
          <a:p>
            <a:pPr lvl="8"/>
            <a:endParaRPr lang="en-US" sz="1050" dirty="0"/>
          </a:p>
          <a:p>
            <a:r>
              <a:rPr lang="en-US" sz="3600" b="1" dirty="0">
                <a:solidFill>
                  <a:srgbClr val="D60093"/>
                </a:solidFill>
              </a:rPr>
              <a:t>Are all in-links are equal?</a:t>
            </a:r>
          </a:p>
          <a:p>
            <a:pPr lvl="1"/>
            <a:r>
              <a:rPr lang="en-US" sz="3200" b="1" dirty="0"/>
              <a:t>Links from important pages count more</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33</a:t>
            </a:fld>
            <a:endParaRPr lang="en-US"/>
          </a:p>
        </p:txBody>
      </p:sp>
    </p:spTree>
    <p:extLst>
      <p:ext uri="{BB962C8B-B14F-4D97-AF65-F5344CB8AC3E}">
        <p14:creationId xmlns:p14="http://schemas.microsoft.com/office/powerpoint/2010/main" val="245629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PageRank.</a:t>
            </a:r>
          </a:p>
        </p:txBody>
      </p:sp>
      <p:sp>
        <p:nvSpPr>
          <p:cNvPr id="6" name="Slide Number Placeholder 5"/>
          <p:cNvSpPr>
            <a:spLocks noGrp="1"/>
          </p:cNvSpPr>
          <p:nvPr>
            <p:ph type="sldNum" sz="quarter" idx="12"/>
          </p:nvPr>
        </p:nvSpPr>
        <p:spPr/>
        <p:txBody>
          <a:bodyPr>
            <a:normAutofit/>
          </a:bodyPr>
          <a:lstStyle/>
          <a:p>
            <a:pPr>
              <a:defRPr/>
            </a:pPr>
            <a:fld id="{71483D4C-4353-4E80-B47F-1947F2A1FB9F}" type="slidenum">
              <a:rPr lang="en-US" smtClean="0"/>
              <a:pPr>
                <a:defRPr/>
              </a:pPr>
              <a:t>34</a:t>
            </a:fld>
            <a:endParaRPr lang="en-US" dirty="0"/>
          </a:p>
        </p:txBody>
      </p:sp>
      <p:sp>
        <p:nvSpPr>
          <p:cNvPr id="9" name="Content Placeholder 2"/>
          <p:cNvSpPr txBox="1">
            <a:spLocks/>
          </p:cNvSpPr>
          <p:nvPr/>
        </p:nvSpPr>
        <p:spPr>
          <a:xfrm>
            <a:off x="5105400" y="990600"/>
            <a:ext cx="3886200" cy="5638800"/>
          </a:xfrm>
          <a:prstGeom prst="rect">
            <a:avLst/>
          </a:prstGeom>
        </p:spPr>
        <p:txBody>
          <a:bodyPr>
            <a:noAutofit/>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9BBB59"/>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8064A2"/>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r>
              <a:rPr lang="en-US" sz="3200" dirty="0"/>
              <a:t>Not all votes are equally “important”</a:t>
            </a:r>
          </a:p>
          <a:p>
            <a:pPr lvl="1"/>
            <a:r>
              <a:rPr lang="en-US" sz="2800" dirty="0">
                <a:solidFill>
                  <a:srgbClr val="FF0000"/>
                </a:solidFill>
              </a:rPr>
              <a:t>Important pages propagate more authority</a:t>
            </a:r>
          </a:p>
          <a:p>
            <a:r>
              <a:rPr lang="en-US" sz="3200" dirty="0"/>
              <a:t>Intuitive: A web page is important if it is pointed to by other important pages.</a:t>
            </a:r>
          </a:p>
          <a:p>
            <a:pPr lvl="1"/>
            <a:r>
              <a:rPr lang="en-US" sz="2800" dirty="0">
                <a:solidFill>
                  <a:srgbClr val="FF0000"/>
                </a:solidFill>
              </a:rPr>
              <a:t>Quantity &amp; Quality</a:t>
            </a:r>
          </a:p>
          <a:p>
            <a:pPr lvl="1"/>
            <a:endParaRPr lang="en-US" sz="2800" dirty="0"/>
          </a:p>
          <a:p>
            <a:pPr lvl="5"/>
            <a:endParaRPr lang="en-US" sz="2000" dirty="0"/>
          </a:p>
          <a:p>
            <a:endParaRPr lang="en-US" sz="3200" dirty="0"/>
          </a:p>
          <a:p>
            <a:endParaRPr lang="en-US" sz="3200" dirty="0"/>
          </a:p>
          <a:p>
            <a:pPr lvl="1"/>
            <a:endParaRPr lang="en-US" sz="2800" dirty="0"/>
          </a:p>
        </p:txBody>
      </p:sp>
      <p:grpSp>
        <p:nvGrpSpPr>
          <p:cNvPr id="11" name="Group 10"/>
          <p:cNvGrpSpPr/>
          <p:nvPr/>
        </p:nvGrpSpPr>
        <p:grpSpPr>
          <a:xfrm>
            <a:off x="228600" y="1219200"/>
            <a:ext cx="4800600" cy="5105400"/>
            <a:chOff x="76200" y="1568909"/>
            <a:chExt cx="4648200" cy="3794858"/>
          </a:xfrm>
        </p:grpSpPr>
        <p:pic>
          <p:nvPicPr>
            <p:cNvPr id="47106" name="Picture 2" descr="File:PageRanks-Example.svg"/>
            <p:cNvPicPr>
              <a:picLocks noChangeAspect="1" noChangeArrowheads="1"/>
            </p:cNvPicPr>
            <p:nvPr/>
          </p:nvPicPr>
          <p:blipFill>
            <a:blip r:embed="rId3" cstate="print"/>
            <a:srcRect/>
            <a:stretch>
              <a:fillRect/>
            </a:stretch>
          </p:blipFill>
          <p:spPr bwMode="auto">
            <a:xfrm>
              <a:off x="76200" y="1934767"/>
              <a:ext cx="4648200" cy="3429000"/>
            </a:xfrm>
            <a:prstGeom prst="rect">
              <a:avLst/>
            </a:prstGeom>
            <a:noFill/>
          </p:spPr>
        </p:pic>
        <p:sp>
          <p:nvSpPr>
            <p:cNvPr id="3" name="圆角矩形标注 2"/>
            <p:cNvSpPr/>
            <p:nvPr/>
          </p:nvSpPr>
          <p:spPr>
            <a:xfrm>
              <a:off x="959427" y="1597152"/>
              <a:ext cx="1371600"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 is important.</a:t>
              </a:r>
            </a:p>
          </p:txBody>
        </p:sp>
        <p:sp>
          <p:nvSpPr>
            <p:cNvPr id="10" name="圆角矩形标注 9"/>
            <p:cNvSpPr/>
            <p:nvPr/>
          </p:nvSpPr>
          <p:spPr>
            <a:xfrm>
              <a:off x="3200400" y="1568909"/>
              <a:ext cx="1371600"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 is also important.</a:t>
              </a:r>
            </a:p>
          </p:txBody>
        </p:sp>
      </p:grpSp>
    </p:spTree>
    <p:extLst>
      <p:ext uri="{BB962C8B-B14F-4D97-AF65-F5344CB8AC3E}">
        <p14:creationId xmlns:p14="http://schemas.microsoft.com/office/powerpoint/2010/main" val="157128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Simple Recursive Formulation</a:t>
            </a:r>
          </a:p>
        </p:txBody>
      </p:sp>
      <p:sp>
        <p:nvSpPr>
          <p:cNvPr id="9219" name="Rectangle 3"/>
          <p:cNvSpPr>
            <a:spLocks noGrp="1" noChangeArrowheads="1"/>
          </p:cNvSpPr>
          <p:nvPr>
            <p:ph type="body" idx="1"/>
          </p:nvPr>
        </p:nvSpPr>
        <p:spPr>
          <a:xfrm>
            <a:off x="341472" y="1132307"/>
            <a:ext cx="8229600" cy="3155073"/>
          </a:xfrm>
        </p:spPr>
        <p:txBody>
          <a:bodyPr>
            <a:normAutofit fontScale="92500" lnSpcReduction="20000"/>
          </a:bodyPr>
          <a:lstStyle/>
          <a:p>
            <a:r>
              <a:rPr lang="en-US" dirty="0"/>
              <a:t>Each link’s vote is proportional to the </a:t>
            </a:r>
            <a:r>
              <a:rPr lang="en-US" b="1" dirty="0">
                <a:solidFill>
                  <a:srgbClr val="008000"/>
                </a:solidFill>
              </a:rPr>
              <a:t>importance</a:t>
            </a:r>
            <a:r>
              <a:rPr lang="en-US" dirty="0">
                <a:solidFill>
                  <a:srgbClr val="008000"/>
                </a:solidFill>
              </a:rPr>
              <a:t> </a:t>
            </a:r>
            <a:r>
              <a:rPr lang="en-US" dirty="0"/>
              <a:t>of its source page</a:t>
            </a:r>
          </a:p>
          <a:p>
            <a:pPr lvl="8"/>
            <a:endParaRPr lang="en-US" dirty="0"/>
          </a:p>
          <a:p>
            <a:r>
              <a:rPr lang="en-US" dirty="0"/>
              <a:t>If page </a:t>
            </a:r>
            <a:r>
              <a:rPr lang="en-US" b="1" i="1" dirty="0">
                <a:solidFill>
                  <a:srgbClr val="FF0000"/>
                </a:solidFill>
              </a:rPr>
              <a:t>j</a:t>
            </a:r>
            <a:r>
              <a:rPr lang="en-US" dirty="0"/>
              <a:t> with importance </a:t>
            </a:r>
            <a:r>
              <a:rPr lang="en-US" b="1" i="1" dirty="0" err="1">
                <a:solidFill>
                  <a:srgbClr val="0000FF"/>
                </a:solidFill>
              </a:rPr>
              <a:t>r</a:t>
            </a:r>
            <a:r>
              <a:rPr lang="en-US" b="1" i="1" baseline="-25000" dirty="0" err="1">
                <a:solidFill>
                  <a:srgbClr val="0000FF"/>
                </a:solidFill>
              </a:rPr>
              <a:t>j</a:t>
            </a:r>
            <a:r>
              <a:rPr lang="en-US" dirty="0"/>
              <a:t> has </a:t>
            </a:r>
            <a:r>
              <a:rPr lang="en-US" b="1" i="1" dirty="0">
                <a:solidFill>
                  <a:srgbClr val="0000FF"/>
                </a:solidFill>
              </a:rPr>
              <a:t>n</a:t>
            </a:r>
            <a:r>
              <a:rPr lang="en-US" dirty="0"/>
              <a:t> out-links, each link gets </a:t>
            </a:r>
            <a:r>
              <a:rPr lang="en-US" b="1" i="1" dirty="0" err="1">
                <a:solidFill>
                  <a:srgbClr val="0000FF"/>
                </a:solidFill>
              </a:rPr>
              <a:t>r</a:t>
            </a:r>
            <a:r>
              <a:rPr lang="en-US" b="1" i="1" baseline="-25000" dirty="0" err="1">
                <a:solidFill>
                  <a:srgbClr val="0000FF"/>
                </a:solidFill>
              </a:rPr>
              <a:t>j</a:t>
            </a:r>
            <a:r>
              <a:rPr lang="en-US" b="1" i="1" baseline="-25000" dirty="0">
                <a:solidFill>
                  <a:srgbClr val="0000FF"/>
                </a:solidFill>
              </a:rPr>
              <a:t> </a:t>
            </a:r>
            <a:r>
              <a:rPr lang="en-US" b="1" i="1" dirty="0">
                <a:solidFill>
                  <a:srgbClr val="0000FF"/>
                </a:solidFill>
              </a:rPr>
              <a:t>/ n</a:t>
            </a:r>
            <a:r>
              <a:rPr lang="en-US" dirty="0"/>
              <a:t> votes</a:t>
            </a:r>
          </a:p>
          <a:p>
            <a:pPr lvl="8"/>
            <a:endParaRPr lang="en-US" dirty="0"/>
          </a:p>
          <a:p>
            <a:r>
              <a:rPr lang="en-US" dirty="0"/>
              <a:t>Page </a:t>
            </a:r>
            <a:r>
              <a:rPr lang="en-US" b="1" i="1" dirty="0">
                <a:solidFill>
                  <a:srgbClr val="FF0000"/>
                </a:solidFill>
              </a:rPr>
              <a:t>j</a:t>
            </a:r>
            <a:r>
              <a:rPr lang="en-US" dirty="0"/>
              <a:t>’s own importance is the sum of the votes on its in-links</a:t>
            </a:r>
          </a:p>
        </p:txBody>
      </p:sp>
      <p:sp>
        <p:nvSpPr>
          <p:cNvPr id="5" name="Slide Number Placeholder 4"/>
          <p:cNvSpPr>
            <a:spLocks noGrp="1"/>
          </p:cNvSpPr>
          <p:nvPr>
            <p:ph type="sldNum" sz="quarter" idx="12"/>
          </p:nvPr>
        </p:nvSpPr>
        <p:spPr/>
        <p:txBody>
          <a:bodyPr/>
          <a:lstStyle/>
          <a:p>
            <a:pPr>
              <a:defRPr/>
            </a:pPr>
            <a:fld id="{15EE5B40-118D-4084-B443-0CD2840CF31F}" type="slidenum">
              <a:rPr lang="en-US"/>
              <a:pPr>
                <a:defRPr/>
              </a:pPr>
              <a:t>35</a:t>
            </a:fld>
            <a:endParaRPr lang="en-US"/>
          </a:p>
        </p:txBody>
      </p:sp>
      <p:sp>
        <p:nvSpPr>
          <p:cNvPr id="41" name="TextBox 40"/>
          <p:cNvSpPr txBox="1"/>
          <p:nvPr/>
        </p:nvSpPr>
        <p:spPr>
          <a:xfrm>
            <a:off x="1066800" y="5218991"/>
            <a:ext cx="3106343" cy="646331"/>
          </a:xfrm>
          <a:prstGeom prst="rect">
            <a:avLst/>
          </a:prstGeom>
          <a:noFill/>
        </p:spPr>
        <p:txBody>
          <a:bodyPr wrap="square" rtlCol="0">
            <a:spAutoFit/>
          </a:bodyPr>
          <a:lstStyle/>
          <a:p>
            <a:r>
              <a:rPr lang="en-US" sz="3600" b="1" i="1" dirty="0" err="1">
                <a:solidFill>
                  <a:srgbClr val="FF0000"/>
                </a:solidFill>
                <a:latin typeface="Arial" pitchFamily="34" charset="0"/>
                <a:cs typeface="Arial" pitchFamily="34" charset="0"/>
              </a:rPr>
              <a:t>r</a:t>
            </a:r>
            <a:r>
              <a:rPr lang="en-US" sz="3600" b="1" i="1" baseline="-25000" dirty="0" err="1">
                <a:solidFill>
                  <a:srgbClr val="FF0000"/>
                </a:solidFill>
                <a:latin typeface="Arial" pitchFamily="34" charset="0"/>
                <a:cs typeface="Arial" pitchFamily="34" charset="0"/>
              </a:rPr>
              <a:t>j</a:t>
            </a:r>
            <a:r>
              <a:rPr lang="en-US" sz="3600" b="1" i="1" baseline="-25000" dirty="0">
                <a:solidFill>
                  <a:srgbClr val="FF0000"/>
                </a:solidFill>
                <a:latin typeface="Arial" pitchFamily="34" charset="0"/>
                <a:cs typeface="Arial" pitchFamily="34" charset="0"/>
              </a:rPr>
              <a:t> </a:t>
            </a:r>
            <a:r>
              <a:rPr lang="en-US" sz="3600" b="1" i="1" dirty="0">
                <a:solidFill>
                  <a:srgbClr val="FF0000"/>
                </a:solidFill>
                <a:latin typeface="Arial" pitchFamily="34" charset="0"/>
                <a:cs typeface="Arial" pitchFamily="34" charset="0"/>
              </a:rPr>
              <a:t>= </a:t>
            </a:r>
            <a:r>
              <a:rPr lang="en-US" sz="3600" b="1" i="1" dirty="0" err="1">
                <a:solidFill>
                  <a:srgbClr val="008000"/>
                </a:solidFill>
                <a:latin typeface="Arial" pitchFamily="34" charset="0"/>
                <a:cs typeface="Arial" pitchFamily="34" charset="0"/>
              </a:rPr>
              <a:t>r</a:t>
            </a:r>
            <a:r>
              <a:rPr lang="en-US" sz="3600" b="1" i="1" baseline="-25000" dirty="0" err="1">
                <a:solidFill>
                  <a:srgbClr val="008000"/>
                </a:solidFill>
                <a:latin typeface="Arial" pitchFamily="34" charset="0"/>
                <a:cs typeface="Arial" pitchFamily="34" charset="0"/>
              </a:rPr>
              <a:t>i</a:t>
            </a:r>
            <a:r>
              <a:rPr lang="en-US" sz="3600" b="1" i="1" dirty="0">
                <a:solidFill>
                  <a:srgbClr val="008000"/>
                </a:solidFill>
                <a:latin typeface="Arial" pitchFamily="34" charset="0"/>
                <a:cs typeface="Arial" pitchFamily="34" charset="0"/>
              </a:rPr>
              <a:t>/3</a:t>
            </a:r>
            <a:r>
              <a:rPr lang="en-US" sz="3600" b="1" i="1" dirty="0">
                <a:latin typeface="Arial" pitchFamily="34" charset="0"/>
                <a:cs typeface="Arial" pitchFamily="34" charset="0"/>
              </a:rPr>
              <a:t>+</a:t>
            </a:r>
            <a:r>
              <a:rPr lang="en-US" sz="3600" b="1" i="1" dirty="0">
                <a:solidFill>
                  <a:srgbClr val="008000"/>
                </a:solidFill>
                <a:latin typeface="Arial" pitchFamily="34" charset="0"/>
                <a:cs typeface="Arial" pitchFamily="34" charset="0"/>
              </a:rPr>
              <a:t>r</a:t>
            </a:r>
            <a:r>
              <a:rPr lang="en-US" sz="3600" b="1" i="1" baseline="-25000" dirty="0">
                <a:solidFill>
                  <a:srgbClr val="008000"/>
                </a:solidFill>
                <a:latin typeface="Arial" pitchFamily="34" charset="0"/>
                <a:cs typeface="Arial" pitchFamily="34" charset="0"/>
              </a:rPr>
              <a:t>k</a:t>
            </a:r>
            <a:r>
              <a:rPr lang="en-US" sz="3600" b="1" i="1" dirty="0">
                <a:solidFill>
                  <a:srgbClr val="008000"/>
                </a:solidFill>
                <a:latin typeface="Arial" pitchFamily="34" charset="0"/>
                <a:cs typeface="Arial" pitchFamily="34" charset="0"/>
              </a:rPr>
              <a:t>/4</a:t>
            </a:r>
          </a:p>
        </p:txBody>
      </p:sp>
      <p:grpSp>
        <p:nvGrpSpPr>
          <p:cNvPr id="4" name="Group 3"/>
          <p:cNvGrpSpPr/>
          <p:nvPr/>
        </p:nvGrpSpPr>
        <p:grpSpPr>
          <a:xfrm>
            <a:off x="5181600" y="4354512"/>
            <a:ext cx="3022796" cy="2229168"/>
            <a:chOff x="4722235" y="4552632"/>
            <a:chExt cx="2211965" cy="2229168"/>
          </a:xfrm>
        </p:grpSpPr>
        <p:sp>
          <p:nvSpPr>
            <p:cNvPr id="7" name="Line 32"/>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8" name="Line 5"/>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9" name="Line 6"/>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1" name="Oval 17"/>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16" name="Line 5"/>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7" name="Line 5"/>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 name="TextBox 1"/>
            <p:cNvSpPr txBox="1"/>
            <p:nvPr/>
          </p:nvSpPr>
          <p:spPr>
            <a:xfrm>
              <a:off x="5297611" y="5334371"/>
              <a:ext cx="269626" cy="461665"/>
            </a:xfrm>
            <a:prstGeom prst="rect">
              <a:avLst/>
            </a:prstGeom>
            <a:noFill/>
          </p:spPr>
          <p:txBody>
            <a:bodyPr wrap="none" rtlCol="0">
              <a:spAutoFit/>
            </a:bodyPr>
            <a:lstStyle/>
            <a:p>
              <a:r>
                <a:rPr lang="en-US" sz="2400" b="1" i="1" dirty="0">
                  <a:solidFill>
                    <a:srgbClr val="FF0000"/>
                  </a:solidFill>
                  <a:latin typeface="Arial" pitchFamily="34" charset="0"/>
                  <a:cs typeface="Arial" pitchFamily="34" charset="0"/>
                </a:rPr>
                <a:t>j</a:t>
              </a:r>
            </a:p>
          </p:txBody>
        </p:sp>
        <p:sp>
          <p:nvSpPr>
            <p:cNvPr id="20" name="Line 5"/>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1" name="Line 5"/>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2" name="Line 5"/>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24" name="Line 5"/>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5" name="Line 5"/>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0" name="Oval 15"/>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a:solidFill>
                    <a:schemeClr val="bg1"/>
                  </a:solidFill>
                </a:rPr>
                <a:t>k</a:t>
              </a:r>
            </a:p>
          </p:txBody>
        </p:sp>
        <p:sp>
          <p:nvSpPr>
            <p:cNvPr id="12" name="Oval 19"/>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err="1">
                  <a:solidFill>
                    <a:schemeClr val="bg1"/>
                  </a:solidFill>
                </a:rPr>
                <a:t>i</a:t>
              </a:r>
              <a:endParaRPr lang="en-US" b="1" i="1" dirty="0">
                <a:solidFill>
                  <a:schemeClr val="bg1"/>
                </a:solidFill>
              </a:endParaRPr>
            </a:p>
          </p:txBody>
        </p:sp>
        <p:sp>
          <p:nvSpPr>
            <p:cNvPr id="26" name="Line 5"/>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7" name="Line 5"/>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9" name="Line 5"/>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0" name="Line 5"/>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1" name="Line 5"/>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3" name="Oval 20"/>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4" name="Oval 15"/>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5" name="Oval 19"/>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32" name="Line 5"/>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3" name="Line 5"/>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4" name="Line 5"/>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5" name="Line 5"/>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6" name="Line 5"/>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7" name="Line 5"/>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 name="Rectangle 2"/>
            <p:cNvSpPr/>
            <p:nvPr/>
          </p:nvSpPr>
          <p:spPr>
            <a:xfrm>
              <a:off x="5923530" y="5449824"/>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8" name="Rectangle 37"/>
            <p:cNvSpPr/>
            <p:nvPr/>
          </p:nvSpPr>
          <p:spPr>
            <a:xfrm>
              <a:off x="5818632" y="5888736"/>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9" name="Rectangle 38"/>
            <p:cNvSpPr/>
            <p:nvPr/>
          </p:nvSpPr>
          <p:spPr>
            <a:xfrm>
              <a:off x="5257800" y="5879068"/>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18" name="Rectangle 17"/>
            <p:cNvSpPr/>
            <p:nvPr/>
          </p:nvSpPr>
          <p:spPr>
            <a:xfrm>
              <a:off x="5465186" y="4939546"/>
              <a:ext cx="510076"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i</a:t>
              </a:r>
              <a:r>
                <a:rPr lang="en-US" b="1" i="1" dirty="0">
                  <a:solidFill>
                    <a:srgbClr val="008000"/>
                  </a:solidFill>
                  <a:latin typeface="Arial" pitchFamily="34" charset="0"/>
                  <a:cs typeface="Arial" pitchFamily="34" charset="0"/>
                </a:rPr>
                <a:t>/3</a:t>
              </a:r>
            </a:p>
          </p:txBody>
        </p:sp>
        <p:sp>
          <p:nvSpPr>
            <p:cNvPr id="19" name="Rectangle 18"/>
            <p:cNvSpPr/>
            <p:nvPr/>
          </p:nvSpPr>
          <p:spPr>
            <a:xfrm>
              <a:off x="5943600" y="5029200"/>
              <a:ext cx="551754"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k</a:t>
              </a:r>
              <a:r>
                <a:rPr lang="en-US" b="1" i="1" dirty="0">
                  <a:solidFill>
                    <a:srgbClr val="008000"/>
                  </a:solidFill>
                  <a:latin typeface="Arial" pitchFamily="34" charset="0"/>
                  <a:cs typeface="Arial" pitchFamily="34" charset="0"/>
                </a:rPr>
                <a:t>/4</a:t>
              </a:r>
            </a:p>
          </p:txBody>
        </p:sp>
      </p:grpSp>
    </p:spTree>
    <p:extLst>
      <p:ext uri="{BB962C8B-B14F-4D97-AF65-F5344CB8AC3E}">
        <p14:creationId xmlns:p14="http://schemas.microsoft.com/office/powerpoint/2010/main" val="1580216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The “Flow” Model</a:t>
            </a:r>
          </a:p>
        </p:txBody>
      </p:sp>
      <p:sp>
        <p:nvSpPr>
          <p:cNvPr id="3" name="Content Placeholder 2"/>
          <p:cNvSpPr>
            <a:spLocks noGrp="1"/>
          </p:cNvSpPr>
          <p:nvPr>
            <p:ph idx="1"/>
          </p:nvPr>
        </p:nvSpPr>
        <p:spPr>
          <a:xfrm>
            <a:off x="228601" y="1219200"/>
            <a:ext cx="5549630" cy="5334001"/>
          </a:xfrm>
        </p:spPr>
        <p:txBody>
          <a:bodyPr/>
          <a:lstStyle/>
          <a:p>
            <a:r>
              <a:rPr lang="en-US" b="1" dirty="0">
                <a:solidFill>
                  <a:srgbClr val="D60093"/>
                </a:solidFill>
              </a:rPr>
              <a:t>A “vote” from an important page is worth more</a:t>
            </a:r>
          </a:p>
          <a:p>
            <a:r>
              <a:rPr lang="en-US" b="1" dirty="0">
                <a:solidFill>
                  <a:srgbClr val="0000FF"/>
                </a:solidFill>
              </a:rPr>
              <a:t>A page is important if it is pointed to by other important pages</a:t>
            </a:r>
          </a:p>
          <a:p>
            <a:r>
              <a:rPr lang="en-US" b="1" dirty="0"/>
              <a:t>Define a “rank” </a:t>
            </a:r>
            <a:r>
              <a:rPr lang="en-US" b="1" i="1" dirty="0" err="1">
                <a:latin typeface="Times New Roman" pitchFamily="18" charset="0"/>
                <a:cs typeface="Times New Roman" pitchFamily="18" charset="0"/>
              </a:rPr>
              <a:t>r</a:t>
            </a:r>
            <a:r>
              <a:rPr lang="en-US" b="1" i="1" baseline="-25000" dirty="0" err="1">
                <a:latin typeface="Times New Roman" pitchFamily="18" charset="0"/>
                <a:cs typeface="Times New Roman" pitchFamily="18" charset="0"/>
              </a:rPr>
              <a:t>j</a:t>
            </a:r>
            <a:r>
              <a:rPr lang="en-US" b="1" dirty="0"/>
              <a:t> for page </a:t>
            </a:r>
            <a:r>
              <a:rPr lang="en-US" b="1" i="1" dirty="0">
                <a:latin typeface="Times New Roman" pitchFamily="18" charset="0"/>
                <a:cs typeface="Times New Roman" pitchFamily="18" charset="0"/>
              </a:rPr>
              <a:t>j</a:t>
            </a:r>
          </a:p>
        </p:txBody>
      </p:sp>
      <p:sp>
        <p:nvSpPr>
          <p:cNvPr id="7" name="Slide Number Placeholder 6"/>
          <p:cNvSpPr>
            <a:spLocks noGrp="1"/>
          </p:cNvSpPr>
          <p:nvPr>
            <p:ph type="sldNum" sz="quarter" idx="12"/>
          </p:nvPr>
        </p:nvSpPr>
        <p:spPr/>
        <p:txBody>
          <a:bodyPr/>
          <a:lstStyle/>
          <a:p>
            <a:fld id="{19B12225-5612-419B-A8D5-4B8EEE4C217E}" type="slidenum">
              <a:rPr lang="en-US" smtClean="0"/>
              <a:pPr/>
              <a:t>36</a:t>
            </a:fld>
            <a:endParaRPr lang="en-US"/>
          </a:p>
        </p:txBody>
      </p:sp>
      <p:graphicFrame>
        <p:nvGraphicFramePr>
          <p:cNvPr id="31746" name="Object 2"/>
          <p:cNvGraphicFramePr>
            <a:graphicFrameLocks noChangeAspect="1"/>
          </p:cNvGraphicFramePr>
          <p:nvPr>
            <p:extLst>
              <p:ext uri="{D42A27DB-BD31-4B8C-83A1-F6EECF244321}">
                <p14:modId xmlns:p14="http://schemas.microsoft.com/office/powerpoint/2010/main" val="1146331050"/>
              </p:ext>
            </p:extLst>
          </p:nvPr>
        </p:nvGraphicFramePr>
        <p:xfrm>
          <a:off x="2154238" y="4484688"/>
          <a:ext cx="2111375" cy="1436687"/>
        </p:xfrm>
        <a:graphic>
          <a:graphicData uri="http://schemas.openxmlformats.org/presentationml/2006/ole">
            <mc:AlternateContent xmlns:mc="http://schemas.openxmlformats.org/markup-compatibility/2006">
              <mc:Choice xmlns:v="urn:schemas-microsoft-com:vml" Requires="v">
                <p:oleObj name="Equation" r:id="rId2" imgW="634954" imgH="431570" progId="Equation.3">
                  <p:embed/>
                </p:oleObj>
              </mc:Choice>
              <mc:Fallback>
                <p:oleObj name="Equation" r:id="rId2" imgW="634954" imgH="431570" progId="Equation.3">
                  <p:embed/>
                  <p:pic>
                    <p:nvPicPr>
                      <p:cNvPr id="0" name="Picture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8" y="4484688"/>
                        <a:ext cx="2111375" cy="1436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 name="Group 48"/>
          <p:cNvGrpSpPr/>
          <p:nvPr/>
        </p:nvGrpSpPr>
        <p:grpSpPr>
          <a:xfrm>
            <a:off x="5778231" y="1710743"/>
            <a:ext cx="2889519" cy="2900065"/>
            <a:chOff x="6572250" y="1905000"/>
            <a:chExt cx="2495550" cy="2900065"/>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pitchFamily="18" charset="0"/>
                  <a:cs typeface="Times New Roman" pitchFamily="18" charset="0"/>
                </a:rPr>
                <a:t>y</a:t>
              </a: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charset="0"/>
                </a:rPr>
                <a:t>m</a:t>
              </a: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pitchFamily="18" charset="0"/>
                  <a:cs typeface="Times New Roman" pitchFamily="18" charset="0"/>
                </a:rPr>
                <a:t>a</a:t>
              </a:r>
            </a:p>
          </p:txBody>
        </p:sp>
        <p:sp>
          <p:nvSpPr>
            <p:cNvPr id="31" name="Line 7"/>
            <p:cNvSpPr>
              <a:spLocks noChangeShapeType="1"/>
            </p:cNvSpPr>
            <p:nvPr/>
          </p:nvSpPr>
          <p:spPr bwMode="auto">
            <a:xfrm flipV="1">
              <a:off x="6877050" y="2971800"/>
              <a:ext cx="685799"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tx1"/>
              </a:solidFill>
              <a:round/>
              <a:headEnd/>
              <a:tailEnd type="triangle" w="med" len="med"/>
            </a:ln>
          </p:spPr>
        </p:cxnSp>
        <p:sp>
          <p:nvSpPr>
            <p:cNvPr id="39" name="Text Box 16"/>
            <p:cNvSpPr txBox="1">
              <a:spLocks noChangeArrowheads="1"/>
            </p:cNvSpPr>
            <p:nvPr/>
          </p:nvSpPr>
          <p:spPr bwMode="auto">
            <a:xfrm>
              <a:off x="7165975" y="4343400"/>
              <a:ext cx="559769"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0" name="Text Box 17"/>
            <p:cNvSpPr txBox="1">
              <a:spLocks noChangeArrowheads="1"/>
            </p:cNvSpPr>
            <p:nvPr/>
          </p:nvSpPr>
          <p:spPr bwMode="auto">
            <a:xfrm>
              <a:off x="7239000" y="35052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sp>
          <p:nvSpPr>
            <p:cNvPr id="42" name="Text Box 19"/>
            <p:cNvSpPr txBox="1">
              <a:spLocks noChangeArrowheads="1"/>
            </p:cNvSpPr>
            <p:nvPr/>
          </p:nvSpPr>
          <p:spPr bwMode="auto">
            <a:xfrm>
              <a:off x="6705600" y="32004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3" name="Text Box 20"/>
            <p:cNvSpPr txBox="1">
              <a:spLocks noChangeArrowheads="1"/>
            </p:cNvSpPr>
            <p:nvPr/>
          </p:nvSpPr>
          <p:spPr bwMode="auto">
            <a:xfrm>
              <a:off x="7696200" y="3886200"/>
              <a:ext cx="423514"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m</a:t>
              </a:r>
            </a:p>
          </p:txBody>
        </p:sp>
        <p:sp>
          <p:nvSpPr>
            <p:cNvPr id="45" name="Text Box 17"/>
            <p:cNvSpPr txBox="1">
              <a:spLocks noChangeArrowheads="1"/>
            </p:cNvSpPr>
            <p:nvPr/>
          </p:nvSpPr>
          <p:spPr bwMode="auto">
            <a:xfrm>
              <a:off x="7391400" y="19050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grpSp>
      <p:sp>
        <p:nvSpPr>
          <p:cNvPr id="48" name="TextBox 47"/>
          <p:cNvSpPr txBox="1"/>
          <p:nvPr/>
        </p:nvSpPr>
        <p:spPr>
          <a:xfrm>
            <a:off x="5562600" y="4859625"/>
            <a:ext cx="3105150" cy="400110"/>
          </a:xfrm>
          <a:prstGeom prst="rect">
            <a:avLst/>
          </a:prstGeom>
          <a:noFill/>
        </p:spPr>
        <p:txBody>
          <a:bodyPr wrap="square" rtlCol="0">
            <a:spAutoFit/>
          </a:bodyPr>
          <a:lstStyle/>
          <a:p>
            <a:r>
              <a:rPr lang="en-US" sz="2000" b="1" dirty="0">
                <a:solidFill>
                  <a:srgbClr val="FF0000"/>
                </a:solidFill>
              </a:rPr>
              <a:t>“Flow” equations:</a:t>
            </a:r>
          </a:p>
        </p:txBody>
      </p:sp>
      <p:sp>
        <p:nvSpPr>
          <p:cNvPr id="27" name="Rectangle 26"/>
          <p:cNvSpPr/>
          <p:nvPr/>
        </p:nvSpPr>
        <p:spPr>
          <a:xfrm>
            <a:off x="5334000" y="5282734"/>
            <a:ext cx="3333750"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endParaRPr lang="en-US" sz="24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p:txBody>
      </p:sp>
      <mc:AlternateContent xmlns:mc="http://schemas.openxmlformats.org/markup-compatibility/2006" xmlns:a14="http://schemas.microsoft.com/office/drawing/2010/main">
        <mc:Choice Requires="a14">
          <p:sp>
            <p:nvSpPr>
              <p:cNvPr id="8" name="TextBox 7"/>
              <p:cNvSpPr txBox="1"/>
              <p:nvPr/>
            </p:nvSpPr>
            <p:spPr>
              <a:xfrm>
                <a:off x="811082" y="6006455"/>
                <a:ext cx="3940438" cy="461665"/>
              </a:xfrm>
              <a:prstGeom prst="rect">
                <a:avLst/>
              </a:prstGeom>
              <a:noFill/>
            </p:spPr>
            <p:txBody>
              <a:bodyPr wrap="none" rtlCol="0">
                <a:spAutoFit/>
              </a:bodyPr>
              <a:lstStyle/>
              <a:p>
                <a14:m>
                  <m:oMath xmlns:m="http://schemas.openxmlformats.org/officeDocument/2006/math">
                    <m:sSub>
                      <m:sSubPr>
                        <m:ctrlPr>
                          <a:rPr lang="en-US" sz="2400" b="1" i="1" dirty="0" smtClean="0">
                            <a:solidFill>
                              <a:srgbClr val="008000"/>
                            </a:solidFill>
                            <a:latin typeface="Cambria Math" panose="02040503050406030204" pitchFamily="18" charset="0"/>
                            <a:cs typeface="Arial" pitchFamily="34" charset="0"/>
                          </a:rPr>
                        </m:ctrlPr>
                      </m:sSubPr>
                      <m:e>
                        <m:r>
                          <a:rPr lang="en-US" sz="2400" b="1" i="1" dirty="0" smtClean="0">
                            <a:solidFill>
                              <a:srgbClr val="008000"/>
                            </a:solidFill>
                            <a:latin typeface="Cambria Math"/>
                            <a:cs typeface="Arial" pitchFamily="34" charset="0"/>
                          </a:rPr>
                          <m:t>𝒅</m:t>
                        </m:r>
                      </m:e>
                      <m:sub>
                        <m:r>
                          <a:rPr lang="en-US" sz="2400" b="1" i="1" dirty="0" smtClean="0">
                            <a:solidFill>
                              <a:srgbClr val="008000"/>
                            </a:solidFill>
                            <a:latin typeface="Cambria Math"/>
                            <a:cs typeface="Arial" pitchFamily="34" charset="0"/>
                          </a:rPr>
                          <m:t>𝒊</m:t>
                        </m:r>
                      </m:sub>
                    </m:sSub>
                  </m:oMath>
                </a14:m>
                <a:r>
                  <a:rPr lang="en-US" sz="2400" b="1" dirty="0">
                    <a:solidFill>
                      <a:srgbClr val="008000"/>
                    </a:solidFill>
                    <a:latin typeface="Arial" pitchFamily="34" charset="0"/>
                    <a:cs typeface="Arial" pitchFamily="34" charset="0"/>
                  </a:rPr>
                  <a:t> … out-degree of node </a:t>
                </a:r>
                <a14:m>
                  <m:oMath xmlns:m="http://schemas.openxmlformats.org/officeDocument/2006/math">
                    <m:r>
                      <a:rPr lang="en-US" sz="2400" b="1" i="1" dirty="0" smtClean="0">
                        <a:solidFill>
                          <a:srgbClr val="008000"/>
                        </a:solidFill>
                        <a:latin typeface="Cambria Math"/>
                        <a:cs typeface="Arial" pitchFamily="34" charset="0"/>
                      </a:rPr>
                      <m:t>𝒊</m:t>
                    </m:r>
                  </m:oMath>
                </a14:m>
                <a:endParaRPr lang="en-US" sz="2400" b="1" dirty="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1082" y="6006455"/>
                <a:ext cx="3940438" cy="461665"/>
              </a:xfrm>
              <a:prstGeom prst="rect">
                <a:avLst/>
              </a:prstGeom>
              <a:blipFill rotWithShape="0">
                <a:blip r:embed="rId5" cstate="print"/>
                <a:stretch>
                  <a:fillRect l="-464"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50732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Solving the Flow Equations</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457200" y="1295400"/>
                <a:ext cx="8229600" cy="5410200"/>
              </a:xfrm>
            </p:spPr>
            <p:txBody>
              <a:bodyPr>
                <a:normAutofit lnSpcReduction="10000"/>
              </a:bodyPr>
              <a:lstStyle/>
              <a:p>
                <a:r>
                  <a:rPr lang="en-US" b="1" dirty="0">
                    <a:solidFill>
                      <a:srgbClr val="0000FF"/>
                    </a:solidFill>
                  </a:rPr>
                  <a:t>3 equations, 3 unknowns, </a:t>
                </a:r>
                <a:br>
                  <a:rPr lang="en-US" b="1" dirty="0">
                    <a:solidFill>
                      <a:srgbClr val="0000FF"/>
                    </a:solidFill>
                  </a:rPr>
                </a:br>
                <a:r>
                  <a:rPr lang="en-US" b="1" dirty="0">
                    <a:solidFill>
                      <a:srgbClr val="0000FF"/>
                    </a:solidFill>
                  </a:rPr>
                  <a:t>no constants</a:t>
                </a:r>
              </a:p>
              <a:p>
                <a:pPr lvl="1"/>
                <a:r>
                  <a:rPr lang="en-US" dirty="0"/>
                  <a:t>No unique solution</a:t>
                </a:r>
              </a:p>
              <a:p>
                <a:pPr lvl="1"/>
                <a:r>
                  <a:rPr lang="en-US" dirty="0"/>
                  <a:t>All solutions equivalent modulo the scale factor</a:t>
                </a:r>
              </a:p>
              <a:p>
                <a:r>
                  <a:rPr lang="en-US" b="1" dirty="0">
                    <a:solidFill>
                      <a:srgbClr val="008000"/>
                    </a:solidFill>
                  </a:rPr>
                  <a:t>Additional constraint forces uniqueness:</a:t>
                </a:r>
              </a:p>
              <a:p>
                <a:pPr lvl="1"/>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dirty="0">
                  <a:latin typeface="Arial" pitchFamily="34" charset="0"/>
                  <a:cs typeface="Arial" pitchFamily="34" charset="0"/>
                </a:endParaRPr>
              </a:p>
              <a:p>
                <a:pPr lvl="1"/>
                <a:r>
                  <a:rPr lang="en-US" b="1" dirty="0">
                    <a:solidFill>
                      <a:srgbClr val="008000"/>
                    </a:solidFill>
                    <a:cs typeface="Arial" pitchFamily="34" charset="0"/>
                  </a:rPr>
                  <a:t>Solution:</a:t>
                </a:r>
                <a:r>
                  <a:rPr lang="en-US" b="1" dirty="0">
                    <a:cs typeface="Arial" pitchFamily="34" charset="0"/>
                  </a:rPr>
                  <a:t> </a:t>
                </a:r>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dirty="0">
                  <a:latin typeface="Arial" pitchFamily="34" charset="0"/>
                  <a:cs typeface="Arial" pitchFamily="34" charset="0"/>
                </a:endParaRPr>
              </a:p>
              <a:p>
                <a:r>
                  <a:rPr lang="en-US" b="1" dirty="0">
                    <a:solidFill>
                      <a:srgbClr val="D60093"/>
                    </a:solidFill>
                  </a:rPr>
                  <a:t>Gaussian elimination method works for </a:t>
                </a:r>
                <a:br>
                  <a:rPr lang="en-US" b="1" dirty="0">
                    <a:solidFill>
                      <a:srgbClr val="D60093"/>
                    </a:solidFill>
                  </a:rPr>
                </a:br>
                <a:r>
                  <a:rPr lang="en-US" b="1" dirty="0">
                    <a:solidFill>
                      <a:srgbClr val="D60093"/>
                    </a:solidFill>
                  </a:rPr>
                  <a:t>small examples, but we need a better method for large web-size graphs</a:t>
                </a:r>
              </a:p>
              <a:p>
                <a:r>
                  <a:rPr lang="en-US" b="1" dirty="0">
                    <a:solidFill>
                      <a:srgbClr val="0000FF"/>
                    </a:solidFill>
                  </a:rPr>
                  <a:t>We need a new formulation!</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457200" y="1295400"/>
                <a:ext cx="8229600" cy="5410200"/>
              </a:xfrm>
              <a:blipFill rotWithShape="0">
                <a:blip r:embed="rId3" cstate="print"/>
                <a:stretch>
                  <a:fillRect t="-1466" b="-32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F320F6BC-1E80-4BCD-AF38-6A3CC78FD118}" type="slidenum">
              <a:rPr lang="en-US"/>
              <a:pPr>
                <a:defRPr/>
              </a:pPr>
              <a:t>37</a:t>
            </a:fld>
            <a:endParaRPr lang="en-US"/>
          </a:p>
        </p:txBody>
      </p:sp>
      <p:sp>
        <p:nvSpPr>
          <p:cNvPr id="7" name="Rectangle 6"/>
          <p:cNvSpPr/>
          <p:nvPr/>
        </p:nvSpPr>
        <p:spPr>
          <a:xfrm>
            <a:off x="5607875" y="1443990"/>
            <a:ext cx="3352800"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endParaRPr lang="en-US" sz="24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p:txBody>
      </p:sp>
      <p:sp>
        <p:nvSpPr>
          <p:cNvPr id="8" name="TextBox 7"/>
          <p:cNvSpPr txBox="1"/>
          <p:nvPr/>
        </p:nvSpPr>
        <p:spPr>
          <a:xfrm>
            <a:off x="6262751" y="1078468"/>
            <a:ext cx="2576449" cy="461665"/>
          </a:xfrm>
          <a:prstGeom prst="rect">
            <a:avLst/>
          </a:prstGeom>
          <a:noFill/>
        </p:spPr>
        <p:txBody>
          <a:bodyPr wrap="square" rtlCol="0">
            <a:spAutoFit/>
          </a:bodyPr>
          <a:lstStyle/>
          <a:p>
            <a:r>
              <a:rPr lang="en-US" sz="2400" b="1" dirty="0">
                <a:solidFill>
                  <a:srgbClr val="FF0000"/>
                </a:solidFill>
              </a:rPr>
              <a:t>Flow equations:</a:t>
            </a:r>
          </a:p>
        </p:txBody>
      </p:sp>
    </p:spTree>
    <p:extLst>
      <p:ext uri="{BB962C8B-B14F-4D97-AF65-F5344CB8AC3E}">
        <p14:creationId xmlns:p14="http://schemas.microsoft.com/office/powerpoint/2010/main" val="53720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Illustrative Example</a:t>
            </a:r>
          </a:p>
        </p:txBody>
      </p:sp>
      <p:sp>
        <p:nvSpPr>
          <p:cNvPr id="3" name="Content Placeholder 2"/>
          <p:cNvSpPr>
            <a:spLocks noGrp="1"/>
          </p:cNvSpPr>
          <p:nvPr>
            <p:ph idx="1"/>
          </p:nvPr>
        </p:nvSpPr>
        <p:spPr>
          <a:xfrm>
            <a:off x="152400" y="1066800"/>
            <a:ext cx="4419600" cy="5562600"/>
          </a:xfrm>
        </p:spPr>
        <p:txBody>
          <a:bodyPr>
            <a:noAutofit/>
          </a:bodyPr>
          <a:lstStyle/>
          <a:p>
            <a:pPr marL="338138" indent="-280988"/>
            <a:r>
              <a:rPr lang="en-US" sz="2400" dirty="0"/>
              <a:t>Surfer at a node 1 can proceed to 3 or 5 with probabilities 1/2. </a:t>
            </a:r>
          </a:p>
          <a:p>
            <a:pPr marL="338138" indent="-280988"/>
            <a:r>
              <a:rPr lang="en-US" sz="2400" dirty="0"/>
              <a:t>Surfer has zero probability of reaching 2 and 4.</a:t>
            </a:r>
          </a:p>
          <a:p>
            <a:pPr marL="338138" indent="-280988"/>
            <a:r>
              <a:rPr lang="en-US" sz="2400" dirty="0"/>
              <a:t>Create a “Transition Matrix”  “M” , to indicate the probability of a random surfer reaching that node from the current node.  </a:t>
            </a:r>
          </a:p>
          <a:p>
            <a:pPr marL="338138" indent="-280988"/>
            <a:r>
              <a:rPr lang="en-US" sz="2400" dirty="0"/>
              <a:t>The matrix </a:t>
            </a:r>
            <a:r>
              <a:rPr lang="en-US" sz="2400" i="1" dirty="0"/>
              <a:t>M</a:t>
            </a:r>
            <a:r>
              <a:rPr lang="en-US" sz="2400" dirty="0"/>
              <a:t> is an </a:t>
            </a:r>
            <a:r>
              <a:rPr lang="en-US" sz="2400" i="1" dirty="0"/>
              <a:t>n </a:t>
            </a:r>
            <a:r>
              <a:rPr lang="en-US" sz="2400" dirty="0"/>
              <a:t>×</a:t>
            </a:r>
            <a:r>
              <a:rPr lang="en-US" sz="2400" i="1" dirty="0"/>
              <a:t> n</a:t>
            </a:r>
            <a:r>
              <a:rPr lang="en-US" sz="2400" dirty="0"/>
              <a:t> matrix if there are </a:t>
            </a:r>
            <a:r>
              <a:rPr lang="en-US" sz="2400" i="1" dirty="0"/>
              <a:t>n</a:t>
            </a:r>
            <a:r>
              <a:rPr lang="en-US" sz="2400" dirty="0"/>
              <a:t> web pages. For a web page pair (</a:t>
            </a:r>
            <a:r>
              <a:rPr lang="en-US" sz="2400" i="1" dirty="0" err="1"/>
              <a:t>P</a:t>
            </a:r>
            <a:r>
              <a:rPr lang="en-US" sz="2400" i="1" baseline="-25000" dirty="0" err="1"/>
              <a:t>i</a:t>
            </a:r>
            <a:r>
              <a:rPr lang="en-US" sz="2400" i="1" dirty="0" err="1"/>
              <a:t>,P</a:t>
            </a:r>
            <a:r>
              <a:rPr lang="en-US" sz="2400" i="1" baseline="-25000" dirty="0" err="1"/>
              <a:t>j</a:t>
            </a:r>
            <a:r>
              <a:rPr lang="en-US" sz="2400" dirty="0"/>
              <a:t>)  the corresponding entry in </a:t>
            </a:r>
            <a:r>
              <a:rPr lang="en-US" sz="2400" i="1" dirty="0"/>
              <a:t>M</a:t>
            </a:r>
            <a:r>
              <a:rPr lang="en-US" sz="2400" dirty="0"/>
              <a:t> (row </a:t>
            </a:r>
            <a:r>
              <a:rPr lang="en-US" sz="2400" i="1" dirty="0" err="1"/>
              <a:t>i</a:t>
            </a:r>
            <a:r>
              <a:rPr lang="en-US" sz="2400" dirty="0"/>
              <a:t>  column </a:t>
            </a:r>
            <a:r>
              <a:rPr lang="en-US" sz="2400" i="1" dirty="0"/>
              <a:t>j</a:t>
            </a:r>
            <a:r>
              <a:rPr lang="en-US" sz="2400" dirty="0"/>
              <a:t>) is </a:t>
            </a:r>
          </a:p>
          <a:p>
            <a:pPr marL="338138" indent="-280988"/>
            <a:endParaRPr lang="en-US" sz="2400"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38</a:t>
            </a:fld>
            <a:endParaRPr lang="en-US"/>
          </a:p>
        </p:txBody>
      </p:sp>
      <p:grpSp>
        <p:nvGrpSpPr>
          <p:cNvPr id="119810" name="Group 31"/>
          <p:cNvGrpSpPr>
            <a:grpSpLocks/>
          </p:cNvGrpSpPr>
          <p:nvPr/>
        </p:nvGrpSpPr>
        <p:grpSpPr bwMode="auto">
          <a:xfrm>
            <a:off x="4610100" y="1252729"/>
            <a:ext cx="4343400" cy="4267200"/>
            <a:chOff x="3834" y="2082"/>
            <a:chExt cx="4838" cy="4427"/>
          </a:xfrm>
        </p:grpSpPr>
        <p:sp>
          <p:nvSpPr>
            <p:cNvPr id="191" name="Rectangle 13"/>
            <p:cNvSpPr>
              <a:spLocks noChangeArrowheads="1"/>
            </p:cNvSpPr>
            <p:nvPr/>
          </p:nvSpPr>
          <p:spPr bwMode="auto">
            <a:xfrm>
              <a:off x="3834" y="2082"/>
              <a:ext cx="4838" cy="4427"/>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sz="3600"/>
            </a:p>
          </p:txBody>
        </p:sp>
        <p:sp>
          <p:nvSpPr>
            <p:cNvPr id="192" name="Oval 14"/>
            <p:cNvSpPr>
              <a:spLocks noChangeArrowheads="1"/>
            </p:cNvSpPr>
            <p:nvPr/>
          </p:nvSpPr>
          <p:spPr bwMode="auto">
            <a:xfrm>
              <a:off x="4568" y="2929"/>
              <a:ext cx="460" cy="453"/>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a:ln>
                    <a:noFill/>
                  </a:ln>
                  <a:solidFill>
                    <a:schemeClr val="tx1"/>
                  </a:solidFill>
                  <a:effectLst/>
                  <a:latin typeface="Calibri" pitchFamily="34" charset="0"/>
                  <a:cs typeface="Arial" pitchFamily="34" charset="0"/>
                </a:rPr>
                <a:t>1</a:t>
              </a:r>
              <a:endParaRPr kumimoji="0" lang="en-US" sz="3600" b="0" i="0" u="none" strike="noStrike" cap="none" normalizeH="0" baseline="0">
                <a:ln>
                  <a:noFill/>
                </a:ln>
                <a:solidFill>
                  <a:schemeClr val="tx1"/>
                </a:solidFill>
                <a:effectLst/>
                <a:latin typeface="Arial" pitchFamily="34" charset="0"/>
                <a:cs typeface="Arial" pitchFamily="34" charset="0"/>
              </a:endParaRPr>
            </a:p>
          </p:txBody>
        </p:sp>
        <p:sp>
          <p:nvSpPr>
            <p:cNvPr id="193" name="Oval 18"/>
            <p:cNvSpPr>
              <a:spLocks noChangeArrowheads="1"/>
            </p:cNvSpPr>
            <p:nvPr/>
          </p:nvSpPr>
          <p:spPr bwMode="auto">
            <a:xfrm>
              <a:off x="7261" y="2863"/>
              <a:ext cx="460" cy="519"/>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a:ln>
                    <a:noFill/>
                  </a:ln>
                  <a:solidFill>
                    <a:schemeClr val="tx1"/>
                  </a:solidFill>
                  <a:effectLst/>
                  <a:latin typeface="Calibri" pitchFamily="34" charset="0"/>
                  <a:cs typeface="Arial" pitchFamily="34" charset="0"/>
                </a:rPr>
                <a:t>2</a:t>
              </a:r>
              <a:endParaRPr kumimoji="0" lang="en-US" sz="3600" b="0" i="0" u="none" strike="noStrike" cap="none" normalizeH="0" baseline="0">
                <a:ln>
                  <a:noFill/>
                </a:ln>
                <a:solidFill>
                  <a:schemeClr val="tx1"/>
                </a:solidFill>
                <a:effectLst/>
                <a:latin typeface="Arial" pitchFamily="34" charset="0"/>
                <a:cs typeface="Arial" pitchFamily="34" charset="0"/>
              </a:endParaRPr>
            </a:p>
          </p:txBody>
        </p:sp>
        <p:sp>
          <p:nvSpPr>
            <p:cNvPr id="194" name="Oval 19"/>
            <p:cNvSpPr>
              <a:spLocks noChangeArrowheads="1"/>
            </p:cNvSpPr>
            <p:nvPr/>
          </p:nvSpPr>
          <p:spPr bwMode="auto">
            <a:xfrm>
              <a:off x="5935" y="4075"/>
              <a:ext cx="460" cy="492"/>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a:ln>
                    <a:noFill/>
                  </a:ln>
                  <a:solidFill>
                    <a:schemeClr val="tx1"/>
                  </a:solidFill>
                  <a:effectLst/>
                  <a:latin typeface="Calibri" pitchFamily="34" charset="0"/>
                  <a:cs typeface="Arial" pitchFamily="34" charset="0"/>
                </a:rPr>
                <a:t>5</a:t>
              </a:r>
              <a:endParaRPr kumimoji="0" lang="en-US" sz="3600" b="0" i="0" u="none" strike="noStrike" cap="none" normalizeH="0" baseline="0">
                <a:ln>
                  <a:noFill/>
                </a:ln>
                <a:solidFill>
                  <a:schemeClr val="tx1"/>
                </a:solidFill>
                <a:effectLst/>
                <a:latin typeface="Arial" pitchFamily="34" charset="0"/>
                <a:cs typeface="Arial" pitchFamily="34" charset="0"/>
              </a:endParaRPr>
            </a:p>
          </p:txBody>
        </p:sp>
        <p:sp>
          <p:nvSpPr>
            <p:cNvPr id="195" name="Oval 20"/>
            <p:cNvSpPr>
              <a:spLocks noChangeArrowheads="1"/>
            </p:cNvSpPr>
            <p:nvPr/>
          </p:nvSpPr>
          <p:spPr bwMode="auto">
            <a:xfrm>
              <a:off x="7359" y="5183"/>
              <a:ext cx="460" cy="462"/>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a:ln>
                    <a:noFill/>
                  </a:ln>
                  <a:solidFill>
                    <a:schemeClr val="tx1"/>
                  </a:solidFill>
                  <a:effectLst/>
                  <a:latin typeface="Calibri" pitchFamily="34" charset="0"/>
                  <a:cs typeface="Arial" pitchFamily="34" charset="0"/>
                </a:rPr>
                <a:t>4</a:t>
              </a:r>
              <a:endParaRPr kumimoji="0" lang="en-US" sz="3600" b="0" i="0" u="none" strike="noStrike" cap="none" normalizeH="0" baseline="0">
                <a:ln>
                  <a:noFill/>
                </a:ln>
                <a:solidFill>
                  <a:schemeClr val="tx1"/>
                </a:solidFill>
                <a:effectLst/>
                <a:latin typeface="Arial" pitchFamily="34" charset="0"/>
                <a:cs typeface="Arial" pitchFamily="34" charset="0"/>
              </a:endParaRPr>
            </a:p>
          </p:txBody>
        </p:sp>
        <p:sp>
          <p:nvSpPr>
            <p:cNvPr id="196" name="Oval 21"/>
            <p:cNvSpPr>
              <a:spLocks noChangeArrowheads="1"/>
            </p:cNvSpPr>
            <p:nvPr/>
          </p:nvSpPr>
          <p:spPr bwMode="auto">
            <a:xfrm>
              <a:off x="4568" y="5233"/>
              <a:ext cx="460" cy="503"/>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a:ln>
                    <a:noFill/>
                  </a:ln>
                  <a:solidFill>
                    <a:schemeClr val="tx1"/>
                  </a:solidFill>
                  <a:effectLst/>
                  <a:latin typeface="Calibri" pitchFamily="34" charset="0"/>
                  <a:cs typeface="Arial" pitchFamily="34" charset="0"/>
                </a:rPr>
                <a:t>3</a:t>
              </a:r>
              <a:endParaRPr kumimoji="0" lang="en-US" sz="3600" b="0" i="0" u="none" strike="noStrike" cap="none" normalizeH="0" baseline="0">
                <a:ln>
                  <a:noFill/>
                </a:ln>
                <a:solidFill>
                  <a:schemeClr val="tx1"/>
                </a:solidFill>
                <a:effectLst/>
                <a:latin typeface="Arial" pitchFamily="34" charset="0"/>
                <a:cs typeface="Arial" pitchFamily="34" charset="0"/>
              </a:endParaRPr>
            </a:p>
          </p:txBody>
        </p:sp>
        <p:cxnSp>
          <p:nvCxnSpPr>
            <p:cNvPr id="197" name="AutoShape 22"/>
            <p:cNvCxnSpPr>
              <a:cxnSpLocks noChangeShapeType="1"/>
            </p:cNvCxnSpPr>
            <p:nvPr/>
          </p:nvCxnSpPr>
          <p:spPr bwMode="auto">
            <a:xfrm flipH="1" flipV="1">
              <a:off x="5028" y="3152"/>
              <a:ext cx="2233" cy="8"/>
            </a:xfrm>
            <a:prstGeom prst="straightConnector1">
              <a:avLst/>
            </a:prstGeom>
            <a:ln>
              <a:headEnd/>
              <a:tailEnd type="triangle" w="med" len="med"/>
            </a:ln>
          </p:spPr>
          <p:style>
            <a:lnRef idx="2">
              <a:schemeClr val="dk1"/>
            </a:lnRef>
            <a:fillRef idx="1">
              <a:schemeClr val="lt1"/>
            </a:fillRef>
            <a:effectRef idx="0">
              <a:schemeClr val="dk1"/>
            </a:effectRef>
            <a:fontRef idx="minor">
              <a:schemeClr val="dk1"/>
            </a:fontRef>
          </p:style>
        </p:cxnSp>
        <p:cxnSp>
          <p:nvCxnSpPr>
            <p:cNvPr id="198" name="AutoShape 23"/>
            <p:cNvCxnSpPr>
              <a:cxnSpLocks noChangeShapeType="1"/>
            </p:cNvCxnSpPr>
            <p:nvPr/>
          </p:nvCxnSpPr>
          <p:spPr bwMode="auto">
            <a:xfrm>
              <a:off x="4814" y="3432"/>
              <a:ext cx="25" cy="1801"/>
            </a:xfrm>
            <a:prstGeom prst="straightConnector1">
              <a:avLst/>
            </a:prstGeom>
            <a:ln>
              <a:headEnd/>
              <a:tailEnd type="triangle" w="med" len="med"/>
            </a:ln>
          </p:spPr>
          <p:style>
            <a:lnRef idx="2">
              <a:schemeClr val="dk1"/>
            </a:lnRef>
            <a:fillRef idx="1">
              <a:schemeClr val="lt1"/>
            </a:fillRef>
            <a:effectRef idx="0">
              <a:schemeClr val="dk1"/>
            </a:effectRef>
            <a:fontRef idx="minor">
              <a:schemeClr val="dk1"/>
            </a:fontRef>
          </p:style>
        </p:cxnSp>
        <p:cxnSp>
          <p:nvCxnSpPr>
            <p:cNvPr id="199" name="AutoShape 24"/>
            <p:cNvCxnSpPr>
              <a:cxnSpLocks noChangeShapeType="1"/>
            </p:cNvCxnSpPr>
            <p:nvPr/>
          </p:nvCxnSpPr>
          <p:spPr bwMode="auto">
            <a:xfrm flipV="1">
              <a:off x="7537" y="3382"/>
              <a:ext cx="0" cy="1801"/>
            </a:xfrm>
            <a:prstGeom prst="straightConnector1">
              <a:avLst/>
            </a:prstGeom>
            <a:ln>
              <a:headEnd/>
              <a:tailEnd type="triangle" w="med" len="med"/>
            </a:ln>
          </p:spPr>
          <p:style>
            <a:lnRef idx="2">
              <a:schemeClr val="dk1"/>
            </a:lnRef>
            <a:fillRef idx="1">
              <a:schemeClr val="lt1"/>
            </a:fillRef>
            <a:effectRef idx="0">
              <a:schemeClr val="dk1"/>
            </a:effectRef>
            <a:fontRef idx="minor">
              <a:schemeClr val="dk1"/>
            </a:fontRef>
          </p:style>
        </p:cxnSp>
        <p:cxnSp>
          <p:nvCxnSpPr>
            <p:cNvPr id="200" name="AutoShape 25"/>
            <p:cNvCxnSpPr>
              <a:cxnSpLocks noChangeShapeType="1"/>
            </p:cNvCxnSpPr>
            <p:nvPr/>
          </p:nvCxnSpPr>
          <p:spPr bwMode="auto">
            <a:xfrm flipH="1">
              <a:off x="5028" y="5439"/>
              <a:ext cx="2331" cy="0"/>
            </a:xfrm>
            <a:prstGeom prst="straightConnector1">
              <a:avLst/>
            </a:prstGeom>
            <a:ln>
              <a:headEnd/>
              <a:tailEnd type="triangle" w="med" len="med"/>
            </a:ln>
          </p:spPr>
          <p:style>
            <a:lnRef idx="2">
              <a:schemeClr val="dk1"/>
            </a:lnRef>
            <a:fillRef idx="1">
              <a:schemeClr val="lt1"/>
            </a:fillRef>
            <a:effectRef idx="0">
              <a:schemeClr val="dk1"/>
            </a:effectRef>
            <a:fontRef idx="minor">
              <a:schemeClr val="dk1"/>
            </a:fontRef>
          </p:style>
        </p:cxnSp>
        <p:cxnSp>
          <p:nvCxnSpPr>
            <p:cNvPr id="201" name="AutoShape 26"/>
            <p:cNvCxnSpPr>
              <a:cxnSpLocks noChangeShapeType="1"/>
            </p:cNvCxnSpPr>
            <p:nvPr/>
          </p:nvCxnSpPr>
          <p:spPr bwMode="auto">
            <a:xfrm flipH="1" flipV="1">
              <a:off x="6278" y="4567"/>
              <a:ext cx="1081" cy="773"/>
            </a:xfrm>
            <a:prstGeom prst="straightConnector1">
              <a:avLst/>
            </a:prstGeom>
            <a:ln>
              <a:headEnd/>
              <a:tailEnd type="triangle" w="med" len="med"/>
            </a:ln>
          </p:spPr>
          <p:style>
            <a:lnRef idx="2">
              <a:schemeClr val="dk1"/>
            </a:lnRef>
            <a:fillRef idx="1">
              <a:schemeClr val="lt1"/>
            </a:fillRef>
            <a:effectRef idx="0">
              <a:schemeClr val="dk1"/>
            </a:effectRef>
            <a:fontRef idx="minor">
              <a:schemeClr val="dk1"/>
            </a:fontRef>
          </p:style>
        </p:cxnSp>
        <p:cxnSp>
          <p:nvCxnSpPr>
            <p:cNvPr id="202" name="AutoShape 27"/>
            <p:cNvCxnSpPr>
              <a:cxnSpLocks noChangeShapeType="1"/>
            </p:cNvCxnSpPr>
            <p:nvPr/>
          </p:nvCxnSpPr>
          <p:spPr bwMode="auto">
            <a:xfrm>
              <a:off x="6395" y="4411"/>
              <a:ext cx="1068" cy="822"/>
            </a:xfrm>
            <a:prstGeom prst="straightConnector1">
              <a:avLst/>
            </a:prstGeom>
            <a:ln>
              <a:headEnd/>
              <a:tailEnd type="triangle" w="med" len="med"/>
            </a:ln>
          </p:spPr>
          <p:style>
            <a:lnRef idx="2">
              <a:schemeClr val="dk1"/>
            </a:lnRef>
            <a:fillRef idx="1">
              <a:schemeClr val="lt1"/>
            </a:fillRef>
            <a:effectRef idx="0">
              <a:schemeClr val="dk1"/>
            </a:effectRef>
            <a:fontRef idx="minor">
              <a:schemeClr val="dk1"/>
            </a:fontRef>
          </p:style>
        </p:cxnSp>
        <p:cxnSp>
          <p:nvCxnSpPr>
            <p:cNvPr id="203" name="AutoShape 28"/>
            <p:cNvCxnSpPr>
              <a:cxnSpLocks noChangeShapeType="1"/>
            </p:cNvCxnSpPr>
            <p:nvPr/>
          </p:nvCxnSpPr>
          <p:spPr bwMode="auto">
            <a:xfrm flipV="1">
              <a:off x="4962" y="4551"/>
              <a:ext cx="1102" cy="789"/>
            </a:xfrm>
            <a:prstGeom prst="straightConnector1">
              <a:avLst/>
            </a:prstGeom>
            <a:ln>
              <a:headEnd/>
              <a:tailEnd type="triangle" w="med" len="med"/>
            </a:ln>
          </p:spPr>
          <p:style>
            <a:lnRef idx="2">
              <a:schemeClr val="dk1"/>
            </a:lnRef>
            <a:fillRef idx="1">
              <a:schemeClr val="lt1"/>
            </a:fillRef>
            <a:effectRef idx="0">
              <a:schemeClr val="dk1"/>
            </a:effectRef>
            <a:fontRef idx="minor">
              <a:schemeClr val="dk1"/>
            </a:fontRef>
          </p:style>
        </p:cxnSp>
        <p:cxnSp>
          <p:nvCxnSpPr>
            <p:cNvPr id="204" name="AutoShape 29"/>
            <p:cNvCxnSpPr>
              <a:cxnSpLocks noChangeShapeType="1"/>
            </p:cNvCxnSpPr>
            <p:nvPr/>
          </p:nvCxnSpPr>
          <p:spPr bwMode="auto">
            <a:xfrm>
              <a:off x="4962" y="3341"/>
              <a:ext cx="1102" cy="734"/>
            </a:xfrm>
            <a:prstGeom prst="straightConnector1">
              <a:avLst/>
            </a:prstGeom>
            <a:ln>
              <a:headEnd/>
              <a:tailEnd type="triangle" w="med" len="med"/>
            </a:ln>
          </p:spPr>
          <p:style>
            <a:lnRef idx="2">
              <a:schemeClr val="dk1"/>
            </a:lnRef>
            <a:fillRef idx="1">
              <a:schemeClr val="lt1"/>
            </a:fillRef>
            <a:effectRef idx="0">
              <a:schemeClr val="dk1"/>
            </a:effectRef>
            <a:fontRef idx="minor">
              <a:schemeClr val="dk1"/>
            </a:fontRef>
          </p:style>
        </p:cxnSp>
        <p:cxnSp>
          <p:nvCxnSpPr>
            <p:cNvPr id="205" name="AutoShape 30"/>
            <p:cNvCxnSpPr>
              <a:cxnSpLocks noChangeShapeType="1"/>
            </p:cNvCxnSpPr>
            <p:nvPr/>
          </p:nvCxnSpPr>
          <p:spPr bwMode="auto">
            <a:xfrm flipV="1">
              <a:off x="6395" y="3341"/>
              <a:ext cx="964" cy="888"/>
            </a:xfrm>
            <a:prstGeom prst="straightConnector1">
              <a:avLst/>
            </a:prstGeom>
            <a:ln>
              <a:headEnd/>
              <a:tailEnd type="triangle" w="med" len="med"/>
            </a:ln>
          </p:spPr>
          <p:style>
            <a:lnRef idx="2">
              <a:schemeClr val="dk1"/>
            </a:lnRef>
            <a:fillRef idx="1">
              <a:schemeClr val="lt1"/>
            </a:fillRef>
            <a:effectRef idx="0">
              <a:schemeClr val="dk1"/>
            </a:effectRef>
            <a:fontRef idx="minor">
              <a:schemeClr val="dk1"/>
            </a:fontRef>
          </p:style>
        </p:cxnSp>
      </p:grpSp>
      <p:sp>
        <p:nvSpPr>
          <p:cNvPr id="119827"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9830"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9829" name="Object 21"/>
          <p:cNvGraphicFramePr>
            <a:graphicFrameLocks noChangeAspect="1"/>
          </p:cNvGraphicFramePr>
          <p:nvPr>
            <p:extLst>
              <p:ext uri="{D42A27DB-BD31-4B8C-83A1-F6EECF244321}">
                <p14:modId xmlns:p14="http://schemas.microsoft.com/office/powerpoint/2010/main" val="1989806367"/>
              </p:ext>
            </p:extLst>
          </p:nvPr>
        </p:nvGraphicFramePr>
        <p:xfrm>
          <a:off x="5155379" y="5708906"/>
          <a:ext cx="2743200" cy="842400"/>
        </p:xfrm>
        <a:graphic>
          <a:graphicData uri="http://schemas.openxmlformats.org/presentationml/2006/ole">
            <mc:AlternateContent xmlns:mc="http://schemas.openxmlformats.org/markup-compatibility/2006">
              <mc:Choice xmlns:v="urn:schemas-microsoft-com:vml" Requires="v">
                <p:oleObj r:id="rId2" imgW="698339" imgH="393539" progId="">
                  <p:embed/>
                </p:oleObj>
              </mc:Choice>
              <mc:Fallback>
                <p:oleObj r:id="rId2" imgW="698339" imgH="393539" progId="">
                  <p:embed/>
                  <p:pic>
                    <p:nvPicPr>
                      <p:cNvPr id="0"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379" y="5708906"/>
                        <a:ext cx="2743200" cy="842400"/>
                      </a:xfrm>
                      <a:prstGeom prst="rect">
                        <a:avLst/>
                      </a:prstGeom>
                      <a:blipFill dpi="0" rotWithShape="0">
                        <a:blip r:embed="rId4"/>
                        <a:srcRect/>
                        <a:tile tx="0" ty="0" sx="100000" sy="100000" flip="none" algn="tl"/>
                      </a:blipFill>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Matrix</a:t>
            </a:r>
          </a:p>
        </p:txBody>
      </p:sp>
      <p:sp>
        <p:nvSpPr>
          <p:cNvPr id="3" name="Content Placeholder 2"/>
          <p:cNvSpPr>
            <a:spLocks noGrp="1"/>
          </p:cNvSpPr>
          <p:nvPr>
            <p:ph idx="1"/>
          </p:nvPr>
        </p:nvSpPr>
        <p:spPr>
          <a:xfrm>
            <a:off x="152400" y="1219200"/>
            <a:ext cx="3200400" cy="5257801"/>
          </a:xfrm>
        </p:spPr>
        <p:txBody>
          <a:bodyPr>
            <a:normAutofit/>
          </a:bodyPr>
          <a:lstStyle/>
          <a:p>
            <a:r>
              <a:rPr lang="en-US" sz="3600" i="1" dirty="0">
                <a:solidFill>
                  <a:srgbClr val="FF0000"/>
                </a:solidFill>
              </a:rPr>
              <a:t>k</a:t>
            </a:r>
            <a:r>
              <a:rPr lang="en-US" sz="3600" dirty="0">
                <a:solidFill>
                  <a:srgbClr val="FF0000"/>
                </a:solidFill>
              </a:rPr>
              <a:t> is the number of </a:t>
            </a:r>
            <a:r>
              <a:rPr lang="en-US" sz="3600" dirty="0" err="1">
                <a:solidFill>
                  <a:srgbClr val="FF0000"/>
                </a:solidFill>
              </a:rPr>
              <a:t>outlinks</a:t>
            </a:r>
            <a:r>
              <a:rPr lang="en-US" sz="3600" dirty="0">
                <a:solidFill>
                  <a:srgbClr val="FF0000"/>
                </a:solidFill>
              </a:rPr>
              <a:t>  from </a:t>
            </a:r>
            <a:r>
              <a:rPr lang="en-US" sz="3600" i="1" dirty="0" err="1">
                <a:solidFill>
                  <a:srgbClr val="FF0000"/>
                </a:solidFill>
              </a:rPr>
              <a:t>P</a:t>
            </a:r>
            <a:r>
              <a:rPr lang="en-US" sz="3600" i="1" baseline="-25000" dirty="0" err="1">
                <a:solidFill>
                  <a:srgbClr val="FF0000"/>
                </a:solidFill>
              </a:rPr>
              <a:t>j</a:t>
            </a:r>
            <a:r>
              <a:rPr lang="en-US" sz="3600" dirty="0">
                <a:solidFill>
                  <a:srgbClr val="FF0000"/>
                </a:solidFill>
              </a:rPr>
              <a:t>  and  one of these is to page </a:t>
            </a:r>
            <a:r>
              <a:rPr lang="en-US" sz="3600" i="1" dirty="0">
                <a:solidFill>
                  <a:srgbClr val="FF0000"/>
                </a:solidFill>
              </a:rPr>
              <a:t>P</a:t>
            </a:r>
            <a:r>
              <a:rPr lang="en-US" sz="3600" i="1" baseline="-25000" dirty="0">
                <a:solidFill>
                  <a:srgbClr val="FF0000"/>
                </a:solidFill>
              </a:rPr>
              <a:t>i</a:t>
            </a:r>
            <a:endParaRPr lang="en-US" sz="3600" dirty="0">
              <a:solidFill>
                <a:srgbClr val="FF0000"/>
              </a:solidFill>
            </a:endParaRPr>
          </a:p>
          <a:p>
            <a:r>
              <a:rPr lang="en-US" sz="3600" dirty="0">
                <a:solidFill>
                  <a:srgbClr val="FF0000"/>
                </a:solidFill>
              </a:rPr>
              <a:t>otherwise </a:t>
            </a:r>
          </a:p>
          <a:p>
            <a:pPr>
              <a:buNone/>
            </a:pPr>
            <a:r>
              <a:rPr lang="en-US" sz="3600" i="1" dirty="0">
                <a:solidFill>
                  <a:srgbClr val="FF0000"/>
                </a:solidFill>
              </a:rPr>
              <a:t>      M</a:t>
            </a:r>
            <a:r>
              <a:rPr lang="en-US" sz="3600" dirty="0">
                <a:solidFill>
                  <a:srgbClr val="FF0000"/>
                </a:solidFill>
              </a:rPr>
              <a:t>(</a:t>
            </a:r>
            <a:r>
              <a:rPr lang="en-US" sz="3600" i="1" dirty="0" err="1">
                <a:solidFill>
                  <a:srgbClr val="FF0000"/>
                </a:solidFill>
              </a:rPr>
              <a:t>i</a:t>
            </a:r>
            <a:r>
              <a:rPr lang="en-US" sz="3600" i="1" dirty="0">
                <a:solidFill>
                  <a:srgbClr val="FF0000"/>
                </a:solidFill>
              </a:rPr>
              <a:t> ,j</a:t>
            </a:r>
            <a:r>
              <a:rPr lang="en-US" sz="3600" dirty="0">
                <a:solidFill>
                  <a:srgbClr val="FF0000"/>
                </a:solidFill>
              </a:rPr>
              <a:t>) = 0</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39</a:t>
            </a:fld>
            <a:endParaRPr lang="en-US"/>
          </a:p>
        </p:txBody>
      </p:sp>
      <p:sp>
        <p:nvSpPr>
          <p:cNvPr id="21197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1972" name="Object 4"/>
          <p:cNvGraphicFramePr>
            <a:graphicFrameLocks noChangeAspect="1"/>
          </p:cNvGraphicFramePr>
          <p:nvPr/>
        </p:nvGraphicFramePr>
        <p:xfrm>
          <a:off x="3429000" y="1828800"/>
          <a:ext cx="5334000" cy="4114800"/>
        </p:xfrm>
        <a:graphic>
          <a:graphicData uri="http://schemas.openxmlformats.org/presentationml/2006/ole">
            <mc:AlternateContent xmlns:mc="http://schemas.openxmlformats.org/markup-compatibility/2006">
              <mc:Choice xmlns:v="urn:schemas-microsoft-com:vml" Requires="v">
                <p:oleObj r:id="rId2" imgW="1549354" imgH="1878957" progId="">
                  <p:embed/>
                </p:oleObj>
              </mc:Choice>
              <mc:Fallback>
                <p:oleObj r:id="rId2" imgW="1549354" imgH="1878957" progId="">
                  <p:embed/>
                  <p:pic>
                    <p:nvPicPr>
                      <p:cNvPr id="0"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828800"/>
                        <a:ext cx="5334000" cy="41148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8066" name="Picture 2" descr="http://www.math.cornell.edu/~mec/Winter2009/RalucaRemus/WebImages/Internet_map_1024.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6" name="Slide Number Placeholder 5"/>
          <p:cNvSpPr>
            <a:spLocks noGrp="1"/>
          </p:cNvSpPr>
          <p:nvPr>
            <p:ph type="sldNum" sz="quarter" idx="12"/>
          </p:nvPr>
        </p:nvSpPr>
        <p:spPr/>
        <p:txBody>
          <a:bodyPr>
            <a:normAutofit/>
          </a:bodyPr>
          <a:lstStyle/>
          <a:p>
            <a:pPr>
              <a:defRPr/>
            </a:pPr>
            <a:fld id="{71483D4C-4353-4E80-B47F-1947F2A1FB9F}" type="slidenum">
              <a:rPr lang="en-US" smtClean="0"/>
              <a:pPr>
                <a:defRPr/>
              </a:pPr>
              <a:t>4</a:t>
            </a:fld>
            <a:endParaRPr lang="en-US" dirty="0"/>
          </a:p>
        </p:txBody>
      </p:sp>
      <p:sp>
        <p:nvSpPr>
          <p:cNvPr id="15" name="Folded Corner 14"/>
          <p:cNvSpPr/>
          <p:nvPr/>
        </p:nvSpPr>
        <p:spPr>
          <a:xfrm>
            <a:off x="195738" y="228600"/>
            <a:ext cx="2406429" cy="697885"/>
          </a:xfrm>
          <a:prstGeom prst="foldedCorner">
            <a:avLst/>
          </a:prstGeom>
          <a:ln/>
        </p:spPr>
        <p:style>
          <a:lnRef idx="1">
            <a:schemeClr val="accent2"/>
          </a:lnRef>
          <a:fillRef idx="3">
            <a:schemeClr val="accent2"/>
          </a:fillRef>
          <a:effectRef idx="2">
            <a:schemeClr val="accent2"/>
          </a:effectRef>
          <a:fontRef idx="minor">
            <a:schemeClr val="lt1"/>
          </a:fontRef>
        </p:style>
        <p:txBody>
          <a:bodyPr wrap="none" anchor="ctr">
            <a:spAutoFit/>
          </a:bodyPr>
          <a:lstStyle/>
          <a:p>
            <a:pPr algn="ctr"/>
            <a:r>
              <a:rPr lang="en-US" sz="3200" b="1" dirty="0">
                <a:solidFill>
                  <a:schemeClr val="bg1"/>
                </a:solidFill>
                <a:latin typeface="+mn-lt"/>
              </a:rPr>
              <a:t>the Internet!</a:t>
            </a:r>
          </a:p>
        </p:txBody>
      </p:sp>
      <p:sp>
        <p:nvSpPr>
          <p:cNvPr id="16" name="Oval 15"/>
          <p:cNvSpPr/>
          <p:nvPr/>
        </p:nvSpPr>
        <p:spPr>
          <a:xfrm>
            <a:off x="228600" y="3276600"/>
            <a:ext cx="900000" cy="900000"/>
          </a:xfrm>
          <a:prstGeom prst="ellipse">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17" name="Oval 16"/>
          <p:cNvSpPr/>
          <p:nvPr/>
        </p:nvSpPr>
        <p:spPr>
          <a:xfrm>
            <a:off x="2819400" y="762000"/>
            <a:ext cx="900000" cy="90000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86600" y="2133600"/>
            <a:ext cx="900000" cy="90000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29000" y="5410200"/>
            <a:ext cx="900000" cy="900000"/>
          </a:xfrm>
          <a:prstGeom prst="ellipse">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03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PageRank: Matrix Formulation</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a:xfrm>
                <a:off x="457200" y="1063752"/>
                <a:ext cx="8229600" cy="5519928"/>
              </a:xfrm>
            </p:spPr>
            <p:txBody>
              <a:bodyPr>
                <a:noAutofit/>
              </a:bodyPr>
              <a:lstStyle/>
              <a:p>
                <a:pPr>
                  <a:lnSpc>
                    <a:spcPct val="80000"/>
                  </a:lnSpc>
                </a:pPr>
                <a:r>
                  <a:rPr lang="en-US" sz="3600" b="1" dirty="0">
                    <a:solidFill>
                      <a:srgbClr val="0000FF"/>
                    </a:solidFill>
                  </a:rPr>
                  <a:t>Stochastic adjacency matrix </a:t>
                </a:r>
                <a14:m>
                  <m:oMath xmlns:m="http://schemas.openxmlformats.org/officeDocument/2006/math">
                    <m:r>
                      <a:rPr lang="en-US" sz="3600" b="1" i="1" dirty="0" smtClean="0">
                        <a:solidFill>
                          <a:srgbClr val="0000FF"/>
                        </a:solidFill>
                        <a:latin typeface="Cambria Math"/>
                        <a:cs typeface="Times New Roman" pitchFamily="18" charset="0"/>
                      </a:rPr>
                      <m:t>𝑴</m:t>
                    </m:r>
                  </m:oMath>
                </a14:m>
                <a:endParaRPr lang="en-US" sz="3600" b="1" i="1" dirty="0">
                  <a:solidFill>
                    <a:srgbClr val="0000FF"/>
                  </a:solidFill>
                  <a:latin typeface="Times New Roman" pitchFamily="18" charset="0"/>
                  <a:cs typeface="Times New Roman" pitchFamily="18" charset="0"/>
                </a:endParaRPr>
              </a:p>
              <a:p>
                <a:pPr lvl="1">
                  <a:lnSpc>
                    <a:spcPct val="80000"/>
                  </a:lnSpc>
                </a:pPr>
                <a:r>
                  <a:rPr lang="en-US" sz="3200" dirty="0"/>
                  <a:t>Let page </a:t>
                </a:r>
                <a14:m>
                  <m:oMath xmlns:m="http://schemas.openxmlformats.org/officeDocument/2006/math">
                    <m:r>
                      <a:rPr lang="en-US" sz="3200" b="0" i="1" dirty="0" smtClean="0">
                        <a:latin typeface="Cambria Math"/>
                      </a:rPr>
                      <m:t>𝑖</m:t>
                    </m:r>
                  </m:oMath>
                </a14:m>
                <a:r>
                  <a:rPr lang="en-US" sz="3200" dirty="0"/>
                  <a:t> has </a:t>
                </a:r>
                <a14:m>
                  <m:oMath xmlns:m="http://schemas.openxmlformats.org/officeDocument/2006/math">
                    <m:r>
                      <a:rPr lang="en-US" sz="3200" i="1" dirty="0" smtClean="0">
                        <a:latin typeface="Cambria Math"/>
                        <a:cs typeface="Times New Roman" pitchFamily="18" charset="0"/>
                      </a:rPr>
                      <m:t>𝑑</m:t>
                    </m:r>
                    <m:r>
                      <a:rPr lang="en-US" sz="3200" b="0" i="1" baseline="-25000" dirty="0" smtClean="0">
                        <a:latin typeface="Cambria Math"/>
                        <a:cs typeface="Times New Roman" pitchFamily="18" charset="0"/>
                      </a:rPr>
                      <m:t>𝑖</m:t>
                    </m:r>
                  </m:oMath>
                </a14:m>
                <a:r>
                  <a:rPr lang="en-US" sz="3200" i="1" dirty="0">
                    <a:latin typeface="Times New Roman" pitchFamily="18" charset="0"/>
                    <a:cs typeface="Times New Roman" pitchFamily="18" charset="0"/>
                  </a:rPr>
                  <a:t> </a:t>
                </a:r>
                <a:r>
                  <a:rPr lang="en-US" sz="3200" dirty="0"/>
                  <a:t>out-links</a:t>
                </a:r>
              </a:p>
              <a:p>
                <a:pPr lvl="1">
                  <a:lnSpc>
                    <a:spcPct val="80000"/>
                  </a:lnSpc>
                </a:pPr>
                <a:r>
                  <a:rPr lang="en-US" sz="3200" dirty="0"/>
                  <a:t>If </a:t>
                </a:r>
                <a14:m>
                  <m:oMath xmlns:m="http://schemas.openxmlformats.org/officeDocument/2006/math">
                    <m:r>
                      <a:rPr lang="en-US" sz="3200" b="0" i="1" dirty="0" smtClean="0">
                        <a:latin typeface="Cambria Math"/>
                        <a:cs typeface="Times New Roman" pitchFamily="18" charset="0"/>
                      </a:rPr>
                      <m:t>𝑖</m:t>
                    </m:r>
                    <m:r>
                      <a:rPr lang="en-US" sz="3200" i="1" dirty="0" smtClean="0">
                        <a:latin typeface="Cambria Math"/>
                        <a:cs typeface="Times New Roman" pitchFamily="18" charset="0"/>
                      </a:rPr>
                      <m:t> →</m:t>
                    </m:r>
                    <m:r>
                      <a:rPr lang="en-US" sz="3200" b="0" i="1" dirty="0" smtClean="0">
                        <a:latin typeface="Cambria Math"/>
                        <a:cs typeface="Times New Roman" pitchFamily="18" charset="0"/>
                      </a:rPr>
                      <m:t>𝑗</m:t>
                    </m:r>
                  </m:oMath>
                </a14:m>
                <a:r>
                  <a:rPr lang="en-US" sz="3200" dirty="0"/>
                  <a:t>, then  </a:t>
                </a:r>
                <a14:m>
                  <m:oMath xmlns:m="http://schemas.openxmlformats.org/officeDocument/2006/math">
                    <m:r>
                      <a:rPr lang="en-US" sz="3600" i="1" dirty="0" smtClean="0">
                        <a:latin typeface="Cambria Math"/>
                        <a:cs typeface="Times New Roman" pitchFamily="18" charset="0"/>
                      </a:rPr>
                      <m:t>𝑀</m:t>
                    </m:r>
                    <m:r>
                      <a:rPr lang="en-US" sz="3600" i="1" baseline="-25000" dirty="0" err="1" smtClean="0">
                        <a:latin typeface="Cambria Math"/>
                        <a:cs typeface="Times New Roman" pitchFamily="18" charset="0"/>
                      </a:rPr>
                      <m:t>𝑗</m:t>
                    </m:r>
                    <m:r>
                      <a:rPr lang="en-US" sz="3600" b="0" i="1" baseline="-25000" dirty="0" smtClean="0">
                        <a:latin typeface="Cambria Math"/>
                        <a:cs typeface="Times New Roman" pitchFamily="18" charset="0"/>
                      </a:rPr>
                      <m:t>𝑖</m:t>
                    </m:r>
                    <m:r>
                      <a:rPr lang="en-US" sz="3600" i="1" dirty="0" smtClean="0">
                        <a:latin typeface="Cambria Math"/>
                      </a:rPr>
                      <m:t> </m:t>
                    </m:r>
                    <m:r>
                      <a:rPr lang="en-US" sz="3600" i="1" dirty="0" smtClean="0">
                        <a:latin typeface="Cambria Math"/>
                        <a:cs typeface="Times New Roman" pitchFamily="18" charset="0"/>
                      </a:rPr>
                      <m:t>=</m:t>
                    </m:r>
                    <m:f>
                      <m:fPr>
                        <m:ctrlPr>
                          <a:rPr lang="en-US" sz="3600" i="1" dirty="0" smtClean="0">
                            <a:latin typeface="Cambria Math" panose="02040503050406030204" pitchFamily="18" charset="0"/>
                            <a:cs typeface="Times New Roman" pitchFamily="18" charset="0"/>
                          </a:rPr>
                        </m:ctrlPr>
                      </m:fPr>
                      <m:num>
                        <m:r>
                          <a:rPr lang="en-US" sz="3600" i="1" dirty="0" smtClean="0">
                            <a:latin typeface="Cambria Math"/>
                            <a:cs typeface="Times New Roman" pitchFamily="18" charset="0"/>
                          </a:rPr>
                          <m:t>1</m:t>
                        </m:r>
                      </m:num>
                      <m:den>
                        <m:r>
                          <a:rPr lang="en-US" sz="3600" i="1" dirty="0" err="1" smtClean="0">
                            <a:latin typeface="Cambria Math"/>
                            <a:cs typeface="Times New Roman" pitchFamily="18" charset="0"/>
                          </a:rPr>
                          <m:t>𝑑</m:t>
                        </m:r>
                        <m:r>
                          <a:rPr lang="en-US" sz="3600" b="0" i="1" baseline="-25000" dirty="0" smtClean="0">
                            <a:latin typeface="Cambria Math"/>
                            <a:cs typeface="Times New Roman" pitchFamily="18" charset="0"/>
                          </a:rPr>
                          <m:t>𝑖</m:t>
                        </m:r>
                      </m:den>
                    </m:f>
                  </m:oMath>
                </a14:m>
                <a:r>
                  <a:rPr lang="en-US" sz="3200" i="1" dirty="0">
                    <a:latin typeface="Times New Roman" pitchFamily="18" charset="0"/>
                    <a:cs typeface="Times New Roman" pitchFamily="18" charset="0"/>
                  </a:rPr>
                  <a:t>    </a:t>
                </a:r>
                <a:r>
                  <a:rPr lang="en-US" sz="3200" dirty="0"/>
                  <a:t>else   </a:t>
                </a:r>
                <a14:m>
                  <m:oMath xmlns:m="http://schemas.openxmlformats.org/officeDocument/2006/math">
                    <m:r>
                      <a:rPr lang="en-US" sz="3600" i="1" dirty="0" smtClean="0">
                        <a:latin typeface="Cambria Math"/>
                        <a:cs typeface="Times New Roman" pitchFamily="18" charset="0"/>
                      </a:rPr>
                      <m:t>𝑀</m:t>
                    </m:r>
                    <m:r>
                      <a:rPr lang="en-US" sz="3600" i="1" baseline="-25000" dirty="0" err="1" smtClean="0">
                        <a:latin typeface="Cambria Math"/>
                        <a:cs typeface="Times New Roman" pitchFamily="18" charset="0"/>
                      </a:rPr>
                      <m:t>𝑗</m:t>
                    </m:r>
                    <m:r>
                      <a:rPr lang="en-US" sz="3600" b="0" i="1" baseline="-25000" dirty="0" smtClean="0">
                        <a:latin typeface="Cambria Math"/>
                        <a:cs typeface="Times New Roman" pitchFamily="18" charset="0"/>
                      </a:rPr>
                      <m:t>𝑖</m:t>
                    </m:r>
                    <m:r>
                      <a:rPr lang="en-US" sz="3600" i="1" dirty="0" smtClean="0">
                        <a:latin typeface="Cambria Math"/>
                        <a:cs typeface="Times New Roman" pitchFamily="18" charset="0"/>
                      </a:rPr>
                      <m:t> = 0</m:t>
                    </m:r>
                  </m:oMath>
                </a14:m>
                <a:endParaRPr lang="en-US" sz="3200" i="1" dirty="0">
                  <a:latin typeface="Times New Roman" pitchFamily="18" charset="0"/>
                  <a:cs typeface="Times New Roman" pitchFamily="18" charset="0"/>
                </a:endParaRPr>
              </a:p>
              <a:p>
                <a:pPr lvl="2">
                  <a:lnSpc>
                    <a:spcPct val="80000"/>
                  </a:lnSpc>
                </a:pPr>
                <a14:m>
                  <m:oMath xmlns:m="http://schemas.openxmlformats.org/officeDocument/2006/math">
                    <m:r>
                      <a:rPr lang="en-US" sz="2800" b="1" i="1" dirty="0" smtClean="0">
                        <a:latin typeface="Cambria Math"/>
                      </a:rPr>
                      <m:t>𝑴</m:t>
                    </m:r>
                  </m:oMath>
                </a14:m>
                <a:r>
                  <a:rPr lang="en-US" sz="2800" dirty="0"/>
                  <a:t> is a </a:t>
                </a:r>
                <a:r>
                  <a:rPr lang="en-US" sz="2800" b="1" dirty="0"/>
                  <a:t>column stochastic matrix</a:t>
                </a:r>
              </a:p>
              <a:p>
                <a:pPr lvl="3">
                  <a:lnSpc>
                    <a:spcPct val="80000"/>
                  </a:lnSpc>
                </a:pPr>
                <a:r>
                  <a:rPr lang="en-US" sz="2400" dirty="0"/>
                  <a:t>Columns sum to 1</a:t>
                </a:r>
              </a:p>
              <a:p>
                <a:pPr>
                  <a:lnSpc>
                    <a:spcPct val="80000"/>
                  </a:lnSpc>
                </a:pPr>
                <a:r>
                  <a:rPr lang="en-US" sz="3600" b="1" dirty="0">
                    <a:solidFill>
                      <a:srgbClr val="008000"/>
                    </a:solidFill>
                  </a:rPr>
                  <a:t>Rank vector </a:t>
                </a:r>
                <a14:m>
                  <m:oMath xmlns:m="http://schemas.openxmlformats.org/officeDocument/2006/math">
                    <m:r>
                      <a:rPr lang="en-US" sz="3600" b="1" i="1" dirty="0" smtClean="0">
                        <a:solidFill>
                          <a:srgbClr val="008000"/>
                        </a:solidFill>
                        <a:latin typeface="Cambria Math"/>
                        <a:cs typeface="Times New Roman" pitchFamily="18" charset="0"/>
                      </a:rPr>
                      <m:t>𝒓</m:t>
                    </m:r>
                  </m:oMath>
                </a14:m>
                <a:r>
                  <a:rPr lang="en-US" sz="3600" b="1" dirty="0">
                    <a:solidFill>
                      <a:srgbClr val="008000"/>
                    </a:solidFill>
                  </a:rPr>
                  <a:t>:</a:t>
                </a:r>
                <a:r>
                  <a:rPr lang="en-US" sz="3600" dirty="0">
                    <a:solidFill>
                      <a:srgbClr val="008000"/>
                    </a:solidFill>
                  </a:rPr>
                  <a:t> </a:t>
                </a:r>
                <a:r>
                  <a:rPr lang="en-US" sz="3600" dirty="0"/>
                  <a:t>vector with an entry per page</a:t>
                </a:r>
              </a:p>
              <a:p>
                <a:pPr lvl="1">
                  <a:lnSpc>
                    <a:spcPct val="80000"/>
                  </a:lnSpc>
                </a:pPr>
                <a14:m>
                  <m:oMath xmlns:m="http://schemas.openxmlformats.org/officeDocument/2006/math">
                    <m:r>
                      <a:rPr lang="en-US" sz="3200" i="1" dirty="0" smtClean="0">
                        <a:latin typeface="Cambria Math"/>
                        <a:cs typeface="Times New Roman" pitchFamily="18" charset="0"/>
                      </a:rPr>
                      <m:t>𝑟</m:t>
                    </m:r>
                    <m:r>
                      <a:rPr lang="en-US" sz="3200" i="1" baseline="-25000" dirty="0" err="1" smtClean="0">
                        <a:latin typeface="Cambria Math"/>
                        <a:cs typeface="Times New Roman" pitchFamily="18" charset="0"/>
                      </a:rPr>
                      <m:t>𝑖</m:t>
                    </m:r>
                  </m:oMath>
                </a14:m>
                <a:r>
                  <a:rPr lang="en-US" sz="3200" dirty="0"/>
                  <a:t> is the importance score of page </a:t>
                </a:r>
                <a14:m>
                  <m:oMath xmlns:m="http://schemas.openxmlformats.org/officeDocument/2006/math">
                    <m:r>
                      <a:rPr lang="en-US" sz="3200" i="1" dirty="0" smtClean="0">
                        <a:latin typeface="Cambria Math"/>
                        <a:cs typeface="Times New Roman" pitchFamily="18" charset="0"/>
                      </a:rPr>
                      <m:t>𝑖</m:t>
                    </m:r>
                  </m:oMath>
                </a14:m>
                <a:endParaRPr lang="en-US" sz="3200" dirty="0"/>
              </a:p>
              <a:p>
                <a:pPr lvl="1">
                  <a:lnSpc>
                    <a:spcPct val="80000"/>
                  </a:lnSpc>
                </a:pPr>
                <a14:m>
                  <m:oMath xmlns:m="http://schemas.openxmlformats.org/officeDocument/2006/math">
                    <m:nary>
                      <m:naryPr>
                        <m:chr m:val="∑"/>
                        <m:supHide m:val="on"/>
                        <m:ctrlPr>
                          <a:rPr lang="en-US" sz="3200" b="0" i="1" dirty="0" smtClean="0">
                            <a:latin typeface="Cambria Math" panose="02040503050406030204" pitchFamily="18" charset="0"/>
                          </a:rPr>
                        </m:ctrlPr>
                      </m:naryPr>
                      <m:sub>
                        <m:r>
                          <a:rPr lang="en-US" sz="3200" b="0" i="1" dirty="0" smtClean="0">
                            <a:latin typeface="Cambria Math"/>
                          </a:rPr>
                          <m:t>𝑖</m:t>
                        </m:r>
                      </m:sub>
                      <m:sup/>
                      <m:e>
                        <m:r>
                          <a:rPr lang="en-US" sz="3200" i="1" dirty="0">
                            <a:latin typeface="Cambria Math"/>
                            <a:cs typeface="Times New Roman" pitchFamily="18" charset="0"/>
                          </a:rPr>
                          <m:t>𝑟</m:t>
                        </m:r>
                        <m:r>
                          <a:rPr lang="en-US" sz="3200" i="1" baseline="-25000" dirty="0" err="1">
                            <a:latin typeface="Cambria Math"/>
                            <a:cs typeface="Times New Roman" pitchFamily="18" charset="0"/>
                          </a:rPr>
                          <m:t>𝑖</m:t>
                        </m:r>
                        <m:r>
                          <a:rPr lang="en-US" sz="3200" b="0" i="1" dirty="0" smtClean="0">
                            <a:latin typeface="Cambria Math"/>
                          </a:rPr>
                          <m:t>=1</m:t>
                        </m:r>
                      </m:e>
                    </m:nary>
                  </m:oMath>
                </a14:m>
                <a:endParaRPr lang="en-US" sz="1050" i="1" dirty="0">
                  <a:latin typeface="Times New Roman" pitchFamily="18" charset="0"/>
                  <a:cs typeface="Times New Roman" pitchFamily="18" charset="0"/>
                </a:endParaRPr>
              </a:p>
              <a:p>
                <a:r>
                  <a:rPr lang="en-US" sz="3600" b="1" dirty="0">
                    <a:solidFill>
                      <a:srgbClr val="D60093"/>
                    </a:solidFill>
                  </a:rPr>
                  <a:t>The flow equations can be written </a:t>
                </a:r>
                <a:br>
                  <a:rPr lang="en-US" sz="3600" b="1" dirty="0">
                    <a:solidFill>
                      <a:schemeClr val="accent3"/>
                    </a:solidFill>
                  </a:rPr>
                </a:br>
                <a:r>
                  <a:rPr lang="en-US" sz="3600" dirty="0">
                    <a:solidFill>
                      <a:schemeClr val="accent3"/>
                    </a:solidFill>
                  </a:rPr>
                  <a:t>			</a:t>
                </a:r>
                <a14:m>
                  <m:oMath xmlns:m="http://schemas.openxmlformats.org/officeDocument/2006/math">
                    <m:r>
                      <a:rPr lang="en-US" sz="4400" b="1" i="1" dirty="0" smtClean="0">
                        <a:solidFill>
                          <a:srgbClr val="0000FF"/>
                        </a:solidFill>
                        <a:latin typeface="Cambria Math"/>
                        <a:cs typeface="Times New Roman" pitchFamily="18" charset="0"/>
                      </a:rPr>
                      <m:t>𝒓</m:t>
                    </m:r>
                    <m:r>
                      <a:rPr lang="en-US" sz="4400" b="1" i="1" dirty="0" smtClean="0">
                        <a:solidFill>
                          <a:srgbClr val="0000FF"/>
                        </a:solidFill>
                        <a:latin typeface="Cambria Math"/>
                        <a:cs typeface="Times New Roman" pitchFamily="18" charset="0"/>
                      </a:rPr>
                      <m:t> </m:t>
                    </m:r>
                    <m:r>
                      <a:rPr lang="en-US" sz="4400" i="1" dirty="0" smtClean="0">
                        <a:solidFill>
                          <a:srgbClr val="0000FF"/>
                        </a:solidFill>
                        <a:latin typeface="Cambria Math"/>
                        <a:cs typeface="Times New Roman" pitchFamily="18" charset="0"/>
                      </a:rPr>
                      <m:t>=</m:t>
                    </m:r>
                    <m:r>
                      <a:rPr lang="en-US" sz="4400" b="1" i="1" dirty="0" smtClean="0">
                        <a:solidFill>
                          <a:srgbClr val="0000FF"/>
                        </a:solidFill>
                        <a:latin typeface="Cambria Math"/>
                        <a:cs typeface="Times New Roman" pitchFamily="18" charset="0"/>
                      </a:rPr>
                      <m:t> </m:t>
                    </m:r>
                    <m:r>
                      <a:rPr lang="en-US" sz="4400" b="1" i="1" dirty="0" smtClean="0">
                        <a:solidFill>
                          <a:srgbClr val="0000FF"/>
                        </a:solidFill>
                        <a:latin typeface="Cambria Math"/>
                        <a:cs typeface="Times New Roman" pitchFamily="18" charset="0"/>
                      </a:rPr>
                      <m:t>𝑴</m:t>
                    </m:r>
                    <m:r>
                      <a:rPr lang="en-US" sz="4400" b="1" i="1" dirty="0" smtClean="0">
                        <a:solidFill>
                          <a:srgbClr val="0000FF"/>
                        </a:solidFill>
                        <a:latin typeface="Cambria Math"/>
                        <a:cs typeface="Times New Roman" pitchFamily="18" charset="0"/>
                      </a:rPr>
                      <m:t>⋅ </m:t>
                    </m:r>
                    <m:r>
                      <a:rPr lang="en-US" sz="4400" b="1" i="1" dirty="0" smtClean="0">
                        <a:solidFill>
                          <a:srgbClr val="0000FF"/>
                        </a:solidFill>
                        <a:latin typeface="Cambria Math"/>
                        <a:cs typeface="Times New Roman" pitchFamily="18" charset="0"/>
                      </a:rPr>
                      <m:t>𝒓</m:t>
                    </m:r>
                  </m:oMath>
                </a14:m>
                <a:endParaRPr lang="en-US" sz="4400" b="1" i="1" dirty="0">
                  <a:solidFill>
                    <a:srgbClr val="0000FF"/>
                  </a:solidFill>
                  <a:latin typeface="Times New Roman" pitchFamily="18" charset="0"/>
                  <a:cs typeface="Times New Roman" pitchFamily="18" charset="0"/>
                </a:endParaRPr>
              </a:p>
              <a:p>
                <a:pPr>
                  <a:lnSpc>
                    <a:spcPct val="80000"/>
                  </a:lnSpc>
                  <a:buNone/>
                </a:pPr>
                <a:endParaRPr lang="en-US" sz="3600" i="1" dirty="0">
                  <a:latin typeface="Times New Roman" pitchFamily="18" charset="0"/>
                  <a:cs typeface="Times New Roman" pitchFamily="18" charset="0"/>
                </a:endParaRPr>
              </a:p>
              <a:p>
                <a:pPr>
                  <a:lnSpc>
                    <a:spcPct val="80000"/>
                  </a:lnSpc>
                </a:pPr>
                <a:endParaRPr lang="en-US" sz="3600" dirty="0"/>
              </a:p>
            </p:txBody>
          </p:sp>
        </mc:Choice>
        <mc:Fallback xmlns="">
          <p:sp>
            <p:nvSpPr>
              <p:cNvPr id="12291" name="Rectangle 3"/>
              <p:cNvSpPr>
                <a:spLocks noGrp="1" noRot="1" noChangeAspect="1" noMove="1" noResize="1" noEditPoints="1" noAdjustHandles="1" noChangeArrowheads="1" noChangeShapeType="1" noTextEdit="1"/>
              </p:cNvSpPr>
              <p:nvPr>
                <p:ph idx="1"/>
              </p:nvPr>
            </p:nvSpPr>
            <p:spPr>
              <a:xfrm>
                <a:off x="457200" y="1063752"/>
                <a:ext cx="8229600" cy="5519928"/>
              </a:xfrm>
              <a:blipFill rotWithShape="0">
                <a:blip r:embed="rId4" cstate="print"/>
                <a:stretch>
                  <a:fillRect l="-296" t="-2652" b="-2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5BE82754-D6A7-4E99-8E05-39BC9FF0DCF3}" type="slidenum">
              <a:rPr lang="en-US"/>
              <a:pPr>
                <a:defRPr/>
              </a:pPr>
              <a:t>40</a:t>
            </a:fld>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1886873446"/>
              </p:ext>
            </p:extLst>
          </p:nvPr>
        </p:nvGraphicFramePr>
        <p:xfrm>
          <a:off x="6904012" y="4648200"/>
          <a:ext cx="1791753" cy="1219200"/>
        </p:xfrm>
        <a:graphic>
          <a:graphicData uri="http://schemas.openxmlformats.org/presentationml/2006/ole">
            <mc:AlternateContent xmlns:mc="http://schemas.openxmlformats.org/markup-compatibility/2006">
              <mc:Choice xmlns:v="urn:schemas-microsoft-com:vml" Requires="v">
                <p:oleObj name="Equation" r:id="rId5" imgW="634954" imgH="431570" progId="Equation.3">
                  <p:embed/>
                </p:oleObj>
              </mc:Choice>
              <mc:Fallback>
                <p:oleObj name="Equation" r:id="rId5" imgW="634954" imgH="431570" progId="Equation.3">
                  <p:embed/>
                  <p:pic>
                    <p:nvPicPr>
                      <p:cNvPr id="0" name="Picture 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012" y="4648200"/>
                        <a:ext cx="1791753"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3091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 Flow Equations &amp; M</a:t>
            </a:r>
          </a:p>
        </p:txBody>
      </p:sp>
      <p:grpSp>
        <p:nvGrpSpPr>
          <p:cNvPr id="3" name="Group 26"/>
          <p:cNvGrpSpPr>
            <a:grpSpLocks/>
          </p:cNvGrpSpPr>
          <p:nvPr/>
        </p:nvGrpSpPr>
        <p:grpSpPr bwMode="auto">
          <a:xfrm>
            <a:off x="5796378" y="4092270"/>
            <a:ext cx="2774950" cy="2491409"/>
            <a:chOff x="3628" y="2256"/>
            <a:chExt cx="1748" cy="1392"/>
          </a:xfrm>
        </p:grpSpPr>
        <p:sp>
          <p:nvSpPr>
            <p:cNvPr id="51233" name="Text Box 16"/>
            <p:cNvSpPr txBox="1">
              <a:spLocks noChangeArrowheads="1"/>
            </p:cNvSpPr>
            <p:nvPr/>
          </p:nvSpPr>
          <p:spPr bwMode="auto">
            <a:xfrm>
              <a:off x="4036" y="2256"/>
              <a:ext cx="827" cy="368"/>
            </a:xfrm>
            <a:prstGeom prst="rect">
              <a:avLst/>
            </a:prstGeom>
            <a:noFill/>
            <a:ln w="9525">
              <a:noFill/>
              <a:miter lim="800000"/>
              <a:headEnd/>
              <a:tailEnd/>
            </a:ln>
          </p:spPr>
          <p:txBody>
            <a:bodyPr wrap="none">
              <a:spAutoFit/>
            </a:bodyPr>
            <a:lstStyle/>
            <a:p>
              <a:r>
                <a:rPr lang="en-US" sz="3200" b="1" i="1" dirty="0">
                  <a:solidFill>
                    <a:srgbClr val="008000"/>
                  </a:solidFill>
                  <a:latin typeface="Corbel" pitchFamily="34" charset="0"/>
                </a:rPr>
                <a:t>r = </a:t>
              </a:r>
              <a:r>
                <a:rPr lang="en-US" sz="3200" b="1" i="1" dirty="0" err="1">
                  <a:solidFill>
                    <a:srgbClr val="008000"/>
                  </a:solidFill>
                  <a:latin typeface="Corbel" pitchFamily="34" charset="0"/>
                </a:rPr>
                <a:t>M∙r</a:t>
              </a:r>
              <a:endParaRPr lang="en-US" sz="3200" b="1" i="1" dirty="0">
                <a:solidFill>
                  <a:srgbClr val="008000"/>
                </a:solidFill>
                <a:latin typeface="Corbel" pitchFamily="34" charset="0"/>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dirty="0">
                  <a:latin typeface="Times New Roman" pitchFamily="18" charset="0"/>
                </a:rPr>
                <a:t> y       ½    ½    0     y</a:t>
              </a:r>
            </a:p>
            <a:p>
              <a:r>
                <a:rPr lang="en-US" sz="2400" dirty="0">
                  <a:latin typeface="Times New Roman" pitchFamily="18" charset="0"/>
                </a:rPr>
                <a:t> a   =  ½     0    1     a</a:t>
              </a:r>
            </a:p>
            <a:p>
              <a:r>
                <a:rPr lang="en-US" sz="2400" dirty="0">
                  <a:latin typeface="Times New Roman" pitchFamily="18" charset="0"/>
                </a:rPr>
                <a:t> m       0    ½    0    m</a:t>
              </a: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grpSp>
      <p:sp>
        <p:nvSpPr>
          <p:cNvPr id="23" name="Slide Number Placeholder 22"/>
          <p:cNvSpPr>
            <a:spLocks noGrp="1"/>
          </p:cNvSpPr>
          <p:nvPr>
            <p:ph type="sldNum" sz="quarter" idx="12"/>
          </p:nvPr>
        </p:nvSpPr>
        <p:spPr/>
        <p:txBody>
          <a:bodyPr/>
          <a:lstStyle/>
          <a:p>
            <a:pPr>
              <a:defRPr/>
            </a:pPr>
            <a:fld id="{B833F12A-5354-4EB8-81C6-823819745DA4}" type="slidenum">
              <a:rPr lang="en-US"/>
              <a:pPr>
                <a:defRPr/>
              </a:pPr>
              <a:t>41</a:t>
            </a:fld>
            <a:endParaRPr lang="en-US"/>
          </a:p>
        </p:txBody>
      </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5" name="Table 34"/>
          <p:cNvGraphicFramePr>
            <a:graphicFrameLocks noGrp="1"/>
          </p:cNvGraphicFramePr>
          <p:nvPr>
            <p:extLst>
              <p:ext uri="{D42A27DB-BD31-4B8C-83A1-F6EECF244321}">
                <p14:modId xmlns:p14="http://schemas.microsoft.com/office/powerpoint/2010/main" val="358532290"/>
              </p:ext>
            </p:extLst>
          </p:nvPr>
        </p:nvGraphicFramePr>
        <p:xfrm>
          <a:off x="4648200" y="1371600"/>
          <a:ext cx="3556196" cy="2057400"/>
        </p:xfrm>
        <a:graphic>
          <a:graphicData uri="http://schemas.openxmlformats.org/drawingml/2006/table">
            <a:tbl>
              <a:tblPr firstRow="1" bandRow="1">
                <a:tableStyleId>{2D5ABB26-0587-4C30-8999-92F81FD0307C}</a:tableStyleId>
              </a:tblPr>
              <a:tblGrid>
                <a:gridCol w="889049">
                  <a:extLst>
                    <a:ext uri="{9D8B030D-6E8A-4147-A177-3AD203B41FA5}">
                      <a16:colId xmlns:a16="http://schemas.microsoft.com/office/drawing/2014/main" val="20000"/>
                    </a:ext>
                  </a:extLst>
                </a:gridCol>
                <a:gridCol w="889049">
                  <a:extLst>
                    <a:ext uri="{9D8B030D-6E8A-4147-A177-3AD203B41FA5}">
                      <a16:colId xmlns:a16="http://schemas.microsoft.com/office/drawing/2014/main" val="20001"/>
                    </a:ext>
                  </a:extLst>
                </a:gridCol>
                <a:gridCol w="889049">
                  <a:extLst>
                    <a:ext uri="{9D8B030D-6E8A-4147-A177-3AD203B41FA5}">
                      <a16:colId xmlns:a16="http://schemas.microsoft.com/office/drawing/2014/main" val="20002"/>
                    </a:ext>
                  </a:extLst>
                </a:gridCol>
                <a:gridCol w="889049">
                  <a:extLst>
                    <a:ext uri="{9D8B030D-6E8A-4147-A177-3AD203B41FA5}">
                      <a16:colId xmlns:a16="http://schemas.microsoft.com/office/drawing/2014/main" val="20003"/>
                    </a:ext>
                  </a:extLst>
                </a:gridCol>
              </a:tblGrid>
              <a:tr h="514350">
                <a:tc>
                  <a:txBody>
                    <a:bodyPr/>
                    <a:lstStyle/>
                    <a:p>
                      <a:pPr algn="r"/>
                      <a:endParaRPr lang="en-US" sz="2400" dirty="0">
                        <a:latin typeface="Times New Roman" pitchFamily="18" charset="0"/>
                        <a:cs typeface="Times New Roman" pitchFamily="18" charset="0"/>
                      </a:endParaRPr>
                    </a:p>
                  </a:txBody>
                  <a:tcPr/>
                </a:tc>
                <a:tc>
                  <a:txBody>
                    <a:bodyPr/>
                    <a:lstStyle/>
                    <a:p>
                      <a:pPr algn="ctr"/>
                      <a:r>
                        <a:rPr lang="en-US" sz="2400" b="1" dirty="0">
                          <a:solidFill>
                            <a:srgbClr val="008000"/>
                          </a:solidFill>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rgbClr val="008000"/>
                          </a:solidFill>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rgbClr val="008000"/>
                          </a:solidFill>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14350">
                <a:tc>
                  <a:txBody>
                    <a:bodyPr/>
                    <a:lstStyle/>
                    <a:p>
                      <a:pPr algn="r"/>
                      <a:r>
                        <a:rPr lang="en-US" sz="2400" b="1" i="0" dirty="0">
                          <a:solidFill>
                            <a:srgbClr val="008000"/>
                          </a:solidFill>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4350">
                <a:tc>
                  <a:txBody>
                    <a:bodyPr/>
                    <a:lstStyle/>
                    <a:p>
                      <a:pPr algn="r"/>
                      <a:r>
                        <a:rPr lang="en-US" sz="2400" b="1" i="0" dirty="0">
                          <a:solidFill>
                            <a:srgbClr val="008000"/>
                          </a:solidFill>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4350">
                <a:tc>
                  <a:txBody>
                    <a:bodyPr/>
                    <a:lstStyle/>
                    <a:p>
                      <a:pPr algn="r"/>
                      <a:r>
                        <a:rPr lang="en-US" sz="2400" b="1" i="0" dirty="0">
                          <a:solidFill>
                            <a:srgbClr val="008000"/>
                          </a:solidFill>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6" name="Rectangle 35"/>
          <p:cNvSpPr/>
          <p:nvPr/>
        </p:nvSpPr>
        <p:spPr>
          <a:xfrm>
            <a:off x="459867" y="4115131"/>
            <a:ext cx="3666836" cy="1766637"/>
          </a:xfrm>
          <a:prstGeom prst="rect">
            <a:avLst/>
          </a:prstGeom>
          <a:noFill/>
        </p:spPr>
        <p:txBody>
          <a:bodyPr wrap="square">
            <a:spAutoFit/>
          </a:bodyPr>
          <a:lstStyle/>
          <a:p>
            <a:pPr lvl="1">
              <a:spcBef>
                <a:spcPct val="20000"/>
              </a:spcBef>
              <a:buClr>
                <a:srgbClr val="CC00CC"/>
              </a:buClr>
              <a:buFont typeface="Monotype Sorts" pitchFamily="-32" charset="2"/>
              <a:buNone/>
            </a:pPr>
            <a:r>
              <a:rPr lang="en-US" sz="3200" b="1" dirty="0" err="1">
                <a:solidFill>
                  <a:srgbClr val="008000"/>
                </a:solidFill>
                <a:latin typeface="Times New Roman" pitchFamily="18" charset="0"/>
                <a:cs typeface="Times New Roman" pitchFamily="18" charset="0"/>
              </a:rPr>
              <a:t>r</a:t>
            </a:r>
            <a:r>
              <a:rPr lang="en-US" sz="3200" b="1" baseline="-25000" dirty="0" err="1">
                <a:solidFill>
                  <a:srgbClr val="008000"/>
                </a:solidFill>
                <a:latin typeface="Times New Roman" pitchFamily="18" charset="0"/>
                <a:cs typeface="Times New Roman" pitchFamily="18" charset="0"/>
              </a:rPr>
              <a:t>y</a:t>
            </a:r>
            <a:r>
              <a:rPr lang="en-US" sz="3200" b="1" dirty="0">
                <a:solidFill>
                  <a:srgbClr val="008000"/>
                </a:solidFill>
                <a:latin typeface="Times New Roman" pitchFamily="18" charset="0"/>
                <a:cs typeface="Times New Roman" pitchFamily="18" charset="0"/>
              </a:rPr>
              <a:t>  = </a:t>
            </a:r>
            <a:r>
              <a:rPr lang="en-US" sz="3200" b="1" dirty="0" err="1">
                <a:solidFill>
                  <a:srgbClr val="008000"/>
                </a:solidFill>
                <a:latin typeface="Times New Roman" pitchFamily="18" charset="0"/>
                <a:cs typeface="Times New Roman" pitchFamily="18" charset="0"/>
              </a:rPr>
              <a:t>r</a:t>
            </a:r>
            <a:r>
              <a:rPr lang="en-US" sz="3200" b="1" baseline="-25000" dirty="0" err="1">
                <a:solidFill>
                  <a:srgbClr val="008000"/>
                </a:solidFill>
                <a:latin typeface="Times New Roman" pitchFamily="18" charset="0"/>
                <a:cs typeface="Times New Roman" pitchFamily="18" charset="0"/>
              </a:rPr>
              <a:t>y</a:t>
            </a:r>
            <a:r>
              <a:rPr lang="en-US" sz="3200" b="1" baseline="-25000" dirty="0">
                <a:solidFill>
                  <a:srgbClr val="008000"/>
                </a:solidFill>
                <a:latin typeface="Times New Roman" pitchFamily="18" charset="0"/>
                <a:cs typeface="Times New Roman" pitchFamily="18" charset="0"/>
              </a:rPr>
              <a:t> </a:t>
            </a:r>
            <a:r>
              <a:rPr lang="en-US" sz="3200" b="1" dirty="0">
                <a:solidFill>
                  <a:srgbClr val="008000"/>
                </a:solidFill>
                <a:latin typeface="Times New Roman" pitchFamily="18" charset="0"/>
                <a:cs typeface="Times New Roman" pitchFamily="18" charset="0"/>
              </a:rPr>
              <a:t>/2 + </a:t>
            </a:r>
            <a:r>
              <a:rPr lang="en-US" sz="3200" b="1" dirty="0" err="1">
                <a:solidFill>
                  <a:srgbClr val="008000"/>
                </a:solidFill>
                <a:latin typeface="Times New Roman" pitchFamily="18" charset="0"/>
                <a:cs typeface="Times New Roman" pitchFamily="18" charset="0"/>
              </a:rPr>
              <a:t>r</a:t>
            </a:r>
            <a:r>
              <a:rPr lang="en-US" sz="3200" b="1" baseline="-25000" dirty="0" err="1">
                <a:solidFill>
                  <a:srgbClr val="008000"/>
                </a:solidFill>
                <a:latin typeface="Times New Roman" pitchFamily="18" charset="0"/>
                <a:cs typeface="Times New Roman" pitchFamily="18" charset="0"/>
              </a:rPr>
              <a:t>a</a:t>
            </a:r>
            <a:r>
              <a:rPr lang="en-US" sz="32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3200" b="1" dirty="0" err="1">
                <a:solidFill>
                  <a:srgbClr val="008000"/>
                </a:solidFill>
                <a:latin typeface="Times New Roman" pitchFamily="18" charset="0"/>
                <a:cs typeface="Times New Roman" pitchFamily="18" charset="0"/>
              </a:rPr>
              <a:t>r</a:t>
            </a:r>
            <a:r>
              <a:rPr lang="en-US" sz="3200" b="1" baseline="-25000" dirty="0" err="1">
                <a:solidFill>
                  <a:srgbClr val="008000"/>
                </a:solidFill>
                <a:latin typeface="Times New Roman" pitchFamily="18" charset="0"/>
                <a:cs typeface="Times New Roman" pitchFamily="18" charset="0"/>
              </a:rPr>
              <a:t>a</a:t>
            </a:r>
            <a:r>
              <a:rPr lang="en-US" sz="3200" b="1" dirty="0">
                <a:solidFill>
                  <a:srgbClr val="008000"/>
                </a:solidFill>
                <a:latin typeface="Times New Roman" pitchFamily="18" charset="0"/>
                <a:cs typeface="Times New Roman" pitchFamily="18" charset="0"/>
              </a:rPr>
              <a:t>  = </a:t>
            </a:r>
            <a:r>
              <a:rPr lang="en-US" sz="3200" b="1" dirty="0" err="1">
                <a:solidFill>
                  <a:srgbClr val="008000"/>
                </a:solidFill>
                <a:latin typeface="Times New Roman" pitchFamily="18" charset="0"/>
                <a:cs typeface="Times New Roman" pitchFamily="18" charset="0"/>
              </a:rPr>
              <a:t>r</a:t>
            </a:r>
            <a:r>
              <a:rPr lang="en-US" sz="3200" b="1" baseline="-25000" dirty="0" err="1">
                <a:solidFill>
                  <a:srgbClr val="008000"/>
                </a:solidFill>
                <a:latin typeface="Times New Roman" pitchFamily="18" charset="0"/>
                <a:cs typeface="Times New Roman" pitchFamily="18" charset="0"/>
              </a:rPr>
              <a:t>y</a:t>
            </a:r>
            <a:r>
              <a:rPr lang="en-US" sz="3200" b="1" baseline="-25000" dirty="0">
                <a:solidFill>
                  <a:srgbClr val="008000"/>
                </a:solidFill>
                <a:latin typeface="Times New Roman" pitchFamily="18" charset="0"/>
                <a:cs typeface="Times New Roman" pitchFamily="18" charset="0"/>
              </a:rPr>
              <a:t> </a:t>
            </a:r>
            <a:r>
              <a:rPr lang="en-US" sz="3200" b="1" dirty="0">
                <a:solidFill>
                  <a:srgbClr val="008000"/>
                </a:solidFill>
                <a:latin typeface="Times New Roman" pitchFamily="18" charset="0"/>
                <a:cs typeface="Times New Roman" pitchFamily="18" charset="0"/>
              </a:rPr>
              <a:t>/2 + </a:t>
            </a:r>
            <a:r>
              <a:rPr lang="en-US" sz="3200" b="1" dirty="0" err="1">
                <a:solidFill>
                  <a:srgbClr val="008000"/>
                </a:solidFill>
                <a:latin typeface="Times New Roman" pitchFamily="18" charset="0"/>
                <a:cs typeface="Times New Roman" pitchFamily="18" charset="0"/>
              </a:rPr>
              <a:t>r</a:t>
            </a:r>
            <a:r>
              <a:rPr lang="en-US" sz="3200" b="1" baseline="-25000" dirty="0" err="1">
                <a:solidFill>
                  <a:srgbClr val="008000"/>
                </a:solidFill>
                <a:latin typeface="Times New Roman" pitchFamily="18" charset="0"/>
                <a:cs typeface="Times New Roman" pitchFamily="18" charset="0"/>
              </a:rPr>
              <a:t>m</a:t>
            </a:r>
            <a:endParaRPr lang="en-US" sz="32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3200" b="1" dirty="0" err="1">
                <a:solidFill>
                  <a:srgbClr val="008000"/>
                </a:solidFill>
                <a:latin typeface="Times New Roman" pitchFamily="18" charset="0"/>
                <a:cs typeface="Times New Roman" pitchFamily="18" charset="0"/>
              </a:rPr>
              <a:t>r</a:t>
            </a:r>
            <a:r>
              <a:rPr lang="en-US" sz="3200" b="1" baseline="-25000" dirty="0" err="1">
                <a:solidFill>
                  <a:srgbClr val="008000"/>
                </a:solidFill>
                <a:latin typeface="Times New Roman" pitchFamily="18" charset="0"/>
                <a:cs typeface="Times New Roman" pitchFamily="18" charset="0"/>
              </a:rPr>
              <a:t>m</a:t>
            </a:r>
            <a:r>
              <a:rPr lang="en-US" sz="3200" b="1" dirty="0">
                <a:solidFill>
                  <a:srgbClr val="008000"/>
                </a:solidFill>
                <a:latin typeface="Times New Roman" pitchFamily="18" charset="0"/>
                <a:cs typeface="Times New Roman" pitchFamily="18" charset="0"/>
              </a:rPr>
              <a:t> = </a:t>
            </a:r>
            <a:r>
              <a:rPr lang="en-US" sz="3200" b="1" dirty="0" err="1">
                <a:solidFill>
                  <a:srgbClr val="008000"/>
                </a:solidFill>
                <a:latin typeface="Times New Roman" pitchFamily="18" charset="0"/>
                <a:cs typeface="Times New Roman" pitchFamily="18" charset="0"/>
              </a:rPr>
              <a:t>r</a:t>
            </a:r>
            <a:r>
              <a:rPr lang="en-US" sz="3200" b="1" baseline="-25000" dirty="0" err="1">
                <a:solidFill>
                  <a:srgbClr val="008000"/>
                </a:solidFill>
                <a:latin typeface="Times New Roman" pitchFamily="18" charset="0"/>
                <a:cs typeface="Times New Roman" pitchFamily="18" charset="0"/>
              </a:rPr>
              <a:t>a</a:t>
            </a:r>
            <a:r>
              <a:rPr lang="en-US" sz="3200" b="1" dirty="0">
                <a:solidFill>
                  <a:srgbClr val="008000"/>
                </a:solidFill>
                <a:latin typeface="Times New Roman" pitchFamily="18" charset="0"/>
                <a:cs typeface="Times New Roman" pitchFamily="18" charset="0"/>
              </a:rPr>
              <a:t> /2</a:t>
            </a:r>
          </a:p>
        </p:txBody>
      </p:sp>
    </p:spTree>
    <p:extLst>
      <p:ext uri="{BB962C8B-B14F-4D97-AF65-F5344CB8AC3E}">
        <p14:creationId xmlns:p14="http://schemas.microsoft.com/office/powerpoint/2010/main" val="26457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Power Iteration Method</a:t>
            </a:r>
          </a:p>
        </p:txBody>
      </p:sp>
      <p:sp>
        <p:nvSpPr>
          <p:cNvPr id="21507" name="Rectangle 3"/>
          <p:cNvSpPr>
            <a:spLocks noGrp="1" noChangeArrowheads="1"/>
          </p:cNvSpPr>
          <p:nvPr>
            <p:ph type="body" idx="1"/>
          </p:nvPr>
        </p:nvSpPr>
        <p:spPr>
          <a:xfrm>
            <a:off x="228600" y="1159862"/>
            <a:ext cx="8458200" cy="5393340"/>
          </a:xfrm>
        </p:spPr>
        <p:txBody>
          <a:bodyPr>
            <a:normAutofit/>
          </a:bodyPr>
          <a:lstStyle/>
          <a:p>
            <a:r>
              <a:rPr lang="en-US" b="1" dirty="0">
                <a:solidFill>
                  <a:srgbClr val="0000FF"/>
                </a:solidFill>
              </a:rPr>
              <a:t>Given a web graph with </a:t>
            </a:r>
            <a:r>
              <a:rPr lang="en-US" b="1" i="1" dirty="0">
                <a:solidFill>
                  <a:srgbClr val="0000FF"/>
                </a:solidFill>
              </a:rPr>
              <a:t>n</a:t>
            </a:r>
            <a:r>
              <a:rPr lang="en-US" b="1" dirty="0">
                <a:solidFill>
                  <a:srgbClr val="0000FF"/>
                </a:solidFill>
              </a:rPr>
              <a:t> nodes, where the nodes are pages and edges are hyperlinks</a:t>
            </a:r>
          </a:p>
          <a:p>
            <a:r>
              <a:rPr lang="en-US" b="1" dirty="0">
                <a:solidFill>
                  <a:srgbClr val="008000"/>
                </a:solidFill>
              </a:rPr>
              <a:t>Power iteration: </a:t>
            </a:r>
            <a:r>
              <a:rPr lang="en-US" dirty="0"/>
              <a:t>a simple iterative scheme</a:t>
            </a:r>
          </a:p>
          <a:p>
            <a:pPr lvl="1"/>
            <a:r>
              <a:rPr lang="en-US" sz="3200" dirty="0"/>
              <a:t>Suppose there are </a:t>
            </a:r>
            <a:r>
              <a:rPr lang="en-US" sz="3200" i="1" dirty="0"/>
              <a:t>N</a:t>
            </a:r>
            <a:r>
              <a:rPr lang="en-US" sz="3200" dirty="0"/>
              <a:t> web pages</a:t>
            </a:r>
            <a:endParaRPr lang="en-US" sz="3200" dirty="0">
              <a:latin typeface="Times New Roman" pitchFamily="18" charset="0"/>
              <a:cs typeface="Times New Roman" pitchFamily="18" charset="0"/>
            </a:endParaRPr>
          </a:p>
          <a:p>
            <a:pPr lvl="1"/>
            <a:r>
              <a:rPr lang="en-US" sz="3200" dirty="0"/>
              <a:t>Initialize: </a:t>
            </a:r>
            <a:r>
              <a:rPr lang="en-US" sz="3200" b="1" dirty="0"/>
              <a:t>r</a:t>
            </a:r>
            <a:r>
              <a:rPr lang="en-US" sz="3200" baseline="30000" dirty="0"/>
              <a:t>(0)</a:t>
            </a:r>
            <a:r>
              <a:rPr lang="en-US" sz="3200" dirty="0"/>
              <a:t> = [1/N,….,1/N]</a:t>
            </a:r>
            <a:r>
              <a:rPr lang="en-US" sz="3200" baseline="30000" dirty="0"/>
              <a:t>T</a:t>
            </a:r>
            <a:endParaRPr lang="en-US" sz="3200" dirty="0"/>
          </a:p>
          <a:p>
            <a:pPr lvl="1"/>
            <a:r>
              <a:rPr lang="en-US" sz="3200" dirty="0"/>
              <a:t>Iterate: </a:t>
            </a:r>
            <a:r>
              <a:rPr lang="en-US" sz="3200" b="1" dirty="0"/>
              <a:t>r</a:t>
            </a:r>
            <a:r>
              <a:rPr lang="en-US" sz="3200" baseline="30000" dirty="0"/>
              <a:t>(t+1)</a:t>
            </a:r>
            <a:r>
              <a:rPr lang="en-US" sz="3200" dirty="0"/>
              <a:t> = </a:t>
            </a:r>
            <a:r>
              <a:rPr lang="en-US" sz="3200" b="1" dirty="0"/>
              <a:t>M </a:t>
            </a:r>
            <a:r>
              <a:rPr lang="en-US" sz="3200" dirty="0"/>
              <a:t>∙ </a:t>
            </a:r>
            <a:r>
              <a:rPr lang="en-US" sz="3200" b="1" dirty="0"/>
              <a:t>r</a:t>
            </a:r>
            <a:r>
              <a:rPr lang="en-US" sz="3200" baseline="30000" dirty="0"/>
              <a:t>(t)</a:t>
            </a:r>
          </a:p>
          <a:p>
            <a:pPr lvl="1"/>
            <a:r>
              <a:rPr lang="en-US" sz="3200" dirty="0"/>
              <a:t>Stop when |</a:t>
            </a:r>
            <a:r>
              <a:rPr lang="en-US" sz="3200" b="1" dirty="0"/>
              <a:t>r</a:t>
            </a:r>
            <a:r>
              <a:rPr lang="en-US" sz="3200" baseline="30000" dirty="0"/>
              <a:t>(t+1) </a:t>
            </a:r>
            <a:r>
              <a:rPr lang="en-US" sz="3200" dirty="0"/>
              <a:t>– </a:t>
            </a:r>
            <a:r>
              <a:rPr lang="en-US" sz="3200" b="1" dirty="0"/>
              <a:t>r</a:t>
            </a:r>
            <a:r>
              <a:rPr lang="en-US" sz="3200" baseline="30000" dirty="0"/>
              <a:t>(t)</a:t>
            </a:r>
            <a:r>
              <a:rPr lang="en-US" sz="3200" dirty="0"/>
              <a:t>|</a:t>
            </a:r>
            <a:r>
              <a:rPr lang="en-US" sz="3200" baseline="-25000" dirty="0"/>
              <a:t>1</a:t>
            </a:r>
            <a:r>
              <a:rPr lang="en-US" sz="3200" dirty="0"/>
              <a:t> &lt; </a:t>
            </a:r>
            <a:r>
              <a:rPr lang="en-US" sz="3200" dirty="0">
                <a:latin typeface="Symbol" pitchFamily="18" charset="2"/>
                <a:sym typeface="Symbol" pitchFamily="18" charset="2"/>
              </a:rPr>
              <a:t></a:t>
            </a:r>
          </a:p>
          <a:p>
            <a:pPr marL="768096" lvl="2" indent="0">
              <a:buNone/>
            </a:pPr>
            <a:endParaRPr lang="en-US" sz="3200" baseline="30000" dirty="0"/>
          </a:p>
        </p:txBody>
      </p:sp>
      <p:sp>
        <p:nvSpPr>
          <p:cNvPr id="5" name="Slide Number Placeholder 4"/>
          <p:cNvSpPr>
            <a:spLocks noGrp="1"/>
          </p:cNvSpPr>
          <p:nvPr>
            <p:ph type="sldNum" sz="quarter" idx="12"/>
          </p:nvPr>
        </p:nvSpPr>
        <p:spPr/>
        <p:txBody>
          <a:bodyPr/>
          <a:lstStyle/>
          <a:p>
            <a:pPr>
              <a:defRPr/>
            </a:pPr>
            <a:fld id="{F5311F5F-9F01-4FB0-97C4-F008FC58AFD4}" type="slidenum">
              <a:rPr lang="en-US"/>
              <a:pPr>
                <a:defRPr/>
              </a:pPr>
              <a:t>42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353436873"/>
              </p:ext>
            </p:extLst>
          </p:nvPr>
        </p:nvGraphicFramePr>
        <p:xfrm>
          <a:off x="6705600" y="3200400"/>
          <a:ext cx="2171816" cy="1310090"/>
        </p:xfrm>
        <a:graphic>
          <a:graphicData uri="http://schemas.openxmlformats.org/presentationml/2006/ole">
            <mc:AlternateContent xmlns:mc="http://schemas.openxmlformats.org/markup-compatibility/2006">
              <mc:Choice xmlns:v="urn:schemas-microsoft-com:vml" Requires="v">
                <p:oleObj name="Equation" r:id="rId3" imgW="889046" imgH="469601" progId="Equation.3">
                  <p:embed/>
                </p:oleObj>
              </mc:Choice>
              <mc:Fallback>
                <p:oleObj name="Equation" r:id="rId3" imgW="889046" imgH="469601" progId="Equation.3">
                  <p:embed/>
                  <p:pic>
                    <p:nvPicPr>
                      <p:cNvPr id="0"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3200400"/>
                        <a:ext cx="2171816" cy="13100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5943600" y="4742138"/>
            <a:ext cx="3126177" cy="400110"/>
          </a:xfrm>
          <a:prstGeom prst="rect">
            <a:avLst/>
          </a:prstGeom>
          <a:noFill/>
        </p:spPr>
        <p:txBody>
          <a:bodyPr wrap="none" rtlCol="0">
            <a:spAutoFit/>
          </a:bodyPr>
          <a:lstStyle/>
          <a:p>
            <a:r>
              <a:rPr lang="en-US" sz="2000" dirty="0">
                <a:solidFill>
                  <a:srgbClr val="008000"/>
                </a:solidFill>
                <a:latin typeface="Arial" pitchFamily="34" charset="0"/>
                <a:cs typeface="Arial" pitchFamily="34" charset="0"/>
              </a:rPr>
              <a:t>d</a:t>
            </a:r>
            <a:r>
              <a:rPr lang="en-US" sz="2000" baseline="-25000" dirty="0">
                <a:solidFill>
                  <a:srgbClr val="008000"/>
                </a:solidFill>
                <a:latin typeface="Arial" pitchFamily="34" charset="0"/>
                <a:cs typeface="Arial" pitchFamily="34" charset="0"/>
              </a:rPr>
              <a:t>i</a:t>
            </a:r>
            <a:r>
              <a:rPr lang="en-US" sz="2000" dirty="0">
                <a:solidFill>
                  <a:srgbClr val="008000"/>
                </a:solidFill>
                <a:latin typeface="Arial" pitchFamily="34" charset="0"/>
                <a:cs typeface="Arial" pitchFamily="34" charset="0"/>
              </a:rPr>
              <a:t> …. out-degree of node i</a:t>
            </a:r>
          </a:p>
        </p:txBody>
      </p:sp>
      <p:sp>
        <p:nvSpPr>
          <p:cNvPr id="9" name="Rectangle 8"/>
          <p:cNvSpPr/>
          <p:nvPr/>
        </p:nvSpPr>
        <p:spPr>
          <a:xfrm>
            <a:off x="609600" y="5656574"/>
            <a:ext cx="7696200" cy="830997"/>
          </a:xfrm>
          <a:prstGeom prst="rect">
            <a:avLst/>
          </a:prstGeom>
        </p:spPr>
        <p:txBody>
          <a:bodyPr wrap="square">
            <a:spAutoFit/>
          </a:bodyPr>
          <a:lstStyle/>
          <a:p>
            <a:pPr lvl="2"/>
            <a:r>
              <a:rPr lang="en-US" sz="2400" dirty="0">
                <a:solidFill>
                  <a:srgbClr val="008000"/>
                </a:solidFill>
                <a:latin typeface="Arial" pitchFamily="34" charset="0"/>
                <a:cs typeface="Arial" pitchFamily="34" charset="0"/>
              </a:rPr>
              <a:t>|</a:t>
            </a:r>
            <a:r>
              <a:rPr lang="en-US" sz="2400" b="1" dirty="0">
                <a:solidFill>
                  <a:srgbClr val="008000"/>
                </a:solidFill>
                <a:latin typeface="Arial" pitchFamily="34" charset="0"/>
                <a:cs typeface="Arial" pitchFamily="34" charset="0"/>
              </a:rPr>
              <a:t>x</a:t>
            </a:r>
            <a:r>
              <a:rPr lang="en-US" sz="2400" dirty="0">
                <a:solidFill>
                  <a:srgbClr val="008000"/>
                </a:solidFill>
                <a:latin typeface="Arial" pitchFamily="34" charset="0"/>
                <a:cs typeface="Arial" pitchFamily="34" charset="0"/>
              </a:rPr>
              <a:t>|</a:t>
            </a:r>
            <a:r>
              <a:rPr lang="en-US" sz="2400" baseline="-25000" dirty="0">
                <a:solidFill>
                  <a:srgbClr val="008000"/>
                </a:solidFill>
                <a:latin typeface="Arial" pitchFamily="34" charset="0"/>
                <a:cs typeface="Arial" pitchFamily="34" charset="0"/>
              </a:rPr>
              <a:t>1</a:t>
            </a:r>
            <a:r>
              <a:rPr lang="en-US" sz="2400" dirty="0">
                <a:solidFill>
                  <a:srgbClr val="008000"/>
                </a:solidFill>
                <a:latin typeface="Arial" pitchFamily="34" charset="0"/>
                <a:cs typeface="Arial" pitchFamily="34" charset="0"/>
              </a:rPr>
              <a:t> = </a:t>
            </a:r>
            <a:r>
              <a:rPr lang="en-US" sz="2400" dirty="0">
                <a:solidFill>
                  <a:srgbClr val="008000"/>
                </a:solidFill>
                <a:latin typeface="Arial" pitchFamily="34" charset="0"/>
                <a:cs typeface="Arial" pitchFamily="34" charset="0"/>
                <a:sym typeface="Symbol" pitchFamily="18" charset="2"/>
              </a:rPr>
              <a:t></a:t>
            </a:r>
            <a:r>
              <a:rPr lang="en-US" sz="2400" baseline="-25000" dirty="0">
                <a:solidFill>
                  <a:srgbClr val="008000"/>
                </a:solidFill>
                <a:latin typeface="Arial" pitchFamily="34" charset="0"/>
                <a:cs typeface="Arial" pitchFamily="34" charset="0"/>
              </a:rPr>
              <a:t>1≤i≤N</a:t>
            </a:r>
            <a:r>
              <a:rPr lang="en-US" sz="2400" dirty="0">
                <a:solidFill>
                  <a:srgbClr val="008000"/>
                </a:solidFill>
                <a:latin typeface="Arial" pitchFamily="34" charset="0"/>
                <a:cs typeface="Arial" pitchFamily="34" charset="0"/>
              </a:rPr>
              <a:t>|x</a:t>
            </a:r>
            <a:r>
              <a:rPr lang="en-US" sz="2400" baseline="-25000" dirty="0">
                <a:solidFill>
                  <a:srgbClr val="008000"/>
                </a:solidFill>
                <a:latin typeface="Arial" pitchFamily="34" charset="0"/>
                <a:cs typeface="Arial" pitchFamily="34" charset="0"/>
              </a:rPr>
              <a:t>i</a:t>
            </a:r>
            <a:r>
              <a:rPr lang="en-US" sz="2400" dirty="0">
                <a:solidFill>
                  <a:srgbClr val="008000"/>
                </a:solidFill>
                <a:latin typeface="Arial" pitchFamily="34" charset="0"/>
                <a:cs typeface="Arial" pitchFamily="34" charset="0"/>
              </a:rPr>
              <a:t>| is the </a:t>
            </a:r>
            <a:r>
              <a:rPr lang="en-US" sz="2400" b="1" dirty="0">
                <a:solidFill>
                  <a:srgbClr val="008000"/>
                </a:solidFill>
                <a:latin typeface="Arial" pitchFamily="34" charset="0"/>
                <a:cs typeface="Arial" pitchFamily="34" charset="0"/>
              </a:rPr>
              <a:t>L</a:t>
            </a:r>
            <a:r>
              <a:rPr lang="en-US" sz="2400" b="1" baseline="-5000" dirty="0">
                <a:solidFill>
                  <a:srgbClr val="008000"/>
                </a:solidFill>
                <a:latin typeface="Arial" pitchFamily="34" charset="0"/>
                <a:cs typeface="Arial" pitchFamily="34" charset="0"/>
              </a:rPr>
              <a:t>1</a:t>
            </a:r>
            <a:r>
              <a:rPr lang="en-US" sz="2400" dirty="0">
                <a:solidFill>
                  <a:srgbClr val="008000"/>
                </a:solidFill>
                <a:latin typeface="Arial" pitchFamily="34" charset="0"/>
                <a:cs typeface="Arial" pitchFamily="34" charset="0"/>
              </a:rPr>
              <a:t> norm </a:t>
            </a:r>
          </a:p>
          <a:p>
            <a:pPr lvl="2"/>
            <a:r>
              <a:rPr lang="en-US" sz="2400" dirty="0">
                <a:solidFill>
                  <a:srgbClr val="008000"/>
                </a:solidFill>
                <a:latin typeface="Arial" pitchFamily="34" charset="0"/>
                <a:cs typeface="Arial" pitchFamily="34" charset="0"/>
              </a:rPr>
              <a:t>Can use any other vector norm, e.g., Euclidean</a:t>
            </a:r>
          </a:p>
        </p:txBody>
      </p:sp>
    </p:spTree>
    <p:extLst>
      <p:ext uri="{BB962C8B-B14F-4D97-AF65-F5344CB8AC3E}">
        <p14:creationId xmlns:p14="http://schemas.microsoft.com/office/powerpoint/2010/main" val="3962121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101725" y="44450"/>
            <a:ext cx="8294688" cy="1143000"/>
          </a:xfrm>
        </p:spPr>
        <p:txBody>
          <a:bodyPr/>
          <a:lstStyle/>
          <a:p>
            <a:pPr eaLnBrk="1" hangingPunct="1"/>
            <a:r>
              <a:rPr lang="en-US" altLang="zh-CN" sz="4000">
                <a:ea typeface="SimSun" pitchFamily="2" charset="-122"/>
              </a:rPr>
              <a:t>An example of Simplified PageRank</a:t>
            </a:r>
          </a:p>
        </p:txBody>
      </p:sp>
      <p:pic>
        <p:nvPicPr>
          <p:cNvPr id="9219" name="Picture 12"/>
          <p:cNvPicPr>
            <a:picLocks noChangeAspect="1" noChangeArrowheads="1"/>
          </p:cNvPicPr>
          <p:nvPr/>
        </p:nvPicPr>
        <p:blipFill>
          <a:blip r:embed="rId3" cstate="print"/>
          <a:srcRect/>
          <a:stretch>
            <a:fillRect/>
          </a:stretch>
        </p:blipFill>
        <p:spPr bwMode="auto">
          <a:xfrm>
            <a:off x="1187450" y="1182688"/>
            <a:ext cx="3490913" cy="3067050"/>
          </a:xfrm>
          <a:prstGeom prst="rect">
            <a:avLst/>
          </a:prstGeom>
          <a:noFill/>
          <a:ln w="9525">
            <a:noFill/>
            <a:miter lim="800000"/>
            <a:headEnd/>
            <a:tailEnd/>
          </a:ln>
        </p:spPr>
      </p:pic>
      <p:pic>
        <p:nvPicPr>
          <p:cNvPr id="9220" name="Picture 14"/>
          <p:cNvPicPr>
            <a:picLocks noChangeAspect="1" noChangeArrowheads="1"/>
          </p:cNvPicPr>
          <p:nvPr/>
        </p:nvPicPr>
        <p:blipFill>
          <a:blip r:embed="rId4" cstate="print"/>
          <a:srcRect/>
          <a:stretch>
            <a:fillRect/>
          </a:stretch>
        </p:blipFill>
        <p:spPr bwMode="auto">
          <a:xfrm>
            <a:off x="5200650" y="2768600"/>
            <a:ext cx="2667000" cy="1381125"/>
          </a:xfrm>
          <a:prstGeom prst="rect">
            <a:avLst/>
          </a:prstGeom>
          <a:noFill/>
          <a:ln w="9525">
            <a:noFill/>
            <a:miter lim="800000"/>
            <a:headEnd/>
            <a:tailEnd/>
          </a:ln>
        </p:spPr>
      </p:pic>
      <p:pic>
        <p:nvPicPr>
          <p:cNvPr id="9221" name="Picture 16"/>
          <p:cNvPicPr>
            <a:picLocks noChangeAspect="1" noChangeArrowheads="1"/>
          </p:cNvPicPr>
          <p:nvPr/>
        </p:nvPicPr>
        <p:blipFill>
          <a:blip r:embed="rId5" cstate="print"/>
          <a:srcRect/>
          <a:stretch>
            <a:fillRect/>
          </a:stretch>
        </p:blipFill>
        <p:spPr bwMode="auto">
          <a:xfrm>
            <a:off x="5219700" y="1131888"/>
            <a:ext cx="2466975" cy="1504950"/>
          </a:xfrm>
          <a:prstGeom prst="rect">
            <a:avLst/>
          </a:prstGeom>
          <a:noFill/>
          <a:ln w="9525">
            <a:noFill/>
            <a:miter lim="800000"/>
            <a:headEnd/>
            <a:tailEnd/>
          </a:ln>
        </p:spPr>
      </p:pic>
      <p:pic>
        <p:nvPicPr>
          <p:cNvPr id="9222" name="Picture 17"/>
          <p:cNvPicPr>
            <a:picLocks noChangeAspect="1" noChangeArrowheads="1"/>
          </p:cNvPicPr>
          <p:nvPr/>
        </p:nvPicPr>
        <p:blipFill>
          <a:blip r:embed="rId6" cstate="print"/>
          <a:srcRect/>
          <a:stretch>
            <a:fillRect/>
          </a:stretch>
        </p:blipFill>
        <p:spPr bwMode="auto">
          <a:xfrm>
            <a:off x="2700338" y="4348163"/>
            <a:ext cx="3695700" cy="1457325"/>
          </a:xfrm>
          <a:prstGeom prst="rect">
            <a:avLst/>
          </a:prstGeom>
          <a:noFill/>
          <a:ln w="9525">
            <a:noFill/>
            <a:miter lim="800000"/>
            <a:headEnd/>
            <a:tailEnd/>
          </a:ln>
        </p:spPr>
      </p:pic>
      <p:sp>
        <p:nvSpPr>
          <p:cNvPr id="9223" name="TextBox 5"/>
          <p:cNvSpPr txBox="1">
            <a:spLocks noChangeArrowheads="1"/>
          </p:cNvSpPr>
          <p:nvPr/>
        </p:nvSpPr>
        <p:spPr bwMode="auto">
          <a:xfrm>
            <a:off x="1489075" y="5991225"/>
            <a:ext cx="6378575" cy="461963"/>
          </a:xfrm>
          <a:prstGeom prst="rect">
            <a:avLst/>
          </a:prstGeom>
          <a:noFill/>
          <a:ln w="9525">
            <a:noFill/>
            <a:miter lim="800000"/>
            <a:headEnd/>
            <a:tailEnd/>
          </a:ln>
        </p:spPr>
        <p:txBody>
          <a:bodyPr>
            <a:spAutoFit/>
          </a:bodyPr>
          <a:lstStyle/>
          <a:p>
            <a:r>
              <a:rPr lang="en-US" altLang="zh-CN" sz="2400">
                <a:latin typeface="Century Schoolbook" pitchFamily="18" charset="0"/>
                <a:ea typeface="SimSun" pitchFamily="2" charset="-122"/>
              </a:rPr>
              <a:t>PageRank Calculation: first iteration</a:t>
            </a:r>
          </a:p>
        </p:txBody>
      </p:sp>
      <p:sp>
        <p:nvSpPr>
          <p:cNvPr id="2" name="Slide Number Placeholder 1"/>
          <p:cNvSpPr>
            <a:spLocks noGrp="1"/>
          </p:cNvSpPr>
          <p:nvPr>
            <p:ph type="sldNum" sz="quarter" idx="12"/>
          </p:nvPr>
        </p:nvSpPr>
        <p:spPr/>
        <p:txBody>
          <a:bodyPr/>
          <a:lstStyle/>
          <a:p>
            <a:fld id="{19B12225-5612-419B-A8D5-4B8EEE4C217E}"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101725" y="44450"/>
            <a:ext cx="8294688" cy="1143000"/>
          </a:xfrm>
        </p:spPr>
        <p:txBody>
          <a:bodyPr/>
          <a:lstStyle/>
          <a:p>
            <a:pPr eaLnBrk="1" hangingPunct="1"/>
            <a:r>
              <a:rPr lang="en-US" altLang="zh-CN" sz="4000">
                <a:ea typeface="SimSun" pitchFamily="2" charset="-122"/>
              </a:rPr>
              <a:t>An example of Simplified PageRank</a:t>
            </a:r>
          </a:p>
        </p:txBody>
      </p:sp>
      <p:sp>
        <p:nvSpPr>
          <p:cNvPr id="10243" name="TextBox 5"/>
          <p:cNvSpPr txBox="1">
            <a:spLocks noChangeArrowheads="1"/>
          </p:cNvSpPr>
          <p:nvPr/>
        </p:nvSpPr>
        <p:spPr bwMode="auto">
          <a:xfrm>
            <a:off x="1489075" y="5991225"/>
            <a:ext cx="6378575" cy="461963"/>
          </a:xfrm>
          <a:prstGeom prst="rect">
            <a:avLst/>
          </a:prstGeom>
          <a:noFill/>
          <a:ln w="9525">
            <a:noFill/>
            <a:miter lim="800000"/>
            <a:headEnd/>
            <a:tailEnd/>
          </a:ln>
        </p:spPr>
        <p:txBody>
          <a:bodyPr>
            <a:spAutoFit/>
          </a:bodyPr>
          <a:lstStyle/>
          <a:p>
            <a:r>
              <a:rPr lang="en-US" altLang="zh-CN" sz="2400">
                <a:latin typeface="Century Schoolbook" pitchFamily="18" charset="0"/>
                <a:ea typeface="SimSun" pitchFamily="2" charset="-122"/>
              </a:rPr>
              <a:t>PageRank Calculation: second iteration</a:t>
            </a:r>
          </a:p>
        </p:txBody>
      </p:sp>
      <p:pic>
        <p:nvPicPr>
          <p:cNvPr id="10244" name="Picture 12"/>
          <p:cNvPicPr>
            <a:picLocks noChangeAspect="1" noChangeArrowheads="1"/>
          </p:cNvPicPr>
          <p:nvPr/>
        </p:nvPicPr>
        <p:blipFill>
          <a:blip r:embed="rId3" cstate="print"/>
          <a:srcRect/>
          <a:stretch>
            <a:fillRect/>
          </a:stretch>
        </p:blipFill>
        <p:spPr bwMode="auto">
          <a:xfrm>
            <a:off x="1187450" y="1182688"/>
            <a:ext cx="3219450" cy="2828925"/>
          </a:xfrm>
          <a:prstGeom prst="rect">
            <a:avLst/>
          </a:prstGeom>
          <a:noFill/>
          <a:ln w="9525">
            <a:noFill/>
            <a:miter lim="800000"/>
            <a:headEnd/>
            <a:tailEnd/>
          </a:ln>
        </p:spPr>
      </p:pic>
      <p:pic>
        <p:nvPicPr>
          <p:cNvPr id="10245" name="Picture 14"/>
          <p:cNvPicPr>
            <a:picLocks noChangeAspect="1" noChangeArrowheads="1"/>
          </p:cNvPicPr>
          <p:nvPr/>
        </p:nvPicPr>
        <p:blipFill>
          <a:blip r:embed="rId4" cstate="print"/>
          <a:srcRect/>
          <a:stretch>
            <a:fillRect/>
          </a:stretch>
        </p:blipFill>
        <p:spPr bwMode="auto">
          <a:xfrm>
            <a:off x="5200650" y="2768600"/>
            <a:ext cx="2667000" cy="1381125"/>
          </a:xfrm>
          <a:prstGeom prst="rect">
            <a:avLst/>
          </a:prstGeom>
          <a:noFill/>
          <a:ln w="9525">
            <a:noFill/>
            <a:miter lim="800000"/>
            <a:headEnd/>
            <a:tailEnd/>
          </a:ln>
        </p:spPr>
      </p:pic>
      <p:pic>
        <p:nvPicPr>
          <p:cNvPr id="10246" name="Picture 16"/>
          <p:cNvPicPr>
            <a:picLocks noChangeAspect="1" noChangeArrowheads="1"/>
          </p:cNvPicPr>
          <p:nvPr/>
        </p:nvPicPr>
        <p:blipFill>
          <a:blip r:embed="rId5" cstate="print"/>
          <a:srcRect/>
          <a:stretch>
            <a:fillRect/>
          </a:stretch>
        </p:blipFill>
        <p:spPr bwMode="auto">
          <a:xfrm>
            <a:off x="5219700" y="1131888"/>
            <a:ext cx="2466975" cy="1504950"/>
          </a:xfrm>
          <a:prstGeom prst="rect">
            <a:avLst/>
          </a:prstGeom>
          <a:noFill/>
          <a:ln w="9525">
            <a:noFill/>
            <a:miter lim="800000"/>
            <a:headEnd/>
            <a:tailEnd/>
          </a:ln>
        </p:spPr>
      </p:pic>
      <p:pic>
        <p:nvPicPr>
          <p:cNvPr id="10247" name="Picture 2"/>
          <p:cNvPicPr>
            <a:picLocks noChangeAspect="1" noChangeArrowheads="1"/>
          </p:cNvPicPr>
          <p:nvPr/>
        </p:nvPicPr>
        <p:blipFill>
          <a:blip r:embed="rId6" cstate="print"/>
          <a:srcRect/>
          <a:stretch>
            <a:fillRect/>
          </a:stretch>
        </p:blipFill>
        <p:spPr bwMode="auto">
          <a:xfrm>
            <a:off x="2582863" y="4400550"/>
            <a:ext cx="3933825" cy="1476375"/>
          </a:xfrm>
          <a:prstGeom prst="rect">
            <a:avLst/>
          </a:prstGeom>
          <a:noFill/>
          <a:ln w="9525">
            <a:noFill/>
            <a:miter lim="800000"/>
            <a:headEnd/>
            <a:tailEnd/>
          </a:ln>
        </p:spPr>
      </p:pic>
      <p:pic>
        <p:nvPicPr>
          <p:cNvPr id="10248" name="Picture 12"/>
          <p:cNvPicPr>
            <a:picLocks noChangeAspect="1" noChangeArrowheads="1"/>
          </p:cNvPicPr>
          <p:nvPr/>
        </p:nvPicPr>
        <p:blipFill>
          <a:blip r:embed="rId3" cstate="print"/>
          <a:srcRect/>
          <a:stretch>
            <a:fillRect/>
          </a:stretch>
        </p:blipFill>
        <p:spPr bwMode="auto">
          <a:xfrm>
            <a:off x="1187450" y="1182688"/>
            <a:ext cx="3490913" cy="30670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19B12225-5612-419B-A8D5-4B8EEE4C217E}"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101725" y="44450"/>
            <a:ext cx="8294688" cy="1143000"/>
          </a:xfrm>
        </p:spPr>
        <p:txBody>
          <a:bodyPr/>
          <a:lstStyle/>
          <a:p>
            <a:pPr eaLnBrk="1" hangingPunct="1"/>
            <a:r>
              <a:rPr lang="en-US" altLang="zh-CN" sz="4000">
                <a:ea typeface="SimSun" pitchFamily="2" charset="-122"/>
              </a:rPr>
              <a:t>An example of Simplified PageRank</a:t>
            </a:r>
          </a:p>
        </p:txBody>
      </p:sp>
      <p:sp>
        <p:nvSpPr>
          <p:cNvPr id="11267" name="TextBox 5"/>
          <p:cNvSpPr txBox="1">
            <a:spLocks noChangeArrowheads="1"/>
          </p:cNvSpPr>
          <p:nvPr/>
        </p:nvSpPr>
        <p:spPr bwMode="auto">
          <a:xfrm>
            <a:off x="1489075" y="5991225"/>
            <a:ext cx="6378575" cy="461963"/>
          </a:xfrm>
          <a:prstGeom prst="rect">
            <a:avLst/>
          </a:prstGeom>
          <a:noFill/>
          <a:ln w="9525">
            <a:noFill/>
            <a:miter lim="800000"/>
            <a:headEnd/>
            <a:tailEnd/>
          </a:ln>
        </p:spPr>
        <p:txBody>
          <a:bodyPr>
            <a:spAutoFit/>
          </a:bodyPr>
          <a:lstStyle/>
          <a:p>
            <a:pPr algn="ctr"/>
            <a:r>
              <a:rPr lang="en-US" altLang="zh-CN" sz="2400">
                <a:latin typeface="Century Schoolbook" pitchFamily="18" charset="0"/>
                <a:ea typeface="SimSun" pitchFamily="2" charset="-122"/>
              </a:rPr>
              <a:t>Convergence after some iterations</a:t>
            </a:r>
          </a:p>
        </p:txBody>
      </p:sp>
      <p:pic>
        <p:nvPicPr>
          <p:cNvPr id="11268" name="Picture 12"/>
          <p:cNvPicPr>
            <a:picLocks noChangeAspect="1" noChangeArrowheads="1"/>
          </p:cNvPicPr>
          <p:nvPr/>
        </p:nvPicPr>
        <p:blipFill>
          <a:blip r:embed="rId3" cstate="print"/>
          <a:srcRect/>
          <a:stretch>
            <a:fillRect/>
          </a:stretch>
        </p:blipFill>
        <p:spPr bwMode="auto">
          <a:xfrm>
            <a:off x="1187450" y="1182688"/>
            <a:ext cx="3219450" cy="2828925"/>
          </a:xfrm>
          <a:prstGeom prst="rect">
            <a:avLst/>
          </a:prstGeom>
          <a:noFill/>
          <a:ln w="9525">
            <a:noFill/>
            <a:miter lim="800000"/>
            <a:headEnd/>
            <a:tailEnd/>
          </a:ln>
        </p:spPr>
      </p:pic>
      <p:pic>
        <p:nvPicPr>
          <p:cNvPr id="11269" name="Picture 14"/>
          <p:cNvPicPr>
            <a:picLocks noChangeAspect="1" noChangeArrowheads="1"/>
          </p:cNvPicPr>
          <p:nvPr/>
        </p:nvPicPr>
        <p:blipFill>
          <a:blip r:embed="rId4" cstate="print"/>
          <a:srcRect/>
          <a:stretch>
            <a:fillRect/>
          </a:stretch>
        </p:blipFill>
        <p:spPr bwMode="auto">
          <a:xfrm>
            <a:off x="5200650" y="2768600"/>
            <a:ext cx="2667000" cy="1381125"/>
          </a:xfrm>
          <a:prstGeom prst="rect">
            <a:avLst/>
          </a:prstGeom>
          <a:noFill/>
          <a:ln w="9525">
            <a:noFill/>
            <a:miter lim="800000"/>
            <a:headEnd/>
            <a:tailEnd/>
          </a:ln>
        </p:spPr>
      </p:pic>
      <p:pic>
        <p:nvPicPr>
          <p:cNvPr id="11270" name="Picture 16"/>
          <p:cNvPicPr>
            <a:picLocks noChangeAspect="1" noChangeArrowheads="1"/>
          </p:cNvPicPr>
          <p:nvPr/>
        </p:nvPicPr>
        <p:blipFill>
          <a:blip r:embed="rId5" cstate="print"/>
          <a:srcRect/>
          <a:stretch>
            <a:fillRect/>
          </a:stretch>
        </p:blipFill>
        <p:spPr bwMode="auto">
          <a:xfrm>
            <a:off x="5219700" y="1131888"/>
            <a:ext cx="2466975" cy="1504950"/>
          </a:xfrm>
          <a:prstGeom prst="rect">
            <a:avLst/>
          </a:prstGeom>
          <a:noFill/>
          <a:ln w="9525">
            <a:noFill/>
            <a:miter lim="800000"/>
            <a:headEnd/>
            <a:tailEnd/>
          </a:ln>
        </p:spPr>
      </p:pic>
      <p:pic>
        <p:nvPicPr>
          <p:cNvPr id="11271" name="Picture 2"/>
          <p:cNvPicPr>
            <a:picLocks noChangeAspect="1" noChangeArrowheads="1"/>
          </p:cNvPicPr>
          <p:nvPr/>
        </p:nvPicPr>
        <p:blipFill>
          <a:blip r:embed="rId6" cstate="print"/>
          <a:srcRect/>
          <a:stretch>
            <a:fillRect/>
          </a:stretch>
        </p:blipFill>
        <p:spPr bwMode="auto">
          <a:xfrm>
            <a:off x="2640013" y="4397375"/>
            <a:ext cx="3533775" cy="1409700"/>
          </a:xfrm>
          <a:prstGeom prst="rect">
            <a:avLst/>
          </a:prstGeom>
          <a:noFill/>
          <a:ln w="9525">
            <a:noFill/>
            <a:miter lim="800000"/>
            <a:headEnd/>
            <a:tailEnd/>
          </a:ln>
        </p:spPr>
      </p:pic>
      <p:pic>
        <p:nvPicPr>
          <p:cNvPr id="11272" name="Picture 12"/>
          <p:cNvPicPr>
            <a:picLocks noChangeAspect="1" noChangeArrowheads="1"/>
          </p:cNvPicPr>
          <p:nvPr/>
        </p:nvPicPr>
        <p:blipFill>
          <a:blip r:embed="rId3" cstate="print"/>
          <a:srcRect/>
          <a:stretch>
            <a:fillRect/>
          </a:stretch>
        </p:blipFill>
        <p:spPr bwMode="auto">
          <a:xfrm>
            <a:off x="1187450" y="1182688"/>
            <a:ext cx="3490913" cy="30670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19B12225-5612-419B-A8D5-4B8EEE4C217E}"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PageRank</a:t>
            </a:r>
            <a:r>
              <a:rPr lang="en-US" dirty="0"/>
              <a:t>: How to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a:latin typeface="Times New Roman" pitchFamily="18" charset="0"/>
                    <a:cs typeface="Times New Roman" pitchFamily="18" charset="0"/>
                  </a:rPr>
                  <a:t>/N</a:t>
                </a:r>
              </a:p>
              <a:p>
                <a:pPr lvl="1"/>
                <a:r>
                  <a:rPr lang="en-US" b="1" dirty="0">
                    <a:cs typeface="Times New Roman" pitchFamily="18" charset="0"/>
                  </a:rPr>
                  <a:t>1:</a:t>
                </a:r>
                <a:r>
                  <a:rPr lang="en-US" b="0" dirty="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1"/>
                <a:r>
                  <a:rPr lang="en-US" b="1" dirty="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a:p>
              <a:p>
                <a:pPr lvl="1"/>
                <a:r>
                  <a:rPr lang="en-US" dirty="0" err="1"/>
                  <a:t>Goto</a:t>
                </a:r>
                <a:r>
                  <a:rPr lang="en-US" dirty="0"/>
                  <a:t> </a:t>
                </a:r>
                <a:r>
                  <a:rPr lang="en-US" b="1" dirty="0"/>
                  <a:t>1</a:t>
                </a:r>
              </a:p>
              <a:p>
                <a:r>
                  <a:rPr lang="en-US" b="1" dirty="0">
                    <a:solidFill>
                      <a:srgbClr val="0000FF"/>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1/3	5/12	9/24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3/6	1/3	11/24	…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cstate="print"/>
                <a:stretch>
                  <a:fillRect t="-696"/>
                </a:stretch>
              </a:blipFill>
            </p:spPr>
            <p:txBody>
              <a:bodyPr/>
              <a:lstStyle/>
              <a:p>
                <a:r>
                  <a:rPr lang="en-US">
                    <a:noFill/>
                  </a:rPr>
                  <a:t> </a:t>
                </a:r>
              </a:p>
            </p:txBody>
          </p:sp>
        </mc:Fallback>
      </mc:AlternateContent>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extLst>
              <p:ext uri="{D42A27DB-BD31-4B8C-83A1-F6EECF244321}">
                <p14:modId xmlns:p14="http://schemas.microsoft.com/office/powerpoint/2010/main" val="1148594121"/>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46</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15" name="Rectangle 14"/>
          <p:cNvSpPr/>
          <p:nvPr/>
        </p:nvSpPr>
        <p:spPr>
          <a:xfrm>
            <a:off x="3200400" y="4800600"/>
            <a:ext cx="53340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038600" y="480060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4974400" y="481287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019800" y="4729050"/>
            <a:ext cx="1608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92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PageRank</a:t>
            </a:r>
            <a:r>
              <a:rPr lang="en-US" dirty="0"/>
              <a:t>: How to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a:latin typeface="Times New Roman" pitchFamily="18" charset="0"/>
                    <a:cs typeface="Times New Roman" pitchFamily="18" charset="0"/>
                  </a:rPr>
                  <a:t>/N</a:t>
                </a:r>
              </a:p>
              <a:p>
                <a:pPr lvl="1"/>
                <a:r>
                  <a:rPr lang="en-US" b="1" dirty="0">
                    <a:cs typeface="Times New Roman" pitchFamily="18" charset="0"/>
                  </a:rPr>
                  <a:t>1:</a:t>
                </a:r>
                <a:r>
                  <a:rPr lang="en-US" b="0" dirty="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1"/>
                <a:r>
                  <a:rPr lang="en-US" b="1" dirty="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a:p>
              <a:p>
                <a:pPr lvl="1"/>
                <a:r>
                  <a:rPr lang="en-US" dirty="0" err="1"/>
                  <a:t>Goto</a:t>
                </a:r>
                <a:r>
                  <a:rPr lang="en-US" dirty="0"/>
                  <a:t> </a:t>
                </a:r>
                <a:r>
                  <a:rPr lang="en-US" b="1" dirty="0"/>
                  <a:t>1</a:t>
                </a:r>
              </a:p>
              <a:p>
                <a:r>
                  <a:rPr lang="en-US" b="1" dirty="0">
                    <a:solidFill>
                      <a:srgbClr val="0000FF"/>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1/3	5/12	9/24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3/6	1/3	11/24	…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cstate="print"/>
                <a:stretch>
                  <a:fillRect t="-696"/>
                </a:stretch>
              </a:blipFill>
            </p:spPr>
            <p:txBody>
              <a:bodyPr/>
              <a:lstStyle/>
              <a:p>
                <a:r>
                  <a:rPr lang="en-US">
                    <a:noFill/>
                  </a:rPr>
                  <a:t> </a:t>
                </a:r>
              </a:p>
            </p:txBody>
          </p:sp>
        </mc:Fallback>
      </mc:AlternateContent>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extLst>
              <p:ext uri="{D42A27DB-BD31-4B8C-83A1-F6EECF244321}">
                <p14:modId xmlns:p14="http://schemas.microsoft.com/office/powerpoint/2010/main" val="3232368390"/>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47</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Tree>
    <p:extLst>
      <p:ext uri="{BB962C8B-B14F-4D97-AF65-F5344CB8AC3E}">
        <p14:creationId xmlns:p14="http://schemas.microsoft.com/office/powerpoint/2010/main" val="1588808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Our Example</a:t>
            </a:r>
          </a:p>
        </p:txBody>
      </p:sp>
      <p:sp>
        <p:nvSpPr>
          <p:cNvPr id="4" name="Slide Number Placeholder 3"/>
          <p:cNvSpPr>
            <a:spLocks noGrp="1"/>
          </p:cNvSpPr>
          <p:nvPr>
            <p:ph type="sldNum" sz="quarter" idx="12"/>
          </p:nvPr>
        </p:nvSpPr>
        <p:spPr/>
        <p:txBody>
          <a:bodyPr/>
          <a:lstStyle/>
          <a:p>
            <a:fld id="{19B12225-5612-419B-A8D5-4B8EEE4C217E}" type="slidenum">
              <a:rPr lang="en-US" smtClean="0"/>
              <a:pPr/>
              <a:t>48</a:t>
            </a:fld>
            <a:endParaRPr lang="en-US"/>
          </a:p>
        </p:txBody>
      </p:sp>
      <p:sp>
        <p:nvSpPr>
          <p:cNvPr id="2344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34497" name="Object 1"/>
          <p:cNvGraphicFramePr>
            <a:graphicFrameLocks noChangeAspect="1"/>
          </p:cNvGraphicFramePr>
          <p:nvPr/>
        </p:nvGraphicFramePr>
        <p:xfrm>
          <a:off x="228600" y="1219200"/>
          <a:ext cx="1447800" cy="2743200"/>
        </p:xfrm>
        <a:graphic>
          <a:graphicData uri="http://schemas.openxmlformats.org/presentationml/2006/ole">
            <mc:AlternateContent xmlns:mc="http://schemas.openxmlformats.org/markup-compatibility/2006">
              <mc:Choice xmlns:v="urn:schemas-microsoft-com:vml" Requires="v">
                <p:oleObj r:id="rId2" imgW="672985" imgH="1142587" progId="">
                  <p:embed/>
                </p:oleObj>
              </mc:Choice>
              <mc:Fallback>
                <p:oleObj r:id="rId2" imgW="672985" imgH="1142587" progId="">
                  <p:embed/>
                  <p:pic>
                    <p:nvPicPr>
                      <p:cNvPr id="0"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1447800" cy="274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45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34499" name="Object 3"/>
          <p:cNvGraphicFramePr>
            <a:graphicFrameLocks noChangeAspect="1"/>
          </p:cNvGraphicFramePr>
          <p:nvPr/>
        </p:nvGraphicFramePr>
        <p:xfrm>
          <a:off x="2819400" y="1295400"/>
          <a:ext cx="5791200" cy="2819400"/>
        </p:xfrm>
        <a:graphic>
          <a:graphicData uri="http://schemas.openxmlformats.org/presentationml/2006/ole">
            <mc:AlternateContent xmlns:mc="http://schemas.openxmlformats.org/markup-compatibility/2006">
              <mc:Choice xmlns:v="urn:schemas-microsoft-com:vml" Requires="v">
                <p:oleObj r:id="rId4" imgW="2553481" imgH="1143276" progId="">
                  <p:embed/>
                </p:oleObj>
              </mc:Choice>
              <mc:Fallback>
                <p:oleObj r:id="rId4" imgW="2553481" imgH="1143276" progId="">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295400"/>
                        <a:ext cx="5791200" cy="28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4501" name="Rectangle 5"/>
          <p:cNvSpPr>
            <a:spLocks noChangeArrowheads="1"/>
          </p:cNvSpPr>
          <p:nvPr/>
        </p:nvSpPr>
        <p:spPr bwMode="auto">
          <a:xfrm>
            <a:off x="152400" y="4777459"/>
            <a:ext cx="8686800" cy="15388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indent="169863" algn="just" defTabSz="914400" rtl="0" eaLnBrk="1" fontAlgn="base" latinLnBrk="0" hangingPunct="1">
              <a:lnSpc>
                <a:spcPct val="100000"/>
              </a:lnSpc>
              <a:spcBef>
                <a:spcPts val="600"/>
              </a:spcBef>
              <a:spcAft>
                <a:spcPct val="0"/>
              </a:spcAft>
              <a:buClrTx/>
              <a:buSzTx/>
              <a:buFont typeface="Arial" pitchFamily="34" charset="0"/>
              <a:buChar char="•"/>
              <a:tabLst/>
            </a:pPr>
            <a:r>
              <a:rPr kumimoji="0" lang="en-US" sz="2800" b="0" i="0" u="none" strike="noStrike" cap="none" normalizeH="0" baseline="0" dirty="0">
                <a:ln>
                  <a:noFill/>
                </a:ln>
                <a:solidFill>
                  <a:srgbClr val="FF0000"/>
                </a:solidFill>
                <a:effectLst/>
                <a:latin typeface="Arial" pitchFamily="34" charset="0"/>
                <a:ea typeface="Calibri" pitchFamily="34" charset="0"/>
                <a:cs typeface="Times New Roman" pitchFamily="18" charset="0"/>
              </a:rPr>
              <a:t>Thus Page 1 has PageRank 0.4313 as does Page 2. </a:t>
            </a:r>
          </a:p>
          <a:p>
            <a:pPr marR="0" lvl="0" indent="169863" algn="just" defTabSz="914400" rtl="0" eaLnBrk="1" fontAlgn="base" latinLnBrk="0" hangingPunct="1">
              <a:lnSpc>
                <a:spcPct val="100000"/>
              </a:lnSpc>
              <a:spcBef>
                <a:spcPts val="600"/>
              </a:spcBef>
              <a:spcAft>
                <a:spcPct val="0"/>
              </a:spcAft>
              <a:buClrTx/>
              <a:buSzTx/>
              <a:buFont typeface="Arial" pitchFamily="34" charset="0"/>
              <a:buChar char="•"/>
              <a:tabLst/>
            </a:pPr>
            <a:r>
              <a:rPr kumimoji="0" lang="en-US" sz="2800" b="0" i="0" u="none" strike="noStrike" cap="none" normalizeH="0" baseline="0" dirty="0">
                <a:ln>
                  <a:noFill/>
                </a:ln>
                <a:solidFill>
                  <a:srgbClr val="FF0000"/>
                </a:solidFill>
                <a:effectLst/>
                <a:latin typeface="Arial" pitchFamily="34" charset="0"/>
                <a:ea typeface="Calibri" pitchFamily="34" charset="0"/>
                <a:cs typeface="Times New Roman" pitchFamily="18" charset="0"/>
              </a:rPr>
              <a:t>Pages 3 and 4 have PageRank 0.3235 </a:t>
            </a:r>
          </a:p>
          <a:p>
            <a:pPr marR="0" lvl="0" indent="169863" algn="just" defTabSz="914400" rtl="0" eaLnBrk="1" fontAlgn="base" latinLnBrk="0" hangingPunct="1">
              <a:lnSpc>
                <a:spcPct val="100000"/>
              </a:lnSpc>
              <a:spcBef>
                <a:spcPts val="600"/>
              </a:spcBef>
              <a:spcAft>
                <a:spcPct val="0"/>
              </a:spcAft>
              <a:buClrTx/>
              <a:buSzTx/>
              <a:buFont typeface="Arial" pitchFamily="34" charset="0"/>
              <a:buChar char="•"/>
              <a:tabLst/>
            </a:pPr>
            <a:r>
              <a:rPr kumimoji="0" lang="en-US" sz="2800" b="0" i="0" u="none" strike="noStrike" cap="none" normalizeH="0" baseline="0" dirty="0">
                <a:ln>
                  <a:noFill/>
                </a:ln>
                <a:solidFill>
                  <a:srgbClr val="FF0000"/>
                </a:solidFill>
                <a:effectLst/>
                <a:latin typeface="Arial" pitchFamily="34" charset="0"/>
                <a:ea typeface="Calibri" pitchFamily="34" charset="0"/>
                <a:cs typeface="Times New Roman" pitchFamily="18" charset="0"/>
              </a:rPr>
              <a:t>Page 5 has the highest PageRank of 0.6470.</a:t>
            </a:r>
            <a:endParaRPr kumimoji="0" lang="en-US" sz="4400" b="0" i="0" u="none" strike="noStrike" cap="none" normalizeH="0" baseline="0" dirty="0">
              <a:ln>
                <a:noFill/>
              </a:ln>
              <a:solidFill>
                <a:srgbClr val="FF0000"/>
              </a:solidFill>
              <a:effectLst/>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E030-E2F3-4B4B-810B-8A7CBE1F4FB4}"/>
              </a:ext>
            </a:extLst>
          </p:cNvPr>
          <p:cNvSpPr>
            <a:spLocks noGrp="1"/>
          </p:cNvSpPr>
          <p:nvPr>
            <p:ph type="title"/>
          </p:nvPr>
        </p:nvSpPr>
        <p:spPr/>
        <p:txBody>
          <a:bodyPr/>
          <a:lstStyle/>
          <a:p>
            <a:r>
              <a:rPr lang="en-US" dirty="0"/>
              <a:t>One more Example</a:t>
            </a:r>
          </a:p>
        </p:txBody>
      </p:sp>
      <p:sp>
        <p:nvSpPr>
          <p:cNvPr id="3" name="Slide Number Placeholder 2">
            <a:extLst>
              <a:ext uri="{FF2B5EF4-FFF2-40B4-BE49-F238E27FC236}">
                <a16:creationId xmlns:a16="http://schemas.microsoft.com/office/drawing/2014/main" id="{F7D6D417-DFB3-5B4F-8416-77799898C3B8}"/>
              </a:ext>
            </a:extLst>
          </p:cNvPr>
          <p:cNvSpPr>
            <a:spLocks noGrp="1"/>
          </p:cNvSpPr>
          <p:nvPr>
            <p:ph type="sldNum" sz="quarter" idx="12"/>
          </p:nvPr>
        </p:nvSpPr>
        <p:spPr/>
        <p:txBody>
          <a:bodyPr/>
          <a:lstStyle/>
          <a:p>
            <a:fld id="{19B12225-5612-419B-A8D5-4B8EEE4C217E}" type="slidenum">
              <a:rPr lang="en-US" smtClean="0"/>
              <a:pPr/>
              <a:t>49</a:t>
            </a:fld>
            <a:endParaRPr lang="en-US"/>
          </a:p>
        </p:txBody>
      </p:sp>
      <p:pic>
        <p:nvPicPr>
          <p:cNvPr id="5" name="Picture 4">
            <a:extLst>
              <a:ext uri="{FF2B5EF4-FFF2-40B4-BE49-F238E27FC236}">
                <a16:creationId xmlns:a16="http://schemas.microsoft.com/office/drawing/2014/main" id="{4493A4C5-87EC-EF4E-A215-18E555583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69" y="1244244"/>
            <a:ext cx="8481061" cy="5476596"/>
          </a:xfrm>
          <a:prstGeom prst="rect">
            <a:avLst/>
          </a:prstGeom>
        </p:spPr>
      </p:pic>
    </p:spTree>
    <p:extLst>
      <p:ext uri="{BB962C8B-B14F-4D97-AF65-F5344CB8AC3E}">
        <p14:creationId xmlns:p14="http://schemas.microsoft.com/office/powerpoint/2010/main" val="1944229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9B12225-5612-419B-A8D5-4B8EEE4C217E}" type="slidenum">
              <a:rPr lang="en-US" smtClean="0"/>
              <a:pPr/>
              <a:t>5</a:t>
            </a:fld>
            <a:endParaRPr lang="en-US"/>
          </a:p>
        </p:txBody>
      </p:sp>
      <p:pic>
        <p:nvPicPr>
          <p:cNvPr id="237570" name="Picture 2" descr="The Internet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458200" cy="63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300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524F-EBAE-3745-A061-F20A76830A29}"/>
              </a:ext>
            </a:extLst>
          </p:cNvPr>
          <p:cNvSpPr>
            <a:spLocks noGrp="1"/>
          </p:cNvSpPr>
          <p:nvPr>
            <p:ph type="title"/>
          </p:nvPr>
        </p:nvSpPr>
        <p:spPr/>
        <p:txBody>
          <a:bodyPr/>
          <a:lstStyle/>
          <a:p>
            <a:r>
              <a:rPr lang="en-US" dirty="0"/>
              <a:t>Web Graph</a:t>
            </a:r>
          </a:p>
        </p:txBody>
      </p:sp>
      <p:sp>
        <p:nvSpPr>
          <p:cNvPr id="3" name="Slide Number Placeholder 2">
            <a:extLst>
              <a:ext uri="{FF2B5EF4-FFF2-40B4-BE49-F238E27FC236}">
                <a16:creationId xmlns:a16="http://schemas.microsoft.com/office/drawing/2014/main" id="{2E4BB171-0BA5-674D-A636-D069CEFE585C}"/>
              </a:ext>
            </a:extLst>
          </p:cNvPr>
          <p:cNvSpPr>
            <a:spLocks noGrp="1"/>
          </p:cNvSpPr>
          <p:nvPr>
            <p:ph type="sldNum" sz="quarter" idx="12"/>
          </p:nvPr>
        </p:nvSpPr>
        <p:spPr/>
        <p:txBody>
          <a:bodyPr/>
          <a:lstStyle/>
          <a:p>
            <a:fld id="{19B12225-5612-419B-A8D5-4B8EEE4C217E}" type="slidenum">
              <a:rPr lang="en-US" smtClean="0"/>
              <a:pPr/>
              <a:t>50</a:t>
            </a:fld>
            <a:endParaRPr lang="en-US"/>
          </a:p>
        </p:txBody>
      </p:sp>
      <p:pic>
        <p:nvPicPr>
          <p:cNvPr id="5" name="Picture 4">
            <a:extLst>
              <a:ext uri="{FF2B5EF4-FFF2-40B4-BE49-F238E27FC236}">
                <a16:creationId xmlns:a16="http://schemas.microsoft.com/office/drawing/2014/main" id="{3E8259FF-405B-7843-889F-DD346BDEA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47" y="1664525"/>
            <a:ext cx="8704613" cy="4915197"/>
          </a:xfrm>
          <a:prstGeom prst="rect">
            <a:avLst/>
          </a:prstGeom>
        </p:spPr>
      </p:pic>
    </p:spTree>
    <p:extLst>
      <p:ext uri="{BB962C8B-B14F-4D97-AF65-F5344CB8AC3E}">
        <p14:creationId xmlns:p14="http://schemas.microsoft.com/office/powerpoint/2010/main" val="3444088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8385A6D-6554-5A47-A060-9D6BC3EA7D0F}"/>
              </a:ext>
            </a:extLst>
          </p:cNvPr>
          <p:cNvSpPr>
            <a:spLocks noGrp="1"/>
          </p:cNvSpPr>
          <p:nvPr>
            <p:ph type="title"/>
          </p:nvPr>
        </p:nvSpPr>
        <p:spPr>
          <a:xfrm>
            <a:off x="457200" y="228600"/>
            <a:ext cx="8229600" cy="835152"/>
          </a:xfrm>
        </p:spPr>
        <p:txBody>
          <a:bodyPr/>
          <a:lstStyle/>
          <a:p>
            <a:r>
              <a:rPr lang="en-US" dirty="0"/>
              <a:t>PageRank</a:t>
            </a:r>
          </a:p>
        </p:txBody>
      </p:sp>
      <p:pic>
        <p:nvPicPr>
          <p:cNvPr id="8" name="Content Placeholder 7">
            <a:extLst>
              <a:ext uri="{FF2B5EF4-FFF2-40B4-BE49-F238E27FC236}">
                <a16:creationId xmlns:a16="http://schemas.microsoft.com/office/drawing/2014/main" id="{BAB859FA-A9A5-7749-9F45-6B81189BF7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544901"/>
            <a:ext cx="5486400" cy="2441448"/>
          </a:xfrm>
        </p:spPr>
      </p:pic>
      <p:sp>
        <p:nvSpPr>
          <p:cNvPr id="3" name="Slide Number Placeholder 2">
            <a:extLst>
              <a:ext uri="{FF2B5EF4-FFF2-40B4-BE49-F238E27FC236}">
                <a16:creationId xmlns:a16="http://schemas.microsoft.com/office/drawing/2014/main" id="{5F7C832D-5DA9-2A40-8146-0EE5A735F6F0}"/>
              </a:ext>
            </a:extLst>
          </p:cNvPr>
          <p:cNvSpPr>
            <a:spLocks noGrp="1"/>
          </p:cNvSpPr>
          <p:nvPr>
            <p:ph type="sldNum" sz="quarter" idx="12"/>
          </p:nvPr>
        </p:nvSpPr>
        <p:spPr/>
        <p:txBody>
          <a:bodyPr/>
          <a:lstStyle/>
          <a:p>
            <a:fld id="{19B12225-5612-419B-A8D5-4B8EEE4C217E}" type="slidenum">
              <a:rPr lang="en-US" smtClean="0"/>
              <a:pPr/>
              <a:t>51</a:t>
            </a:fld>
            <a:endParaRPr lang="en-US"/>
          </a:p>
        </p:txBody>
      </p:sp>
      <p:pic>
        <p:nvPicPr>
          <p:cNvPr id="10" name="Content Placeholder 9">
            <a:extLst>
              <a:ext uri="{FF2B5EF4-FFF2-40B4-BE49-F238E27FC236}">
                <a16:creationId xmlns:a16="http://schemas.microsoft.com/office/drawing/2014/main" id="{9835D2B8-AE1E-0F40-8972-EF6537B34885}"/>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990600" y="4267200"/>
            <a:ext cx="7315200" cy="2057400"/>
          </a:xfrm>
        </p:spPr>
      </p:pic>
    </p:spTree>
    <p:extLst>
      <p:ext uri="{BB962C8B-B14F-4D97-AF65-F5344CB8AC3E}">
        <p14:creationId xmlns:p14="http://schemas.microsoft.com/office/powerpoint/2010/main" val="457666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charset="0"/>
              </a:rPr>
              <a:t>Bowtie Structure of the Web</a:t>
            </a:r>
          </a:p>
        </p:txBody>
      </p:sp>
      <p:graphicFrame>
        <p:nvGraphicFramePr>
          <p:cNvPr id="1026" name="Object 4"/>
          <p:cNvGraphicFramePr>
            <a:graphicFrameLocks noChangeAspect="1"/>
          </p:cNvGraphicFramePr>
          <p:nvPr>
            <p:extLst>
              <p:ext uri="{D42A27DB-BD31-4B8C-83A1-F6EECF244321}">
                <p14:modId xmlns:p14="http://schemas.microsoft.com/office/powerpoint/2010/main" val="169267667"/>
              </p:ext>
            </p:extLst>
          </p:nvPr>
        </p:nvGraphicFramePr>
        <p:xfrm>
          <a:off x="228600" y="1295400"/>
          <a:ext cx="8229600" cy="5068888"/>
        </p:xfrm>
        <a:graphic>
          <a:graphicData uri="http://schemas.openxmlformats.org/presentationml/2006/ole">
            <mc:AlternateContent xmlns:mc="http://schemas.openxmlformats.org/markup-compatibility/2006">
              <mc:Choice xmlns:v="urn:schemas-microsoft-com:vml" Requires="v">
                <p:oleObj name="Bitmap Image" r:id="rId2" imgW="5161905" imgH="3790476" progId="PBrush">
                  <p:embed/>
                </p:oleObj>
              </mc:Choice>
              <mc:Fallback>
                <p:oleObj name="Bitmap Image" r:id="rId2" imgW="5161905" imgH="3790476" progId="PBrush">
                  <p:embed/>
                  <p:pic>
                    <p:nvPicPr>
                      <p:cNvPr id="0"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8229600" cy="5068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8661" name="AutoShape 5"/>
          <p:cNvSpPr>
            <a:spLocks noChangeArrowheads="1"/>
          </p:cNvSpPr>
          <p:nvPr/>
        </p:nvSpPr>
        <p:spPr bwMode="auto">
          <a:xfrm>
            <a:off x="2133600" y="1267691"/>
            <a:ext cx="3352800" cy="838200"/>
          </a:xfrm>
          <a:prstGeom prst="wedgeRectCallout">
            <a:avLst>
              <a:gd name="adj1" fmla="val 33097"/>
              <a:gd name="adj2" fmla="val 167991"/>
            </a:avLst>
          </a:prstGeom>
          <a:solidFill>
            <a:schemeClr val="accent1"/>
          </a:solidFill>
          <a:ln w="9525">
            <a:solidFill>
              <a:schemeClr val="tx1"/>
            </a:solidFill>
            <a:miter lim="800000"/>
            <a:headEnd/>
            <a:tailEnd/>
          </a:ln>
        </p:spPr>
        <p:txBody>
          <a:bodyPr/>
          <a:lstStyle>
            <a:lvl1pPr>
              <a:defRPr b="1">
                <a:solidFill>
                  <a:schemeClr val="tx1"/>
                </a:solidFill>
                <a:latin typeface="Times New Roman" charset="0"/>
              </a:defRPr>
            </a:lvl1pPr>
            <a:lvl2pPr marL="742950" indent="-285750">
              <a:defRPr b="1">
                <a:solidFill>
                  <a:schemeClr val="tx1"/>
                </a:solidFill>
                <a:latin typeface="Times New Roman" charset="0"/>
              </a:defRPr>
            </a:lvl2pPr>
            <a:lvl3pPr marL="1143000" indent="-228600">
              <a:defRPr b="1">
                <a:solidFill>
                  <a:schemeClr val="tx1"/>
                </a:solidFill>
                <a:latin typeface="Times New Roman" charset="0"/>
              </a:defRPr>
            </a:lvl3pPr>
            <a:lvl4pPr marL="1600200" indent="-228600">
              <a:defRPr b="1">
                <a:solidFill>
                  <a:schemeClr val="tx1"/>
                </a:solidFill>
                <a:latin typeface="Times New Roman" charset="0"/>
              </a:defRPr>
            </a:lvl4pPr>
            <a:lvl5pPr marL="2057400" indent="-228600">
              <a:defRPr b="1">
                <a:solidFill>
                  <a:schemeClr val="tx1"/>
                </a:solidFill>
                <a:latin typeface="Times New Roman" charset="0"/>
              </a:defRPr>
            </a:lvl5pPr>
            <a:lvl6pPr marL="2514600" indent="-228600" eaLnBrk="0" fontAlgn="base" hangingPunct="0">
              <a:spcBef>
                <a:spcPct val="0"/>
              </a:spcBef>
              <a:spcAft>
                <a:spcPct val="0"/>
              </a:spcAft>
              <a:defRPr b="1">
                <a:solidFill>
                  <a:schemeClr val="tx1"/>
                </a:solidFill>
                <a:latin typeface="Times New Roman" charset="0"/>
              </a:defRPr>
            </a:lvl6pPr>
            <a:lvl7pPr marL="2971800" indent="-228600" eaLnBrk="0" fontAlgn="base" hangingPunct="0">
              <a:spcBef>
                <a:spcPct val="0"/>
              </a:spcBef>
              <a:spcAft>
                <a:spcPct val="0"/>
              </a:spcAft>
              <a:defRPr b="1">
                <a:solidFill>
                  <a:schemeClr val="tx1"/>
                </a:solidFill>
                <a:latin typeface="Times New Roman" charset="0"/>
              </a:defRPr>
            </a:lvl7pPr>
            <a:lvl8pPr marL="3429000" indent="-228600" eaLnBrk="0" fontAlgn="base" hangingPunct="0">
              <a:spcBef>
                <a:spcPct val="0"/>
              </a:spcBef>
              <a:spcAft>
                <a:spcPct val="0"/>
              </a:spcAft>
              <a:defRPr b="1">
                <a:solidFill>
                  <a:schemeClr val="tx1"/>
                </a:solidFill>
                <a:latin typeface="Times New Roman" charset="0"/>
              </a:defRPr>
            </a:lvl8pPr>
            <a:lvl9pPr marL="3886200" indent="-228600" eaLnBrk="0" fontAlgn="base" hangingPunct="0">
              <a:spcBef>
                <a:spcPct val="0"/>
              </a:spcBef>
              <a:spcAft>
                <a:spcPct val="0"/>
              </a:spcAft>
              <a:defRPr b="1">
                <a:solidFill>
                  <a:schemeClr val="tx1"/>
                </a:solidFill>
                <a:latin typeface="Times New Roman" charset="0"/>
              </a:defRPr>
            </a:lvl9pPr>
          </a:lstStyle>
          <a:p>
            <a:pPr algn="ctr"/>
            <a:r>
              <a:rPr lang="en-US" altLang="zh-CN" sz="2400" b="0">
                <a:ea typeface="宋体" charset="0"/>
              </a:rPr>
              <a:t>Strongly Connected Component</a:t>
            </a:r>
          </a:p>
        </p:txBody>
      </p:sp>
      <p:sp>
        <p:nvSpPr>
          <p:cNvPr id="1029" name="Text Box 6"/>
          <p:cNvSpPr txBox="1">
            <a:spLocks noChangeArrowheads="1"/>
          </p:cNvSpPr>
          <p:nvPr/>
        </p:nvSpPr>
        <p:spPr bwMode="auto">
          <a:xfrm>
            <a:off x="1905000" y="6324600"/>
            <a:ext cx="502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charset="0"/>
              </a:defRPr>
            </a:lvl1pPr>
            <a:lvl2pPr marL="742950" indent="-285750">
              <a:defRPr b="1">
                <a:solidFill>
                  <a:schemeClr val="tx1"/>
                </a:solidFill>
                <a:latin typeface="Times New Roman" charset="0"/>
              </a:defRPr>
            </a:lvl2pPr>
            <a:lvl3pPr marL="1143000" indent="-228600">
              <a:defRPr b="1">
                <a:solidFill>
                  <a:schemeClr val="tx1"/>
                </a:solidFill>
                <a:latin typeface="Times New Roman" charset="0"/>
              </a:defRPr>
            </a:lvl3pPr>
            <a:lvl4pPr marL="1600200" indent="-228600">
              <a:defRPr b="1">
                <a:solidFill>
                  <a:schemeClr val="tx1"/>
                </a:solidFill>
                <a:latin typeface="Times New Roman" charset="0"/>
              </a:defRPr>
            </a:lvl4pPr>
            <a:lvl5pPr marL="2057400" indent="-228600">
              <a:defRPr b="1">
                <a:solidFill>
                  <a:schemeClr val="tx1"/>
                </a:solidFill>
                <a:latin typeface="Times New Roman" charset="0"/>
              </a:defRPr>
            </a:lvl5pPr>
            <a:lvl6pPr marL="2514600" indent="-228600" eaLnBrk="0" fontAlgn="base" hangingPunct="0">
              <a:spcBef>
                <a:spcPct val="0"/>
              </a:spcBef>
              <a:spcAft>
                <a:spcPct val="0"/>
              </a:spcAft>
              <a:defRPr b="1">
                <a:solidFill>
                  <a:schemeClr val="tx1"/>
                </a:solidFill>
                <a:latin typeface="Times New Roman" charset="0"/>
              </a:defRPr>
            </a:lvl6pPr>
            <a:lvl7pPr marL="2971800" indent="-228600" eaLnBrk="0" fontAlgn="base" hangingPunct="0">
              <a:spcBef>
                <a:spcPct val="0"/>
              </a:spcBef>
              <a:spcAft>
                <a:spcPct val="0"/>
              </a:spcAft>
              <a:defRPr b="1">
                <a:solidFill>
                  <a:schemeClr val="tx1"/>
                </a:solidFill>
                <a:latin typeface="Times New Roman" charset="0"/>
              </a:defRPr>
            </a:lvl7pPr>
            <a:lvl8pPr marL="3429000" indent="-228600" eaLnBrk="0" fontAlgn="base" hangingPunct="0">
              <a:spcBef>
                <a:spcPct val="0"/>
              </a:spcBef>
              <a:spcAft>
                <a:spcPct val="0"/>
              </a:spcAft>
              <a:defRPr b="1">
                <a:solidFill>
                  <a:schemeClr val="tx1"/>
                </a:solidFill>
                <a:latin typeface="Times New Roman" charset="0"/>
              </a:defRPr>
            </a:lvl8pPr>
            <a:lvl9pPr marL="3886200" indent="-228600" eaLnBrk="0" fontAlgn="base" hangingPunct="0">
              <a:spcBef>
                <a:spcPct val="0"/>
              </a:spcBef>
              <a:spcAft>
                <a:spcPct val="0"/>
              </a:spcAft>
              <a:defRPr b="1">
                <a:solidFill>
                  <a:schemeClr val="tx1"/>
                </a:solidFill>
                <a:latin typeface="Times New Roman" charset="0"/>
              </a:defRPr>
            </a:lvl9pPr>
          </a:lstStyle>
          <a:p>
            <a:pPr algn="ctr">
              <a:spcBef>
                <a:spcPct val="50000"/>
              </a:spcBef>
            </a:pPr>
            <a:r>
              <a:rPr lang="en-US" altLang="zh-CN" sz="2000" b="0">
                <a:ea typeface="宋体" charset="0"/>
              </a:rPr>
              <a:t>Broder et al., 2001</a:t>
            </a:r>
          </a:p>
        </p:txBody>
      </p:sp>
      <p:sp>
        <p:nvSpPr>
          <p:cNvPr id="2" name="Slide Number Placeholder 1"/>
          <p:cNvSpPr>
            <a:spLocks noGrp="1"/>
          </p:cNvSpPr>
          <p:nvPr>
            <p:ph type="sldNum" sz="quarter" idx="12"/>
          </p:nvPr>
        </p:nvSpPr>
        <p:spPr/>
        <p:txBody>
          <a:bodyPr/>
          <a:lstStyle/>
          <a:p>
            <a:fld id="{19B12225-5612-419B-A8D5-4B8EEE4C217E}" type="slidenum">
              <a:rPr lang="en-US" smtClean="0"/>
              <a:pPr/>
              <a:t>52</a:t>
            </a:fld>
            <a:endParaRPr lang="en-US"/>
          </a:p>
        </p:txBody>
      </p:sp>
    </p:spTree>
    <p:extLst>
      <p:ext uri="{BB962C8B-B14F-4D97-AF65-F5344CB8AC3E}">
        <p14:creationId xmlns:p14="http://schemas.microsoft.com/office/powerpoint/2010/main" val="68734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GB" altLang="en-US" dirty="0"/>
              <a:t>Bowtie Model of the Web</a:t>
            </a:r>
          </a:p>
        </p:txBody>
      </p:sp>
      <p:sp>
        <p:nvSpPr>
          <p:cNvPr id="10243" name="Rectangle 4"/>
          <p:cNvSpPr>
            <a:spLocks noGrp="1" noChangeArrowheads="1"/>
          </p:cNvSpPr>
          <p:nvPr>
            <p:ph type="body" sz="half" idx="4294967295"/>
          </p:nvPr>
        </p:nvSpPr>
        <p:spPr>
          <a:xfrm>
            <a:off x="423081" y="1562099"/>
            <a:ext cx="4038600" cy="4602163"/>
          </a:xfrm>
        </p:spPr>
        <p:txBody>
          <a:bodyPr>
            <a:normAutofit/>
          </a:bodyPr>
          <a:lstStyle/>
          <a:p>
            <a:r>
              <a:rPr lang="en-GB" altLang="en-US" dirty="0"/>
              <a:t>Broder et al. 2001 – crawl of over 200 million pages and 1.5 billion links.</a:t>
            </a:r>
          </a:p>
          <a:p>
            <a:r>
              <a:rPr lang="en-GB" altLang="en-US" dirty="0"/>
              <a:t>SCC – 27.5%</a:t>
            </a:r>
          </a:p>
          <a:p>
            <a:r>
              <a:rPr lang="en-GB" altLang="en-US" dirty="0"/>
              <a:t>IN and OUT – 21.5%</a:t>
            </a:r>
          </a:p>
          <a:p>
            <a:r>
              <a:rPr lang="en-GB" altLang="en-US" dirty="0"/>
              <a:t>Tendrils and tubes – 21.5%</a:t>
            </a:r>
          </a:p>
          <a:p>
            <a:r>
              <a:rPr lang="en-GB" altLang="en-US" dirty="0"/>
              <a:t>Disconnected – 8%</a:t>
            </a:r>
          </a:p>
        </p:txBody>
      </p:sp>
      <p:pic>
        <p:nvPicPr>
          <p:cNvPr id="10244" name="Picture 6" descr="bow_tie"/>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5105400" y="1989138"/>
            <a:ext cx="4038600" cy="3748087"/>
          </a:xfrm>
        </p:spPr>
      </p:pic>
    </p:spTree>
    <p:extLst>
      <p:ext uri="{BB962C8B-B14F-4D97-AF65-F5344CB8AC3E}">
        <p14:creationId xmlns:p14="http://schemas.microsoft.com/office/powerpoint/2010/main" val="3910263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a:ea typeface="宋体" charset="0"/>
              </a:rPr>
              <a:t>Bowtie Structure</a:t>
            </a:r>
          </a:p>
        </p:txBody>
      </p:sp>
      <p:graphicFrame>
        <p:nvGraphicFramePr>
          <p:cNvPr id="2050" name="Object 3"/>
          <p:cNvGraphicFramePr>
            <a:graphicFrameLocks noChangeAspect="1"/>
          </p:cNvGraphicFramePr>
          <p:nvPr>
            <p:extLst>
              <p:ext uri="{D42A27DB-BD31-4B8C-83A1-F6EECF244321}">
                <p14:modId xmlns:p14="http://schemas.microsoft.com/office/powerpoint/2010/main" val="94648401"/>
              </p:ext>
            </p:extLst>
          </p:nvPr>
        </p:nvGraphicFramePr>
        <p:xfrm>
          <a:off x="685800" y="1600200"/>
          <a:ext cx="8077200" cy="4764088"/>
        </p:xfrm>
        <a:graphic>
          <a:graphicData uri="http://schemas.openxmlformats.org/presentationml/2006/ole">
            <mc:AlternateContent xmlns:mc="http://schemas.openxmlformats.org/markup-compatibility/2006">
              <mc:Choice xmlns:v="urn:schemas-microsoft-com:vml" Requires="v">
                <p:oleObj name="Bitmap Image" r:id="rId2" imgW="5161905" imgH="3790476" progId="PBrush">
                  <p:embed/>
                </p:oleObj>
              </mc:Choice>
              <mc:Fallback>
                <p:oleObj name="Bitmap Image" r:id="rId2" imgW="5161905" imgH="3790476" progId="PBrush">
                  <p:embed/>
                  <p:pic>
                    <p:nvPicPr>
                      <p:cNvPr id="0"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00200"/>
                        <a:ext cx="8077200" cy="4764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AutoShape 4"/>
          <p:cNvSpPr>
            <a:spLocks noChangeArrowheads="1"/>
          </p:cNvSpPr>
          <p:nvPr/>
        </p:nvSpPr>
        <p:spPr bwMode="auto">
          <a:xfrm>
            <a:off x="685800" y="1184564"/>
            <a:ext cx="3352800" cy="838200"/>
          </a:xfrm>
          <a:prstGeom prst="wedgeRectCallout">
            <a:avLst>
              <a:gd name="adj1" fmla="val -3551"/>
              <a:gd name="adj2" fmla="val 192991"/>
            </a:avLst>
          </a:prstGeom>
          <a:solidFill>
            <a:schemeClr val="accent1"/>
          </a:solidFill>
          <a:ln w="9525">
            <a:solidFill>
              <a:schemeClr val="tx1"/>
            </a:solidFill>
            <a:miter lim="800000"/>
            <a:headEnd/>
            <a:tailEnd/>
          </a:ln>
        </p:spPr>
        <p:txBody>
          <a:bodyPr/>
          <a:lstStyle>
            <a:lvl1pPr>
              <a:defRPr b="1">
                <a:solidFill>
                  <a:schemeClr val="tx1"/>
                </a:solidFill>
                <a:latin typeface="Times New Roman" charset="0"/>
              </a:defRPr>
            </a:lvl1pPr>
            <a:lvl2pPr marL="742950" indent="-285750">
              <a:defRPr b="1">
                <a:solidFill>
                  <a:schemeClr val="tx1"/>
                </a:solidFill>
                <a:latin typeface="Times New Roman" charset="0"/>
              </a:defRPr>
            </a:lvl2pPr>
            <a:lvl3pPr marL="1143000" indent="-228600">
              <a:defRPr b="1">
                <a:solidFill>
                  <a:schemeClr val="tx1"/>
                </a:solidFill>
                <a:latin typeface="Times New Roman" charset="0"/>
              </a:defRPr>
            </a:lvl3pPr>
            <a:lvl4pPr marL="1600200" indent="-228600">
              <a:defRPr b="1">
                <a:solidFill>
                  <a:schemeClr val="tx1"/>
                </a:solidFill>
                <a:latin typeface="Times New Roman" charset="0"/>
              </a:defRPr>
            </a:lvl4pPr>
            <a:lvl5pPr marL="2057400" indent="-228600">
              <a:defRPr b="1">
                <a:solidFill>
                  <a:schemeClr val="tx1"/>
                </a:solidFill>
                <a:latin typeface="Times New Roman" charset="0"/>
              </a:defRPr>
            </a:lvl5pPr>
            <a:lvl6pPr marL="2514600" indent="-228600" eaLnBrk="0" fontAlgn="base" hangingPunct="0">
              <a:spcBef>
                <a:spcPct val="0"/>
              </a:spcBef>
              <a:spcAft>
                <a:spcPct val="0"/>
              </a:spcAft>
              <a:defRPr b="1">
                <a:solidFill>
                  <a:schemeClr val="tx1"/>
                </a:solidFill>
                <a:latin typeface="Times New Roman" charset="0"/>
              </a:defRPr>
            </a:lvl6pPr>
            <a:lvl7pPr marL="2971800" indent="-228600" eaLnBrk="0" fontAlgn="base" hangingPunct="0">
              <a:spcBef>
                <a:spcPct val="0"/>
              </a:spcBef>
              <a:spcAft>
                <a:spcPct val="0"/>
              </a:spcAft>
              <a:defRPr b="1">
                <a:solidFill>
                  <a:schemeClr val="tx1"/>
                </a:solidFill>
                <a:latin typeface="Times New Roman" charset="0"/>
              </a:defRPr>
            </a:lvl7pPr>
            <a:lvl8pPr marL="3429000" indent="-228600" eaLnBrk="0" fontAlgn="base" hangingPunct="0">
              <a:spcBef>
                <a:spcPct val="0"/>
              </a:spcBef>
              <a:spcAft>
                <a:spcPct val="0"/>
              </a:spcAft>
              <a:defRPr b="1">
                <a:solidFill>
                  <a:schemeClr val="tx1"/>
                </a:solidFill>
                <a:latin typeface="Times New Roman" charset="0"/>
              </a:defRPr>
            </a:lvl8pPr>
            <a:lvl9pPr marL="3886200" indent="-228600" eaLnBrk="0" fontAlgn="base" hangingPunct="0">
              <a:spcBef>
                <a:spcPct val="0"/>
              </a:spcBef>
              <a:spcAft>
                <a:spcPct val="0"/>
              </a:spcAft>
              <a:defRPr b="1">
                <a:solidFill>
                  <a:schemeClr val="tx1"/>
                </a:solidFill>
                <a:latin typeface="Times New Roman" charset="0"/>
              </a:defRPr>
            </a:lvl9pPr>
          </a:lstStyle>
          <a:p>
            <a:pPr algn="ctr"/>
            <a:r>
              <a:rPr lang="en-US" altLang="zh-CN" sz="2400" b="0" dirty="0">
                <a:ea typeface="宋体" charset="0"/>
              </a:rPr>
              <a:t>Sites that link towards the ‘center’ of the web</a:t>
            </a:r>
          </a:p>
        </p:txBody>
      </p:sp>
      <p:sp>
        <p:nvSpPr>
          <p:cNvPr id="2053" name="Text Box 5"/>
          <p:cNvSpPr txBox="1">
            <a:spLocks noChangeArrowheads="1"/>
          </p:cNvSpPr>
          <p:nvPr/>
        </p:nvSpPr>
        <p:spPr bwMode="auto">
          <a:xfrm>
            <a:off x="1905000" y="6324600"/>
            <a:ext cx="502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charset="0"/>
              </a:defRPr>
            </a:lvl1pPr>
            <a:lvl2pPr marL="742950" indent="-285750">
              <a:defRPr b="1">
                <a:solidFill>
                  <a:schemeClr val="tx1"/>
                </a:solidFill>
                <a:latin typeface="Times New Roman" charset="0"/>
              </a:defRPr>
            </a:lvl2pPr>
            <a:lvl3pPr marL="1143000" indent="-228600">
              <a:defRPr b="1">
                <a:solidFill>
                  <a:schemeClr val="tx1"/>
                </a:solidFill>
                <a:latin typeface="Times New Roman" charset="0"/>
              </a:defRPr>
            </a:lvl3pPr>
            <a:lvl4pPr marL="1600200" indent="-228600">
              <a:defRPr b="1">
                <a:solidFill>
                  <a:schemeClr val="tx1"/>
                </a:solidFill>
                <a:latin typeface="Times New Roman" charset="0"/>
              </a:defRPr>
            </a:lvl4pPr>
            <a:lvl5pPr marL="2057400" indent="-228600">
              <a:defRPr b="1">
                <a:solidFill>
                  <a:schemeClr val="tx1"/>
                </a:solidFill>
                <a:latin typeface="Times New Roman" charset="0"/>
              </a:defRPr>
            </a:lvl5pPr>
            <a:lvl6pPr marL="2514600" indent="-228600" eaLnBrk="0" fontAlgn="base" hangingPunct="0">
              <a:spcBef>
                <a:spcPct val="0"/>
              </a:spcBef>
              <a:spcAft>
                <a:spcPct val="0"/>
              </a:spcAft>
              <a:defRPr b="1">
                <a:solidFill>
                  <a:schemeClr val="tx1"/>
                </a:solidFill>
                <a:latin typeface="Times New Roman" charset="0"/>
              </a:defRPr>
            </a:lvl6pPr>
            <a:lvl7pPr marL="2971800" indent="-228600" eaLnBrk="0" fontAlgn="base" hangingPunct="0">
              <a:spcBef>
                <a:spcPct val="0"/>
              </a:spcBef>
              <a:spcAft>
                <a:spcPct val="0"/>
              </a:spcAft>
              <a:defRPr b="1">
                <a:solidFill>
                  <a:schemeClr val="tx1"/>
                </a:solidFill>
                <a:latin typeface="Times New Roman" charset="0"/>
              </a:defRPr>
            </a:lvl7pPr>
            <a:lvl8pPr marL="3429000" indent="-228600" eaLnBrk="0" fontAlgn="base" hangingPunct="0">
              <a:spcBef>
                <a:spcPct val="0"/>
              </a:spcBef>
              <a:spcAft>
                <a:spcPct val="0"/>
              </a:spcAft>
              <a:defRPr b="1">
                <a:solidFill>
                  <a:schemeClr val="tx1"/>
                </a:solidFill>
                <a:latin typeface="Times New Roman" charset="0"/>
              </a:defRPr>
            </a:lvl8pPr>
            <a:lvl9pPr marL="3886200" indent="-228600" eaLnBrk="0" fontAlgn="base" hangingPunct="0">
              <a:spcBef>
                <a:spcPct val="0"/>
              </a:spcBef>
              <a:spcAft>
                <a:spcPct val="0"/>
              </a:spcAft>
              <a:defRPr b="1">
                <a:solidFill>
                  <a:schemeClr val="tx1"/>
                </a:solidFill>
                <a:latin typeface="Times New Roman" charset="0"/>
              </a:defRPr>
            </a:lvl9pPr>
          </a:lstStyle>
          <a:p>
            <a:pPr algn="ctr">
              <a:spcBef>
                <a:spcPct val="50000"/>
              </a:spcBef>
            </a:pPr>
            <a:r>
              <a:rPr lang="en-US" altLang="zh-CN" sz="2000" b="0">
                <a:ea typeface="宋体" charset="0"/>
              </a:rPr>
              <a:t>Broder et al., 2001</a:t>
            </a:r>
          </a:p>
        </p:txBody>
      </p:sp>
      <p:sp>
        <p:nvSpPr>
          <p:cNvPr id="2" name="Slide Number Placeholder 1"/>
          <p:cNvSpPr>
            <a:spLocks noGrp="1"/>
          </p:cNvSpPr>
          <p:nvPr>
            <p:ph type="sldNum" sz="quarter" idx="12"/>
          </p:nvPr>
        </p:nvSpPr>
        <p:spPr/>
        <p:txBody>
          <a:bodyPr/>
          <a:lstStyle/>
          <a:p>
            <a:fld id="{19B12225-5612-419B-A8D5-4B8EEE4C217E}" type="slidenum">
              <a:rPr lang="en-US" smtClean="0"/>
              <a:pPr/>
              <a:t>54</a:t>
            </a:fld>
            <a:endParaRPr lang="en-US"/>
          </a:p>
        </p:txBody>
      </p:sp>
    </p:spTree>
    <p:extLst>
      <p:ext uri="{BB962C8B-B14F-4D97-AF65-F5344CB8AC3E}">
        <p14:creationId xmlns:p14="http://schemas.microsoft.com/office/powerpoint/2010/main" val="2103359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tLang="zh-CN">
                <a:ea typeface="宋体" charset="0"/>
              </a:rPr>
              <a:t>Bowtie Structure</a:t>
            </a:r>
          </a:p>
        </p:txBody>
      </p:sp>
      <p:graphicFrame>
        <p:nvGraphicFramePr>
          <p:cNvPr id="3074" name="Object 3"/>
          <p:cNvGraphicFramePr>
            <a:graphicFrameLocks noChangeAspect="1"/>
          </p:cNvGraphicFramePr>
          <p:nvPr>
            <p:extLst>
              <p:ext uri="{D42A27DB-BD31-4B8C-83A1-F6EECF244321}">
                <p14:modId xmlns:p14="http://schemas.microsoft.com/office/powerpoint/2010/main" val="1075964647"/>
              </p:ext>
            </p:extLst>
          </p:nvPr>
        </p:nvGraphicFramePr>
        <p:xfrm>
          <a:off x="762000" y="1752600"/>
          <a:ext cx="7620000" cy="4611688"/>
        </p:xfrm>
        <a:graphic>
          <a:graphicData uri="http://schemas.openxmlformats.org/presentationml/2006/ole">
            <mc:AlternateContent xmlns:mc="http://schemas.openxmlformats.org/markup-compatibility/2006">
              <mc:Choice xmlns:v="urn:schemas-microsoft-com:vml" Requires="v">
                <p:oleObj name="Bitmap Image" r:id="rId2" imgW="5161905" imgH="3790476" progId="PBrush">
                  <p:embed/>
                </p:oleObj>
              </mc:Choice>
              <mc:Fallback>
                <p:oleObj name="Bitmap Image" r:id="rId2" imgW="5161905" imgH="3790476" progId="PBrush">
                  <p:embed/>
                  <p:pic>
                    <p:nvPicPr>
                      <p:cNvPr id="0"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20000" cy="461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6" name="AutoShape 4"/>
          <p:cNvSpPr>
            <a:spLocks noChangeArrowheads="1"/>
          </p:cNvSpPr>
          <p:nvPr/>
        </p:nvSpPr>
        <p:spPr bwMode="auto">
          <a:xfrm>
            <a:off x="5354782" y="1600200"/>
            <a:ext cx="3352800" cy="838200"/>
          </a:xfrm>
          <a:prstGeom prst="wedgeRectCallout">
            <a:avLst>
              <a:gd name="adj1" fmla="val -6157"/>
              <a:gd name="adj2" fmla="val 154356"/>
            </a:avLst>
          </a:prstGeom>
          <a:solidFill>
            <a:schemeClr val="accent1"/>
          </a:solidFill>
          <a:ln w="9525">
            <a:solidFill>
              <a:schemeClr val="tx1"/>
            </a:solidFill>
            <a:miter lim="800000"/>
            <a:headEnd/>
            <a:tailEnd/>
          </a:ln>
        </p:spPr>
        <p:txBody>
          <a:bodyPr/>
          <a:lstStyle>
            <a:lvl1pPr>
              <a:defRPr b="1">
                <a:solidFill>
                  <a:schemeClr val="tx1"/>
                </a:solidFill>
                <a:latin typeface="Times New Roman" charset="0"/>
              </a:defRPr>
            </a:lvl1pPr>
            <a:lvl2pPr marL="742950" indent="-285750">
              <a:defRPr b="1">
                <a:solidFill>
                  <a:schemeClr val="tx1"/>
                </a:solidFill>
                <a:latin typeface="Times New Roman" charset="0"/>
              </a:defRPr>
            </a:lvl2pPr>
            <a:lvl3pPr marL="1143000" indent="-228600">
              <a:defRPr b="1">
                <a:solidFill>
                  <a:schemeClr val="tx1"/>
                </a:solidFill>
                <a:latin typeface="Times New Roman" charset="0"/>
              </a:defRPr>
            </a:lvl3pPr>
            <a:lvl4pPr marL="1600200" indent="-228600">
              <a:defRPr b="1">
                <a:solidFill>
                  <a:schemeClr val="tx1"/>
                </a:solidFill>
                <a:latin typeface="Times New Roman" charset="0"/>
              </a:defRPr>
            </a:lvl4pPr>
            <a:lvl5pPr marL="2057400" indent="-228600">
              <a:defRPr b="1">
                <a:solidFill>
                  <a:schemeClr val="tx1"/>
                </a:solidFill>
                <a:latin typeface="Times New Roman" charset="0"/>
              </a:defRPr>
            </a:lvl5pPr>
            <a:lvl6pPr marL="2514600" indent="-228600" eaLnBrk="0" fontAlgn="base" hangingPunct="0">
              <a:spcBef>
                <a:spcPct val="0"/>
              </a:spcBef>
              <a:spcAft>
                <a:spcPct val="0"/>
              </a:spcAft>
              <a:defRPr b="1">
                <a:solidFill>
                  <a:schemeClr val="tx1"/>
                </a:solidFill>
                <a:latin typeface="Times New Roman" charset="0"/>
              </a:defRPr>
            </a:lvl6pPr>
            <a:lvl7pPr marL="2971800" indent="-228600" eaLnBrk="0" fontAlgn="base" hangingPunct="0">
              <a:spcBef>
                <a:spcPct val="0"/>
              </a:spcBef>
              <a:spcAft>
                <a:spcPct val="0"/>
              </a:spcAft>
              <a:defRPr b="1">
                <a:solidFill>
                  <a:schemeClr val="tx1"/>
                </a:solidFill>
                <a:latin typeface="Times New Roman" charset="0"/>
              </a:defRPr>
            </a:lvl7pPr>
            <a:lvl8pPr marL="3429000" indent="-228600" eaLnBrk="0" fontAlgn="base" hangingPunct="0">
              <a:spcBef>
                <a:spcPct val="0"/>
              </a:spcBef>
              <a:spcAft>
                <a:spcPct val="0"/>
              </a:spcAft>
              <a:defRPr b="1">
                <a:solidFill>
                  <a:schemeClr val="tx1"/>
                </a:solidFill>
                <a:latin typeface="Times New Roman" charset="0"/>
              </a:defRPr>
            </a:lvl8pPr>
            <a:lvl9pPr marL="3886200" indent="-228600" eaLnBrk="0" fontAlgn="base" hangingPunct="0">
              <a:spcBef>
                <a:spcPct val="0"/>
              </a:spcBef>
              <a:spcAft>
                <a:spcPct val="0"/>
              </a:spcAft>
              <a:defRPr b="1">
                <a:solidFill>
                  <a:schemeClr val="tx1"/>
                </a:solidFill>
                <a:latin typeface="Times New Roman" charset="0"/>
              </a:defRPr>
            </a:lvl9pPr>
          </a:lstStyle>
          <a:p>
            <a:pPr algn="ctr"/>
            <a:r>
              <a:rPr lang="en-US" altLang="zh-CN" sz="2400" b="0" dirty="0">
                <a:ea typeface="宋体" charset="0"/>
              </a:rPr>
              <a:t>Sites that link from the ‘center’ of the web</a:t>
            </a:r>
          </a:p>
        </p:txBody>
      </p:sp>
      <p:sp>
        <p:nvSpPr>
          <p:cNvPr id="3077" name="Text Box 5"/>
          <p:cNvSpPr txBox="1">
            <a:spLocks noChangeArrowheads="1"/>
          </p:cNvSpPr>
          <p:nvPr/>
        </p:nvSpPr>
        <p:spPr bwMode="auto">
          <a:xfrm>
            <a:off x="1905000" y="6324600"/>
            <a:ext cx="502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charset="0"/>
              </a:defRPr>
            </a:lvl1pPr>
            <a:lvl2pPr marL="742950" indent="-285750">
              <a:defRPr b="1">
                <a:solidFill>
                  <a:schemeClr val="tx1"/>
                </a:solidFill>
                <a:latin typeface="Times New Roman" charset="0"/>
              </a:defRPr>
            </a:lvl2pPr>
            <a:lvl3pPr marL="1143000" indent="-228600">
              <a:defRPr b="1">
                <a:solidFill>
                  <a:schemeClr val="tx1"/>
                </a:solidFill>
                <a:latin typeface="Times New Roman" charset="0"/>
              </a:defRPr>
            </a:lvl3pPr>
            <a:lvl4pPr marL="1600200" indent="-228600">
              <a:defRPr b="1">
                <a:solidFill>
                  <a:schemeClr val="tx1"/>
                </a:solidFill>
                <a:latin typeface="Times New Roman" charset="0"/>
              </a:defRPr>
            </a:lvl4pPr>
            <a:lvl5pPr marL="2057400" indent="-228600">
              <a:defRPr b="1">
                <a:solidFill>
                  <a:schemeClr val="tx1"/>
                </a:solidFill>
                <a:latin typeface="Times New Roman" charset="0"/>
              </a:defRPr>
            </a:lvl5pPr>
            <a:lvl6pPr marL="2514600" indent="-228600" eaLnBrk="0" fontAlgn="base" hangingPunct="0">
              <a:spcBef>
                <a:spcPct val="0"/>
              </a:spcBef>
              <a:spcAft>
                <a:spcPct val="0"/>
              </a:spcAft>
              <a:defRPr b="1">
                <a:solidFill>
                  <a:schemeClr val="tx1"/>
                </a:solidFill>
                <a:latin typeface="Times New Roman" charset="0"/>
              </a:defRPr>
            </a:lvl6pPr>
            <a:lvl7pPr marL="2971800" indent="-228600" eaLnBrk="0" fontAlgn="base" hangingPunct="0">
              <a:spcBef>
                <a:spcPct val="0"/>
              </a:spcBef>
              <a:spcAft>
                <a:spcPct val="0"/>
              </a:spcAft>
              <a:defRPr b="1">
                <a:solidFill>
                  <a:schemeClr val="tx1"/>
                </a:solidFill>
                <a:latin typeface="Times New Roman" charset="0"/>
              </a:defRPr>
            </a:lvl7pPr>
            <a:lvl8pPr marL="3429000" indent="-228600" eaLnBrk="0" fontAlgn="base" hangingPunct="0">
              <a:spcBef>
                <a:spcPct val="0"/>
              </a:spcBef>
              <a:spcAft>
                <a:spcPct val="0"/>
              </a:spcAft>
              <a:defRPr b="1">
                <a:solidFill>
                  <a:schemeClr val="tx1"/>
                </a:solidFill>
                <a:latin typeface="Times New Roman" charset="0"/>
              </a:defRPr>
            </a:lvl8pPr>
            <a:lvl9pPr marL="3886200" indent="-228600" eaLnBrk="0" fontAlgn="base" hangingPunct="0">
              <a:spcBef>
                <a:spcPct val="0"/>
              </a:spcBef>
              <a:spcAft>
                <a:spcPct val="0"/>
              </a:spcAft>
              <a:defRPr b="1">
                <a:solidFill>
                  <a:schemeClr val="tx1"/>
                </a:solidFill>
                <a:latin typeface="Times New Roman" charset="0"/>
              </a:defRPr>
            </a:lvl9pPr>
          </a:lstStyle>
          <a:p>
            <a:pPr algn="ctr">
              <a:spcBef>
                <a:spcPct val="50000"/>
              </a:spcBef>
            </a:pPr>
            <a:r>
              <a:rPr lang="en-US" altLang="zh-CN" sz="2000" b="0">
                <a:ea typeface="宋体" charset="0"/>
              </a:rPr>
              <a:t>Broder et al., 2001</a:t>
            </a:r>
          </a:p>
        </p:txBody>
      </p:sp>
      <p:sp>
        <p:nvSpPr>
          <p:cNvPr id="2" name="Slide Number Placeholder 1"/>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2040910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407" y="-100259"/>
            <a:ext cx="8229600" cy="987552"/>
          </a:xfrm>
        </p:spPr>
        <p:txBody>
          <a:bodyPr>
            <a:normAutofit/>
          </a:bodyPr>
          <a:lstStyle/>
          <a:p>
            <a:r>
              <a:rPr lang="en-US" dirty="0"/>
              <a:t>PageRank: </a:t>
            </a:r>
            <a:r>
              <a:rPr lang="en-US" sz="4800" dirty="0"/>
              <a:t>2</a:t>
            </a:r>
            <a:r>
              <a:rPr lang="en-US" dirty="0"/>
              <a:t>  Problems</a:t>
            </a:r>
          </a:p>
        </p:txBody>
      </p:sp>
      <p:sp>
        <p:nvSpPr>
          <p:cNvPr id="3" name="Content Placeholder 2"/>
          <p:cNvSpPr>
            <a:spLocks noGrp="1"/>
          </p:cNvSpPr>
          <p:nvPr>
            <p:ph idx="1"/>
          </p:nvPr>
        </p:nvSpPr>
        <p:spPr>
          <a:xfrm>
            <a:off x="280398" y="1166368"/>
            <a:ext cx="3910602" cy="2567432"/>
          </a:xfrm>
        </p:spPr>
        <p:txBody>
          <a:bodyPr>
            <a:normAutofit lnSpcReduction="10000"/>
          </a:bodyPr>
          <a:lstStyle/>
          <a:p>
            <a:pPr marL="118872" indent="0">
              <a:buNone/>
            </a:pPr>
            <a:r>
              <a:rPr lang="en-US" sz="2400" b="1" dirty="0">
                <a:solidFill>
                  <a:srgbClr val="0000FF"/>
                </a:solidFill>
              </a:rPr>
              <a:t>1. Dead ends</a:t>
            </a:r>
          </a:p>
          <a:p>
            <a:pPr marL="118872" indent="0">
              <a:buNone/>
            </a:pPr>
            <a:r>
              <a:rPr lang="en-US" sz="2400" dirty="0"/>
              <a:t> Some pages have no out-links</a:t>
            </a:r>
          </a:p>
          <a:p>
            <a:r>
              <a:rPr lang="en-US" sz="2400" dirty="0">
                <a:solidFill>
                  <a:srgbClr val="FF0000"/>
                </a:solidFill>
              </a:rPr>
              <a:t>Random walk has “nowhere” to go to</a:t>
            </a:r>
          </a:p>
          <a:p>
            <a:r>
              <a:rPr lang="en-US" sz="2400" dirty="0">
                <a:solidFill>
                  <a:srgbClr val="FF0000"/>
                </a:solidFill>
              </a:rPr>
              <a:t>Such pages cause importance to “leak out”</a:t>
            </a:r>
          </a:p>
          <a:p>
            <a:endParaRPr lang="en-US" sz="2400" dirty="0"/>
          </a:p>
          <a:p>
            <a:endParaRPr lang="en-US" sz="2400" dirty="0"/>
          </a:p>
        </p:txBody>
      </p:sp>
      <p:sp>
        <p:nvSpPr>
          <p:cNvPr id="17" name="Slide Number Placeholder 16"/>
          <p:cNvSpPr>
            <a:spLocks noGrp="1"/>
          </p:cNvSpPr>
          <p:nvPr>
            <p:ph type="sldNum" sz="quarter" idx="12"/>
          </p:nvPr>
        </p:nvSpPr>
        <p:spPr/>
        <p:txBody>
          <a:bodyPr/>
          <a:lstStyle/>
          <a:p>
            <a:fld id="{19B12225-5612-419B-A8D5-4B8EEE4C217E}" type="slidenum">
              <a:rPr lang="en-US" smtClean="0"/>
              <a:pPr/>
              <a:t>56</a:t>
            </a:fld>
            <a:endParaRPr lang="en-US"/>
          </a:p>
        </p:txBody>
      </p:sp>
      <p:sp>
        <p:nvSpPr>
          <p:cNvPr id="6" name="TextBox 5"/>
          <p:cNvSpPr txBox="1"/>
          <p:nvPr/>
        </p:nvSpPr>
        <p:spPr>
          <a:xfrm>
            <a:off x="7451298" y="3622784"/>
            <a:ext cx="1184940" cy="369332"/>
          </a:xfrm>
          <a:prstGeom prst="rect">
            <a:avLst/>
          </a:prstGeom>
          <a:noFill/>
        </p:spPr>
        <p:txBody>
          <a:bodyPr wrap="none" rtlCol="0">
            <a:spAutoFit/>
          </a:bodyPr>
          <a:lstStyle/>
          <a:p>
            <a:r>
              <a:rPr lang="en-US" dirty="0">
                <a:solidFill>
                  <a:srgbClr val="0000FF"/>
                </a:solidFill>
                <a:latin typeface="Arial" pitchFamily="34" charset="0"/>
                <a:cs typeface="Arial" pitchFamily="34" charset="0"/>
              </a:rPr>
              <a:t>Dead end</a:t>
            </a:r>
          </a:p>
        </p:txBody>
      </p:sp>
      <p:grpSp>
        <p:nvGrpSpPr>
          <p:cNvPr id="4" name="Group 3">
            <a:extLst>
              <a:ext uri="{FF2B5EF4-FFF2-40B4-BE49-F238E27FC236}">
                <a16:creationId xmlns:a16="http://schemas.microsoft.com/office/drawing/2014/main" id="{0BE79ED0-F46B-D44E-9207-501C40F56425}"/>
              </a:ext>
            </a:extLst>
          </p:cNvPr>
          <p:cNvGrpSpPr/>
          <p:nvPr/>
        </p:nvGrpSpPr>
        <p:grpSpPr>
          <a:xfrm>
            <a:off x="5943600" y="3984818"/>
            <a:ext cx="2080333" cy="2133599"/>
            <a:chOff x="7065060" y="1417320"/>
            <a:chExt cx="1884936" cy="2475242"/>
          </a:xfrm>
        </p:grpSpPr>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7" name="TextBox 6"/>
            <p:cNvSpPr txBox="1"/>
            <p:nvPr/>
          </p:nvSpPr>
          <p:spPr>
            <a:xfrm rot="622290">
              <a:off x="7636816" y="3523230"/>
              <a:ext cx="131318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Spider trap</a:t>
              </a:r>
            </a:p>
          </p:txBody>
        </p:sp>
      </p:grpSp>
      <p:pic>
        <p:nvPicPr>
          <p:cNvPr id="241666" name="Picture 2">
            <a:extLst>
              <a:ext uri="{FF2B5EF4-FFF2-40B4-BE49-F238E27FC236}">
                <a16:creationId xmlns:a16="http://schemas.microsoft.com/office/drawing/2014/main" id="{D53F8E67-8807-B542-9721-9704C8DDA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89" y="4091498"/>
            <a:ext cx="5549900" cy="19202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FF0F24-DB70-FA46-8676-55A6984DAEC8}"/>
              </a:ext>
            </a:extLst>
          </p:cNvPr>
          <p:cNvSpPr/>
          <p:nvPr/>
        </p:nvSpPr>
        <p:spPr>
          <a:xfrm>
            <a:off x="4267200" y="1166368"/>
            <a:ext cx="4596402" cy="2308324"/>
          </a:xfrm>
          <a:prstGeom prst="rect">
            <a:avLst/>
          </a:prstGeom>
        </p:spPr>
        <p:txBody>
          <a:bodyPr wrap="square">
            <a:spAutoFit/>
          </a:bodyPr>
          <a:lstStyle/>
          <a:p>
            <a:r>
              <a:rPr lang="en-US" sz="2400" b="1" dirty="0"/>
              <a:t>(2)</a:t>
            </a:r>
            <a:r>
              <a:rPr lang="en-US" sz="2400" b="1" dirty="0">
                <a:solidFill>
                  <a:srgbClr val="0000FF"/>
                </a:solidFill>
              </a:rPr>
              <a:t> </a:t>
            </a:r>
            <a:r>
              <a:rPr lang="en-US" sz="2400" b="1" dirty="0">
                <a:solidFill>
                  <a:srgbClr val="008000"/>
                </a:solidFill>
              </a:rPr>
              <a:t>Spider traps:</a:t>
            </a:r>
            <a:r>
              <a:rPr lang="en-US" sz="2400" dirty="0">
                <a:solidFill>
                  <a:srgbClr val="008000"/>
                </a:solidFill>
              </a:rPr>
              <a:t> </a:t>
            </a:r>
            <a:br>
              <a:rPr lang="en-US" sz="2400" dirty="0">
                <a:solidFill>
                  <a:srgbClr val="008000"/>
                </a:solidFill>
              </a:rPr>
            </a:br>
            <a:r>
              <a:rPr lang="en-US" sz="2400" dirty="0"/>
              <a:t>all out-links are within the group</a:t>
            </a:r>
          </a:p>
          <a:p>
            <a:pPr marL="800100" lvl="1" indent="-342900">
              <a:buFont typeface="Arial" panose="020B0604020202020204" pitchFamily="34" charset="0"/>
              <a:buChar char="•"/>
            </a:pPr>
            <a:r>
              <a:rPr lang="en-US" sz="2400" dirty="0">
                <a:solidFill>
                  <a:srgbClr val="FF0000"/>
                </a:solidFill>
              </a:rPr>
              <a:t>Random walked gets “stuck” in a trap</a:t>
            </a:r>
          </a:p>
          <a:p>
            <a:pPr marL="800100" lvl="1" indent="-342900">
              <a:buFont typeface="Arial" panose="020B0604020202020204" pitchFamily="34" charset="0"/>
              <a:buChar char="•"/>
            </a:pPr>
            <a:r>
              <a:rPr lang="en-US" sz="2400" dirty="0">
                <a:solidFill>
                  <a:srgbClr val="FF0000"/>
                </a:solidFill>
              </a:rPr>
              <a:t>And eventually spider traps absorb all importance</a:t>
            </a:r>
          </a:p>
        </p:txBody>
      </p:sp>
    </p:spTree>
    <p:extLst>
      <p:ext uri="{BB962C8B-B14F-4D97-AF65-F5344CB8AC3E}">
        <p14:creationId xmlns:p14="http://schemas.microsoft.com/office/powerpoint/2010/main" val="17469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Spider Traps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3/6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t="-696"/>
                </a:stretch>
              </a:blipFill>
            </p:spPr>
            <p:txBody>
              <a:bodyPr/>
              <a:lstStyle/>
              <a:p>
                <a:r>
                  <a:rPr lang="en-US">
                    <a:noFill/>
                  </a:rPr>
                  <a:t> </a:t>
                </a:r>
              </a:p>
            </p:txBody>
          </p:sp>
        </mc:Fallback>
      </mc:AlternateContent>
      <p:sp>
        <p:nvSpPr>
          <p:cNvPr id="17" name="Slide Number Placeholder 16"/>
          <p:cNvSpPr>
            <a:spLocks noGrp="1"/>
          </p:cNvSpPr>
          <p:nvPr>
            <p:ph type="sldNum" sz="quarter" idx="12"/>
          </p:nvPr>
        </p:nvSpPr>
        <p:spPr/>
        <p:txBody>
          <a:bodyPr/>
          <a:lstStyle/>
          <a:p>
            <a:fld id="{19B12225-5612-419B-A8D5-4B8EEE4C217E}" type="slidenum">
              <a:rPr lang="en-US" smtClean="0"/>
              <a:pPr/>
              <a:t>57</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extLst>
              <p:ext uri="{D42A27DB-BD31-4B8C-83A1-F6EECF244321}">
                <p14:modId xmlns:p14="http://schemas.microsoft.com/office/powerpoint/2010/main" val="2779869642"/>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dirty="0">
                <a:latin typeface="Arial" pitchFamily="34" charset="0"/>
                <a:cs typeface="Arial" pitchFamily="34" charset="0"/>
              </a:rPr>
              <a:t>m is a spider trap</a:t>
            </a:r>
          </a:p>
        </p:txBody>
      </p:sp>
      <p:sp>
        <p:nvSpPr>
          <p:cNvPr id="9" name="Rectangle 8"/>
          <p:cNvSpPr/>
          <p:nvPr/>
        </p:nvSpPr>
        <p:spPr>
          <a:xfrm>
            <a:off x="762000" y="6272977"/>
            <a:ext cx="5638800" cy="400110"/>
          </a:xfrm>
          <a:prstGeom prst="rect">
            <a:avLst/>
          </a:prstGeom>
        </p:spPr>
        <p:txBody>
          <a:bodyPr wrap="square">
            <a:spAutoFit/>
          </a:bodyPr>
          <a:lstStyle/>
          <a:p>
            <a:r>
              <a:rPr lang="en-US" sz="2000" dirty="0"/>
              <a:t>All the PageRank score gets “trapped” in node m.</a:t>
            </a:r>
          </a:p>
        </p:txBody>
      </p:sp>
    </p:spTree>
    <p:extLst>
      <p:ext uri="{BB962C8B-B14F-4D97-AF65-F5344CB8AC3E}">
        <p14:creationId xmlns:p14="http://schemas.microsoft.com/office/powerpoint/2010/main" val="766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a:p>
            <a:r>
              <a:rPr lang="en-US" b="1" dirty="0">
                <a:solidFill>
                  <a:srgbClr val="0000FF"/>
                </a:solidFill>
              </a:rPr>
              <a:t>Surfer will teleport out of spider trap </a:t>
            </a:r>
            <a:br>
              <a:rPr lang="en-US" b="1" dirty="0">
                <a:solidFill>
                  <a:srgbClr val="0000FF"/>
                </a:solidFill>
              </a:rPr>
            </a:br>
            <a:r>
              <a:rPr lang="en-US" b="1" dirty="0">
                <a:solidFill>
                  <a:srgbClr val="0000FF"/>
                </a:solidFill>
              </a:rPr>
              <a:t>within a few time steps</a:t>
            </a:r>
          </a:p>
        </p:txBody>
      </p:sp>
      <p:sp>
        <p:nvSpPr>
          <p:cNvPr id="5" name="Slide Number Placeholder 4"/>
          <p:cNvSpPr>
            <a:spLocks noGrp="1"/>
          </p:cNvSpPr>
          <p:nvPr>
            <p:ph type="sldNum" sz="quarter" idx="12"/>
          </p:nvPr>
        </p:nvSpPr>
        <p:spPr/>
        <p:txBody>
          <a:bodyPr/>
          <a:lstStyle/>
          <a:p>
            <a:pPr>
              <a:defRPr/>
            </a:pPr>
            <a:fld id="{F5BD8557-800F-4A45-9A18-B90D31CEA0D6}" type="slidenum">
              <a:rPr lang="en-US"/>
              <a:pPr>
                <a:defRPr/>
              </a:pPr>
              <a:t>58</a:t>
            </a:fld>
            <a:endParaRPr lang="en-US"/>
          </a:p>
        </p:txBody>
      </p:sp>
      <p:grpSp>
        <p:nvGrpSpPr>
          <p:cNvPr id="15" name="Group 20"/>
          <p:cNvGrpSpPr/>
          <p:nvPr/>
        </p:nvGrpSpPr>
        <p:grpSpPr>
          <a:xfrm>
            <a:off x="3729182" y="5181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8610600"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6027680" y="5638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rot="1803983">
            <a:off x="8319653" y="5794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a:off x="7696204" y="5548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rot="15957252">
            <a:off x="7476168" y="6036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0"/>
          <p:cNvGrpSpPr/>
          <p:nvPr/>
        </p:nvGrpSpPr>
        <p:grpSpPr>
          <a:xfrm>
            <a:off x="7086600" y="5181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Tree>
    <p:extLst>
      <p:ext uri="{BB962C8B-B14F-4D97-AF65-F5344CB8AC3E}">
        <p14:creationId xmlns:p14="http://schemas.microsoft.com/office/powerpoint/2010/main" val="1788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3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Dead Ends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1/12	2/24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t="-696"/>
                </a:stretch>
              </a:blipFill>
            </p:spPr>
            <p:txBody>
              <a:bodyPr/>
              <a:lstStyle/>
              <a:p>
                <a:r>
                  <a:rPr lang="en-US">
                    <a:noFill/>
                  </a:rPr>
                  <a:t> </a:t>
                </a:r>
              </a:p>
            </p:txBody>
          </p:sp>
        </mc:Fallback>
      </mc:AlternateContent>
      <p:sp>
        <p:nvSpPr>
          <p:cNvPr id="17" name="Slide Number Placeholder 16"/>
          <p:cNvSpPr>
            <a:spLocks noGrp="1"/>
          </p:cNvSpPr>
          <p:nvPr>
            <p:ph type="sldNum" sz="quarter" idx="12"/>
          </p:nvPr>
        </p:nvSpPr>
        <p:spPr/>
        <p:txBody>
          <a:bodyPr/>
          <a:lstStyle/>
          <a:p>
            <a:fld id="{19B12225-5612-419B-A8D5-4B8EEE4C217E}" type="slidenum">
              <a:rPr lang="en-US" smtClean="0"/>
              <a:pPr/>
              <a:t>59</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extLst>
              <p:ext uri="{D42A27DB-BD31-4B8C-83A1-F6EECF244321}">
                <p14:modId xmlns:p14="http://schemas.microsoft.com/office/powerpoint/2010/main" val="2948996396"/>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7" name="Rectangle 6"/>
          <p:cNvSpPr/>
          <p:nvPr/>
        </p:nvSpPr>
        <p:spPr>
          <a:xfrm>
            <a:off x="707200" y="6305490"/>
            <a:ext cx="7370000" cy="400110"/>
          </a:xfrm>
          <a:prstGeom prst="rect">
            <a:avLst/>
          </a:prstGeom>
        </p:spPr>
        <p:txBody>
          <a:bodyPr wrap="square">
            <a:spAutoFit/>
          </a:bodyPr>
          <a:lstStyle/>
          <a:p>
            <a:r>
              <a:rPr lang="en-US" sz="2000" dirty="0"/>
              <a:t>Here the PageRank “leaks” out since the matrix is not stochastic.</a:t>
            </a:r>
          </a:p>
        </p:txBody>
      </p:sp>
    </p:spTree>
    <p:extLst>
      <p:ext uri="{BB962C8B-B14F-4D97-AF65-F5344CB8AC3E}">
        <p14:creationId xmlns:p14="http://schemas.microsoft.com/office/powerpoint/2010/main" val="26559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D6C88B-714D-3741-A2F2-C3C8B87B9E92}"/>
              </a:ext>
            </a:extLst>
          </p:cNvPr>
          <p:cNvSpPr>
            <a:spLocks noGrp="1"/>
          </p:cNvSpPr>
          <p:nvPr>
            <p:ph type="title"/>
          </p:nvPr>
        </p:nvSpPr>
        <p:spPr>
          <a:xfrm>
            <a:off x="468630" y="395292"/>
            <a:ext cx="8013192" cy="950976"/>
          </a:xfrm>
        </p:spPr>
        <p:txBody>
          <a:bodyPr/>
          <a:lstStyle/>
          <a:p>
            <a:r>
              <a:rPr lang="en-US" dirty="0"/>
              <a:t>Google</a:t>
            </a:r>
          </a:p>
        </p:txBody>
      </p:sp>
      <p:sp>
        <p:nvSpPr>
          <p:cNvPr id="2" name="Text Placeholder 1">
            <a:extLst>
              <a:ext uri="{FF2B5EF4-FFF2-40B4-BE49-F238E27FC236}">
                <a16:creationId xmlns:a16="http://schemas.microsoft.com/office/drawing/2014/main" id="{F2F12EF5-341D-FC46-A697-1EEEBF98BC63}"/>
              </a:ext>
            </a:extLst>
          </p:cNvPr>
          <p:cNvSpPr>
            <a:spLocks noGrp="1"/>
          </p:cNvSpPr>
          <p:nvPr>
            <p:ph type="body" idx="1"/>
          </p:nvPr>
        </p:nvSpPr>
        <p:spPr>
          <a:xfrm>
            <a:off x="468630" y="1576104"/>
            <a:ext cx="8022336" cy="685800"/>
          </a:xfrm>
        </p:spPr>
        <p:txBody>
          <a:bodyPr>
            <a:normAutofit fontScale="92500"/>
          </a:bodyPr>
          <a:lstStyle/>
          <a:p>
            <a:r>
              <a:rPr lang="en-US" dirty="0"/>
              <a:t>Feb 2023 – Around  35 trillion webpages</a:t>
            </a:r>
          </a:p>
        </p:txBody>
      </p:sp>
      <p:sp>
        <p:nvSpPr>
          <p:cNvPr id="3" name="Slide Number Placeholder 2">
            <a:extLst>
              <a:ext uri="{FF2B5EF4-FFF2-40B4-BE49-F238E27FC236}">
                <a16:creationId xmlns:a16="http://schemas.microsoft.com/office/drawing/2014/main" id="{10D4E127-0AB1-8E44-907A-F8F02AF3A40D}"/>
              </a:ext>
            </a:extLst>
          </p:cNvPr>
          <p:cNvSpPr>
            <a:spLocks noGrp="1"/>
          </p:cNvSpPr>
          <p:nvPr>
            <p:ph type="sldNum" sz="quarter" idx="12"/>
          </p:nvPr>
        </p:nvSpPr>
        <p:spPr/>
        <p:txBody>
          <a:bodyPr/>
          <a:lstStyle/>
          <a:p>
            <a:fld id="{19B12225-5612-419B-A8D5-4B8EEE4C217E}" type="slidenum">
              <a:rPr lang="en-US" smtClean="0"/>
              <a:pPr/>
              <a:t>6</a:t>
            </a:fld>
            <a:endParaRPr lang="en-US"/>
          </a:p>
        </p:txBody>
      </p:sp>
      <p:pic>
        <p:nvPicPr>
          <p:cNvPr id="4" name="Picture 3">
            <a:extLst>
              <a:ext uri="{FF2B5EF4-FFF2-40B4-BE49-F238E27FC236}">
                <a16:creationId xmlns:a16="http://schemas.microsoft.com/office/drawing/2014/main" id="{AB35D0B2-8912-2741-84BD-0C7808CAD4FE}"/>
              </a:ext>
            </a:extLst>
          </p:cNvPr>
          <p:cNvPicPr>
            <a:picLocks noChangeAspect="1"/>
          </p:cNvPicPr>
          <p:nvPr/>
        </p:nvPicPr>
        <p:blipFill>
          <a:blip r:embed="rId2"/>
          <a:stretch>
            <a:fillRect/>
          </a:stretch>
        </p:blipFill>
        <p:spPr>
          <a:xfrm>
            <a:off x="205740" y="2967228"/>
            <a:ext cx="8557260" cy="3738372"/>
          </a:xfrm>
          <a:prstGeom prst="rect">
            <a:avLst/>
          </a:prstGeom>
        </p:spPr>
      </p:pic>
    </p:spTree>
    <p:extLst>
      <p:ext uri="{BB962C8B-B14F-4D97-AF65-F5344CB8AC3E}">
        <p14:creationId xmlns:p14="http://schemas.microsoft.com/office/powerpoint/2010/main" val="807425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Solution: Always Teleport!</a:t>
            </a:r>
          </a:p>
        </p:txBody>
      </p:sp>
      <p:sp>
        <p:nvSpPr>
          <p:cNvPr id="86019" name="Rectangle 3"/>
          <p:cNvSpPr>
            <a:spLocks noGrp="1"/>
          </p:cNvSpPr>
          <p:nvPr>
            <p:ph idx="1"/>
          </p:nvPr>
        </p:nvSpPr>
        <p:spPr>
          <a:xfrm>
            <a:off x="457200" y="1295400"/>
            <a:ext cx="8229600" cy="2514600"/>
          </a:xfrm>
        </p:spPr>
        <p:txBody>
          <a:bodyPr/>
          <a:lstStyle/>
          <a:p>
            <a:r>
              <a:rPr lang="en-US" b="1" dirty="0">
                <a:solidFill>
                  <a:srgbClr val="D60093"/>
                </a:solidFill>
              </a:rPr>
              <a:t>Teleports: </a:t>
            </a:r>
            <a:r>
              <a:rPr lang="en-US" dirty="0"/>
              <a:t>Follow random teleport links with probability 1.0 from dead-ends</a:t>
            </a:r>
          </a:p>
          <a:p>
            <a:pPr lvl="1"/>
            <a:r>
              <a:rPr lang="en-US" dirty="0"/>
              <a:t>Adjust matrix accordingly</a:t>
            </a:r>
          </a:p>
          <a:p>
            <a:pPr>
              <a:buFont typeface="Wingdings 2" pitchFamily="18" charset="2"/>
              <a:buNone/>
            </a:pP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60</a:t>
            </a:fld>
            <a:endParaRPr lang="en-US"/>
          </a:p>
        </p:txBody>
      </p:sp>
      <p:grpSp>
        <p:nvGrpSpPr>
          <p:cNvPr id="7" name="Group 20"/>
          <p:cNvGrpSpPr/>
          <p:nvPr/>
        </p:nvGrpSpPr>
        <p:grpSpPr>
          <a:xfrm>
            <a:off x="1676400" y="33210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15" name="Table 14"/>
          <p:cNvGraphicFramePr>
            <a:graphicFrameLocks noGrp="1"/>
          </p:cNvGraphicFramePr>
          <p:nvPr>
            <p:extLst>
              <p:ext uri="{D42A27DB-BD31-4B8C-83A1-F6EECF244321}">
                <p14:modId xmlns:p14="http://schemas.microsoft.com/office/powerpoint/2010/main" val="493275776"/>
              </p:ext>
            </p:extLst>
          </p:nvPr>
        </p:nvGraphicFramePr>
        <p:xfrm>
          <a:off x="49530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270876360"/>
              </p:ext>
            </p:extLst>
          </p:nvPr>
        </p:nvGraphicFramePr>
        <p:xfrm>
          <a:off x="9144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Right Arrow 1"/>
          <p:cNvSpPr/>
          <p:nvPr/>
        </p:nvSpPr>
        <p:spPr>
          <a:xfrm>
            <a:off x="3810000" y="34647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28"/>
          <p:cNvSpPr/>
          <p:nvPr/>
        </p:nvSpPr>
        <p:spPr>
          <a:xfrm rot="1803983">
            <a:off x="6774708" y="38871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8" name="Group 20"/>
          <p:cNvGrpSpPr/>
          <p:nvPr/>
        </p:nvGrpSpPr>
        <p:grpSpPr>
          <a:xfrm>
            <a:off x="5486400" y="32766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Tree>
    <p:extLst>
      <p:ext uri="{BB962C8B-B14F-4D97-AF65-F5344CB8AC3E}">
        <p14:creationId xmlns:p14="http://schemas.microsoft.com/office/powerpoint/2010/main" val="3438121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dirty="0">
                <a:solidFill>
                  <a:srgbClr val="0000FF"/>
                </a:solidFill>
              </a:rPr>
              <a:t>Why are dead-ends and spider traps a problem </a:t>
            </a:r>
            <a:br>
              <a:rPr lang="en-US" b="1" dirty="0">
                <a:solidFill>
                  <a:srgbClr val="0000FF"/>
                </a:solidFill>
              </a:rPr>
            </a:br>
            <a:r>
              <a:rPr lang="en-US" b="1" dirty="0"/>
              <a:t>and </a:t>
            </a:r>
            <a:r>
              <a:rPr lang="en-US" b="1" dirty="0">
                <a:solidFill>
                  <a:srgbClr val="FF0066"/>
                </a:solidFill>
              </a:rPr>
              <a:t>why do teleports solve the problem?</a:t>
            </a:r>
          </a:p>
          <a:p>
            <a:r>
              <a:rPr lang="en-US" b="1" dirty="0">
                <a:solidFill>
                  <a:srgbClr val="0000FF"/>
                </a:solidFill>
              </a:rPr>
              <a:t>Spider-traps</a:t>
            </a:r>
            <a:r>
              <a:rPr lang="en-US" dirty="0">
                <a:solidFill>
                  <a:srgbClr val="0000FF"/>
                </a:solidFill>
              </a:rPr>
              <a:t> </a:t>
            </a:r>
            <a:r>
              <a:rPr lang="en-US" dirty="0"/>
              <a:t>are not a problem, but with traps PageRank scores are </a:t>
            </a:r>
            <a:r>
              <a:rPr lang="en-US" b="1" dirty="0"/>
              <a:t>not</a:t>
            </a:r>
            <a:r>
              <a:rPr lang="en-US" dirty="0"/>
              <a:t> what we want</a:t>
            </a:r>
          </a:p>
          <a:p>
            <a:pPr lvl="1"/>
            <a:r>
              <a:rPr lang="en-US" b="1" dirty="0">
                <a:solidFill>
                  <a:srgbClr val="FF0066"/>
                </a:solidFill>
              </a:rPr>
              <a:t>Solution:</a:t>
            </a:r>
            <a:r>
              <a:rPr lang="en-US" dirty="0"/>
              <a:t> Never get stuck in a spider trap by </a:t>
            </a:r>
            <a:br>
              <a:rPr lang="en-US" dirty="0"/>
            </a:br>
            <a:r>
              <a:rPr lang="en-US" dirty="0"/>
              <a:t>teleporting out of it in a finite number of steps</a:t>
            </a:r>
            <a:endParaRPr lang="en-US" b="1" dirty="0"/>
          </a:p>
          <a:p>
            <a:r>
              <a:rPr lang="en-US" b="1" dirty="0">
                <a:solidFill>
                  <a:srgbClr val="0000FF"/>
                </a:solidFill>
              </a:rPr>
              <a:t>Dead-ends</a:t>
            </a:r>
            <a:r>
              <a:rPr lang="en-US" dirty="0"/>
              <a:t> are a problem</a:t>
            </a:r>
          </a:p>
          <a:p>
            <a:pPr lvl="1"/>
            <a:r>
              <a:rPr lang="en-US" dirty="0"/>
              <a:t>The matrix is not column stochastic so our initial assumptions are not met</a:t>
            </a:r>
          </a:p>
          <a:p>
            <a:pPr lvl="1"/>
            <a:r>
              <a:rPr lang="en-US" b="1" dirty="0">
                <a:solidFill>
                  <a:srgbClr val="FF0066"/>
                </a:solidFill>
              </a:rPr>
              <a:t>Solution:</a:t>
            </a:r>
            <a:r>
              <a:rPr lang="en-US" dirty="0"/>
              <a:t> Make matrix column stochastic by always teleporting when there is nowhere else to go</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61</a:t>
            </a:fld>
            <a:endParaRPr lang="en-US"/>
          </a:p>
        </p:txBody>
      </p:sp>
    </p:spTree>
    <p:extLst>
      <p:ext uri="{BB962C8B-B14F-4D97-AF65-F5344CB8AC3E}">
        <p14:creationId xmlns:p14="http://schemas.microsoft.com/office/powerpoint/2010/main" val="70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Solution: Random Teleports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39951"/>
                <a:ext cx="8229600" cy="5257801"/>
              </a:xfrm>
            </p:spPr>
            <p:txBody>
              <a:bodyPr>
                <a:normAutofit/>
              </a:bodyPr>
              <a:lstStyle/>
              <a:p>
                <a:r>
                  <a:rPr lang="en-US" b="1" u="sng" dirty="0">
                    <a:solidFill>
                      <a:srgbClr val="D60093"/>
                    </a:solidFill>
                  </a:rPr>
                  <a:t>Google’s solution that does it all:</a:t>
                </a:r>
                <a:br>
                  <a:rPr lang="en-US" b="1" u="sng" dirty="0">
                    <a:solidFill>
                      <a:srgbClr val="D60093"/>
                    </a:solidFill>
                  </a:rPr>
                </a:br>
                <a:r>
                  <a:rPr lang="en-US" dirty="0">
                    <a:solidFill>
                      <a:srgbClr val="0000FF"/>
                    </a:solidFill>
                  </a:rPr>
                  <a:t>At each step, random surfer has two options:</a:t>
                </a:r>
              </a:p>
              <a:p>
                <a:pPr lvl="1"/>
                <a:r>
                  <a:rPr lang="en-US" dirty="0"/>
                  <a:t>With probability </a:t>
                </a:r>
                <a:r>
                  <a:rPr lang="en-US" b="1" i="1" dirty="0">
                    <a:latin typeface="Times New Roman" pitchFamily="18" charset="0"/>
                    <a:cs typeface="Times New Roman" pitchFamily="18" charset="0"/>
                    <a:sym typeface="Symbol" pitchFamily="18" charset="2"/>
                  </a:rPr>
                  <a:t></a:t>
                </a:r>
                <a:r>
                  <a:rPr lang="en-US" dirty="0"/>
                  <a:t>,  follow a link at random</a:t>
                </a:r>
              </a:p>
              <a:p>
                <a:pPr lvl="1"/>
                <a:r>
                  <a:rPr lang="en-US" dirty="0"/>
                  <a:t>With probability </a:t>
                </a:r>
                <a:r>
                  <a:rPr lang="en-US" b="1" i="1" dirty="0">
                    <a:latin typeface="Times New Roman" pitchFamily="18" charset="0"/>
                    <a:cs typeface="Times New Roman" pitchFamily="18" charset="0"/>
                  </a:rPr>
                  <a:t>1-</a:t>
                </a:r>
                <a:r>
                  <a:rPr lang="en-US" b="1" i="1" dirty="0">
                    <a:latin typeface="Times New Roman" pitchFamily="18" charset="0"/>
                    <a:cs typeface="Times New Roman" pitchFamily="18" charset="0"/>
                    <a:sym typeface="Symbol" pitchFamily="18" charset="2"/>
                  </a:rPr>
                  <a:t></a:t>
                </a:r>
                <a:r>
                  <a:rPr lang="en-US" dirty="0"/>
                  <a:t>, jump to some random page</a:t>
                </a:r>
              </a:p>
              <a:p>
                <a:pPr lvl="8"/>
                <a:endParaRPr lang="en-US" b="1" dirty="0">
                  <a:solidFill>
                    <a:srgbClr val="0000FF"/>
                  </a:solidFill>
                </a:endParaRPr>
              </a:p>
              <a:p>
                <a:r>
                  <a:rPr lang="en-US" b="1" dirty="0">
                    <a:solidFill>
                      <a:srgbClr val="0000FF"/>
                    </a:solidFill>
                  </a:rPr>
                  <a:t>PageRank equation </a:t>
                </a:r>
                <a:br>
                  <a:rPr lang="en-US" dirty="0"/>
                </a:br>
                <a14:m>
                  <m:oMath xmlns:m="http://schemas.openxmlformats.org/officeDocument/2006/math">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panose="02040503050406030204" pitchFamily="18" charset="0"/>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panose="02040503050406030204" pitchFamily="18" charset="0"/>
                                <a:cs typeface="Times New Roman" pitchFamily="18" charset="0"/>
                              </a:rPr>
                            </m:ctrlPr>
                          </m:fPr>
                          <m:num>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panose="02040503050406030204" pitchFamily="18" charset="0"/>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i="1" dirty="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39951"/>
                <a:ext cx="8229600" cy="5257801"/>
              </a:xfrm>
              <a:blipFill rotWithShape="0">
                <a:blip r:embed="rId2" cstate="print"/>
                <a:stretch>
                  <a:fillRect t="-57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62</a:t>
            </a:fld>
            <a:endParaRPr lang="en-US"/>
          </a:p>
        </p:txBody>
      </p:sp>
      <p:sp>
        <p:nvSpPr>
          <p:cNvPr id="8" name="TextBox 7"/>
          <p:cNvSpPr txBox="1"/>
          <p:nvPr/>
        </p:nvSpPr>
        <p:spPr>
          <a:xfrm>
            <a:off x="7467600" y="3581399"/>
            <a:ext cx="1470660" cy="1200329"/>
          </a:xfrm>
          <a:prstGeom prst="rect">
            <a:avLst/>
          </a:prstGeom>
          <a:noFill/>
        </p:spPr>
        <p:txBody>
          <a:bodyPr wrap="square" rtlCol="0">
            <a:spAutoFit/>
          </a:bodyPr>
          <a:lstStyle/>
          <a:p>
            <a:pPr algn="r"/>
            <a:r>
              <a:rPr lang="en-US" sz="2400" dirty="0">
                <a:solidFill>
                  <a:srgbClr val="008000"/>
                </a:solidFill>
              </a:rPr>
              <a:t>d</a:t>
            </a:r>
            <a:r>
              <a:rPr lang="en-US" sz="2400" baseline="-25000" dirty="0">
                <a:solidFill>
                  <a:srgbClr val="008000"/>
                </a:solidFill>
              </a:rPr>
              <a:t>i</a:t>
            </a:r>
            <a:r>
              <a:rPr lang="en-US" sz="2400" dirty="0">
                <a:solidFill>
                  <a:srgbClr val="008000"/>
                </a:solidFill>
              </a:rPr>
              <a:t> … out-degree </a:t>
            </a:r>
            <a:br>
              <a:rPr lang="en-US" sz="2400" dirty="0">
                <a:solidFill>
                  <a:srgbClr val="008000"/>
                </a:solidFill>
              </a:rPr>
            </a:br>
            <a:r>
              <a:rPr lang="en-US" sz="2400" dirty="0">
                <a:solidFill>
                  <a:srgbClr val="008000"/>
                </a:solidFill>
              </a:rPr>
              <a:t>of node i</a:t>
            </a:r>
          </a:p>
        </p:txBody>
      </p:sp>
      <mc:AlternateContent xmlns:mc="http://schemas.openxmlformats.org/markup-compatibility/2006" xmlns:a14="http://schemas.microsoft.com/office/drawing/2010/main">
        <mc:Choice Requires="a14">
          <p:sp>
            <p:nvSpPr>
              <p:cNvPr id="11" name="TextBox 10"/>
              <p:cNvSpPr txBox="1"/>
              <p:nvPr/>
            </p:nvSpPr>
            <p:spPr>
              <a:xfrm>
                <a:off x="457200" y="5752683"/>
                <a:ext cx="8001000" cy="1015663"/>
              </a:xfrm>
              <a:prstGeom prst="rect">
                <a:avLst/>
              </a:prstGeom>
              <a:noFill/>
            </p:spPr>
            <p:txBody>
              <a:bodyPr wrap="square" rtlCol="0">
                <a:spAutoFit/>
              </a:bodyPr>
              <a:lstStyle/>
              <a:p>
                <a:pPr algn="ctr"/>
                <a:r>
                  <a:rPr lang="en-US" sz="2000" dirty="0">
                    <a:solidFill>
                      <a:srgbClr val="008000"/>
                    </a:solidFill>
                    <a:latin typeface="Arial" pitchFamily="34" charset="0"/>
                    <a:cs typeface="Arial" pitchFamily="34" charset="0"/>
                  </a:rPr>
                  <a:t>This formulation assumes that </a:t>
                </a:r>
                <a14:m>
                  <m:oMath xmlns:m="http://schemas.openxmlformats.org/officeDocument/2006/math">
                    <m:r>
                      <a:rPr lang="en-US" sz="2000" b="1" i="1" dirty="0" smtClean="0">
                        <a:solidFill>
                          <a:srgbClr val="008000"/>
                        </a:solidFill>
                        <a:latin typeface="Cambria Math"/>
                        <a:cs typeface="Arial" pitchFamily="34" charset="0"/>
                      </a:rPr>
                      <m:t>𝑴</m:t>
                    </m:r>
                  </m:oMath>
                </a14:m>
                <a:r>
                  <a:rPr lang="en-US" sz="2000" dirty="0">
                    <a:solidFill>
                      <a:srgbClr val="008000"/>
                    </a:solidFill>
                    <a:latin typeface="Arial" pitchFamily="34" charset="0"/>
                    <a:cs typeface="Arial" pitchFamily="34" charset="0"/>
                  </a:rPr>
                  <a:t> has no dead ends.  We can either preprocess matrix </a:t>
                </a:r>
                <a14:m>
                  <m:oMath xmlns:m="http://schemas.openxmlformats.org/officeDocument/2006/math">
                    <m:r>
                      <a:rPr lang="en-US" sz="2000" b="1" i="1" dirty="0" smtClean="0">
                        <a:solidFill>
                          <a:srgbClr val="008000"/>
                        </a:solidFill>
                        <a:latin typeface="Cambria Math"/>
                        <a:cs typeface="Arial" pitchFamily="34" charset="0"/>
                      </a:rPr>
                      <m:t>𝑴</m:t>
                    </m:r>
                  </m:oMath>
                </a14:m>
                <a:r>
                  <a:rPr lang="en-US" sz="2000" dirty="0">
                    <a:solidFill>
                      <a:srgbClr val="008000"/>
                    </a:solidFill>
                    <a:latin typeface="Arial" pitchFamily="34" charset="0"/>
                    <a:cs typeface="Arial" pitchFamily="34" charset="0"/>
                  </a:rPr>
                  <a:t> to remove all dead ends or explicitly follow random teleport links with probability 1.0 from dead-ends.</a:t>
                </a:r>
              </a:p>
            </p:txBody>
          </p:sp>
        </mc:Choice>
        <mc:Fallback xmlns="">
          <p:sp>
            <p:nvSpPr>
              <p:cNvPr id="11" name="TextBox 10"/>
              <p:cNvSpPr txBox="1">
                <a:spLocks noRot="1" noChangeAspect="1" noMove="1" noResize="1" noEditPoints="1" noAdjustHandles="1" noChangeArrowheads="1" noChangeShapeType="1" noTextEdit="1"/>
              </p:cNvSpPr>
              <p:nvPr/>
            </p:nvSpPr>
            <p:spPr>
              <a:xfrm>
                <a:off x="457200" y="5752683"/>
                <a:ext cx="8001000" cy="1015663"/>
              </a:xfrm>
              <a:prstGeom prst="rect">
                <a:avLst/>
              </a:prstGeom>
              <a:blipFill rotWithShape="0">
                <a:blip r:embed="rId3" cstate="print"/>
                <a:stretch>
                  <a:fillRect t="-3012" b="-10843"/>
                </a:stretch>
              </a:blipFill>
            </p:spPr>
            <p:txBody>
              <a:bodyPr/>
              <a:lstStyle/>
              <a:p>
                <a:r>
                  <a:rPr lang="en-US">
                    <a:noFill/>
                  </a:rPr>
                  <a:t> </a:t>
                </a:r>
              </a:p>
            </p:txBody>
          </p:sp>
        </mc:Fallback>
      </mc:AlternateContent>
    </p:spTree>
    <p:extLst>
      <p:ext uri="{BB962C8B-B14F-4D97-AF65-F5344CB8AC3E}">
        <p14:creationId xmlns:p14="http://schemas.microsoft.com/office/powerpoint/2010/main" val="23480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The Google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097280"/>
                <a:ext cx="8862060" cy="5486400"/>
              </a:xfrm>
            </p:spPr>
            <p:txBody>
              <a:bodyPr>
                <a:normAutofit/>
              </a:bodyPr>
              <a:lstStyle/>
              <a:p>
                <a:r>
                  <a:rPr lang="en-US" b="1" dirty="0">
                    <a:solidFill>
                      <a:srgbClr val="0000FF"/>
                    </a:solidFill>
                  </a:rPr>
                  <a:t>PageRank equation</a:t>
                </a:r>
                <a:br>
                  <a:rPr lang="en-US" dirty="0"/>
                </a:br>
                <a14:m>
                  <m:oMath xmlns:m="http://schemas.openxmlformats.org/officeDocument/2006/math">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𝑗</m:t>
                        </m:r>
                      </m:sub>
                    </m:sSub>
                    <m:r>
                      <a:rPr lang="en-US" i="1" dirty="0">
                        <a:latin typeface="Cambria Math"/>
                        <a:cs typeface="Times New Roman" pitchFamily="18" charset="0"/>
                      </a:rPr>
                      <m:t>=</m:t>
                    </m:r>
                    <m:nary>
                      <m:naryPr>
                        <m:chr m:val="∑"/>
                        <m:supHide m:val="on"/>
                        <m:ctrlPr>
                          <a:rPr lang="en-US" i="1" dirty="0">
                            <a:latin typeface="Cambria Math" panose="02040503050406030204" pitchFamily="18" charset="0"/>
                            <a:cs typeface="Times New Roman" pitchFamily="18" charset="0"/>
                          </a:rPr>
                        </m:ctrlPr>
                      </m:naryPr>
                      <m:sub>
                        <m:r>
                          <m:rPr>
                            <m:brk m:alnAt="7"/>
                          </m:rPr>
                          <a:rPr lang="en-US" i="1" dirty="0">
                            <a:latin typeface="Cambria Math"/>
                            <a:cs typeface="Times New Roman" pitchFamily="18" charset="0"/>
                          </a:rPr>
                          <m:t>𝑖</m:t>
                        </m:r>
                        <m:r>
                          <a:rPr lang="en-US" i="1" dirty="0">
                            <a:latin typeface="Cambria Math"/>
                            <a:cs typeface="Times New Roman" pitchFamily="18" charset="0"/>
                          </a:rPr>
                          <m:t>→</m:t>
                        </m:r>
                        <m:r>
                          <a:rPr lang="en-US" i="1" dirty="0">
                            <a:latin typeface="Cambria Math"/>
                            <a:cs typeface="Times New Roman" pitchFamily="18" charset="0"/>
                          </a:rPr>
                          <m:t>𝑗</m:t>
                        </m:r>
                      </m:sub>
                      <m:sup/>
                      <m:e>
                        <m:r>
                          <a:rPr lang="en-US" i="1" dirty="0">
                            <a:latin typeface="Cambria Math"/>
                            <a:cs typeface="Times New Roman" pitchFamily="18" charset="0"/>
                          </a:rPr>
                          <m:t>𝛽</m:t>
                        </m:r>
                        <m:f>
                          <m:fPr>
                            <m:ctrlPr>
                              <a:rPr lang="en-US" i="1" dirty="0">
                                <a:latin typeface="Cambria Math" panose="02040503050406030204" pitchFamily="18" charset="0"/>
                                <a:cs typeface="Times New Roman" pitchFamily="18" charset="0"/>
                              </a:rPr>
                            </m:ctrlPr>
                          </m:fPr>
                          <m:num>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𝑖</m:t>
                                </m:r>
                              </m:sub>
                            </m:sSub>
                          </m:num>
                          <m:den>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𝑑</m:t>
                                </m:r>
                              </m:e>
                              <m:sub>
                                <m:r>
                                  <a:rPr lang="en-US" i="1" dirty="0">
                                    <a:latin typeface="Cambria Math"/>
                                    <a:cs typeface="Times New Roman" pitchFamily="18" charset="0"/>
                                  </a:rPr>
                                  <m:t>𝑖</m:t>
                                </m:r>
                              </m:sub>
                            </m:sSub>
                          </m:den>
                        </m:f>
                      </m:e>
                    </m:nary>
                    <m:r>
                      <a:rPr lang="en-US" i="1" dirty="0">
                        <a:latin typeface="Cambria Math"/>
                        <a:cs typeface="Times New Roman" pitchFamily="18" charset="0"/>
                      </a:rPr>
                      <m:t>+</m:t>
                    </m:r>
                    <m:r>
                      <a:rPr lang="en-US" b="0" i="1" dirty="0" smtClean="0">
                        <a:latin typeface="Cambria Math"/>
                        <a:cs typeface="Times New Roman" pitchFamily="18" charset="0"/>
                      </a:rPr>
                      <m:t>(1−</m:t>
                    </m:r>
                    <m:r>
                      <a:rPr lang="en-US" i="1" dirty="0">
                        <a:latin typeface="Cambria Math"/>
                        <a:cs typeface="Times New Roman" pitchFamily="18" charset="0"/>
                      </a:rPr>
                      <m:t>𝛽</m:t>
                    </m:r>
                    <m:r>
                      <a:rPr lang="en-US" b="0" i="1" dirty="0" smtClean="0">
                        <a:latin typeface="Cambria Math"/>
                        <a:cs typeface="Times New Roman" pitchFamily="18" charset="0"/>
                      </a:rPr>
                      <m:t>)</m:t>
                    </m:r>
                    <m:f>
                      <m:fPr>
                        <m:ctrlPr>
                          <a:rPr lang="en-US" i="1" dirty="0">
                            <a:latin typeface="Cambria Math" panose="02040503050406030204" pitchFamily="18" charset="0"/>
                            <a:cs typeface="Times New Roman" pitchFamily="18" charset="0"/>
                          </a:rPr>
                        </m:ctrlPr>
                      </m:fPr>
                      <m:num>
                        <m:r>
                          <a:rPr lang="en-US" i="1" dirty="0">
                            <a:latin typeface="Cambria Math"/>
                            <a:cs typeface="Times New Roman" pitchFamily="18" charset="0"/>
                          </a:rPr>
                          <m:t>1</m:t>
                        </m:r>
                      </m:num>
                      <m:den>
                        <m:r>
                          <a:rPr lang="en-US" b="0" i="1" dirty="0" smtClean="0">
                            <a:latin typeface="Cambria Math"/>
                            <a:cs typeface="Times New Roman" pitchFamily="18" charset="0"/>
                          </a:rPr>
                          <m:t>𝑁</m:t>
                        </m:r>
                      </m:den>
                    </m:f>
                  </m:oMath>
                </a14:m>
                <a:endParaRPr lang="en-US" b="1" dirty="0">
                  <a:solidFill>
                    <a:schemeClr val="accent3"/>
                  </a:solidFill>
                </a:endParaRPr>
              </a:p>
              <a:p>
                <a:r>
                  <a:rPr lang="en-US" b="1" dirty="0">
                    <a:solidFill>
                      <a:srgbClr val="008000"/>
                    </a:solidFill>
                  </a:rPr>
                  <a:t>The Google Matrix </a:t>
                </a:r>
                <a:r>
                  <a:rPr lang="en-US" b="1" i="1" dirty="0">
                    <a:solidFill>
                      <a:srgbClr val="008000"/>
                    </a:solidFill>
                  </a:rPr>
                  <a:t>A</a:t>
                </a:r>
                <a:r>
                  <a:rPr lang="en-US" b="1" dirty="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𝛽</m:t>
                      </m:r>
                      <m:r>
                        <a:rPr lang="en-US" b="0" i="1" smtClean="0">
                          <a:latin typeface="Cambria Math"/>
                        </a:rPr>
                        <m:t> </m:t>
                      </m:r>
                      <m:r>
                        <a:rPr lang="en-US" b="0" i="1" smtClean="0">
                          <a:latin typeface="Cambria Math"/>
                        </a:rPr>
                        <m:t>𝑀</m:t>
                      </m:r>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𝛽</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1</m:t>
                                  </m:r>
                                </m:num>
                                <m:den>
                                  <m:r>
                                    <a:rPr lang="en-US" b="0" i="1" smtClean="0">
                                      <a:latin typeface="Cambria Math"/>
                                    </a:rPr>
                                    <m:t>𝑁</m:t>
                                  </m:r>
                                </m:den>
                              </m:f>
                            </m:e>
                          </m:d>
                        </m:e>
                        <m:sub>
                          <m:r>
                            <a:rPr lang="en-US" b="0" i="1" smtClean="0">
                              <a:latin typeface="Cambria Math"/>
                            </a:rPr>
                            <m:t>𝑁</m:t>
                          </m:r>
                          <m:r>
                            <a:rPr lang="en-US" b="0" i="1" smtClean="0">
                              <a:latin typeface="Cambria Math"/>
                            </a:rPr>
                            <m:t>×</m:t>
                          </m:r>
                          <m:r>
                            <a:rPr lang="en-US" b="0" i="1" smtClean="0">
                              <a:latin typeface="Cambria Math"/>
                            </a:rPr>
                            <m:t>𝑁</m:t>
                          </m:r>
                        </m:sub>
                      </m:sSub>
                    </m:oMath>
                  </m:oMathPara>
                </a14:m>
                <a:endParaRPr lang="en-US" dirty="0"/>
              </a:p>
              <a:p>
                <a:r>
                  <a:rPr lang="en-US" b="1" dirty="0">
                    <a:solidFill>
                      <a:srgbClr val="D60093"/>
                    </a:solidFill>
                  </a:rPr>
                  <a:t>We have a recursive problem: </a:t>
                </a:r>
                <a14:m>
                  <m:oMath xmlns:m="http://schemas.openxmlformats.org/officeDocument/2006/math">
                    <m:r>
                      <a:rPr lang="en-US" b="1" i="1" smtClean="0">
                        <a:solidFill>
                          <a:srgbClr val="008000"/>
                        </a:solidFill>
                        <a:latin typeface="Cambria Math"/>
                      </a:rPr>
                      <m:t>𝒓</m:t>
                    </m:r>
                    <m:r>
                      <a:rPr lang="en-US" b="1" i="1">
                        <a:solidFill>
                          <a:srgbClr val="008000"/>
                        </a:solidFill>
                        <a:latin typeface="Cambria Math"/>
                      </a:rPr>
                      <m:t>=</m:t>
                    </m:r>
                    <m:r>
                      <a:rPr lang="en-US" b="1" i="1">
                        <a:solidFill>
                          <a:srgbClr val="008000"/>
                        </a:solidFill>
                        <a:latin typeface="Cambria Math"/>
                      </a:rPr>
                      <m:t>𝑨</m:t>
                    </m:r>
                    <m:r>
                      <a:rPr lang="en-US" b="1" i="1">
                        <a:solidFill>
                          <a:srgbClr val="008000"/>
                        </a:solidFill>
                        <a:latin typeface="Cambria Math"/>
                      </a:rPr>
                      <m:t>⋅</m:t>
                    </m:r>
                    <m:r>
                      <a:rPr lang="en-US" b="1" i="1" smtClean="0">
                        <a:solidFill>
                          <a:srgbClr val="008000"/>
                        </a:solidFill>
                        <a:latin typeface="Cambria Math"/>
                      </a:rPr>
                      <m:t>𝒓</m:t>
                    </m:r>
                  </m:oMath>
                </a14:m>
                <a:r>
                  <a:rPr lang="en-US" b="1" dirty="0">
                    <a:solidFill>
                      <a:srgbClr val="D60093"/>
                    </a:solidFill>
                  </a:rPr>
                  <a:t> </a:t>
                </a:r>
                <a:br>
                  <a:rPr lang="en-US" b="1" dirty="0">
                    <a:solidFill>
                      <a:srgbClr val="D60093"/>
                    </a:solidFill>
                  </a:rPr>
                </a:br>
                <a:r>
                  <a:rPr lang="en-US" b="1" dirty="0"/>
                  <a:t>And the Power method still works!</a:t>
                </a:r>
                <a:endParaRPr lang="en-US" sz="2800" b="1" baseline="30000" dirty="0"/>
              </a:p>
              <a:p>
                <a:r>
                  <a:rPr lang="en-US" b="1" dirty="0">
                    <a:solidFill>
                      <a:srgbClr val="0000FF"/>
                    </a:solidFill>
                    <a:sym typeface="Symbol"/>
                  </a:rPr>
                  <a:t>What is </a:t>
                </a:r>
                <a:r>
                  <a:rPr lang="en-US" b="1" i="1" dirty="0">
                    <a:solidFill>
                      <a:srgbClr val="0000FF"/>
                    </a:solidFill>
                    <a:latin typeface="Times New Roman" pitchFamily="18" charset="0"/>
                    <a:cs typeface="Times New Roman" pitchFamily="18" charset="0"/>
                    <a:sym typeface="Symbol" pitchFamily="18" charset="2"/>
                  </a:rPr>
                  <a:t> </a:t>
                </a:r>
                <a:r>
                  <a:rPr lang="en-US" b="1" dirty="0">
                    <a:solidFill>
                      <a:srgbClr val="0000FF"/>
                    </a:solidFill>
                    <a:sym typeface="Symbol"/>
                  </a:rPr>
                  <a:t>?</a:t>
                </a:r>
              </a:p>
              <a:p>
                <a:pPr lvl="1"/>
                <a:r>
                  <a:rPr lang="en-US" dirty="0">
                    <a:sym typeface="Symbol"/>
                  </a:rPr>
                  <a:t>In practice </a:t>
                </a:r>
                <a:r>
                  <a:rPr lang="en-US" i="1" dirty="0">
                    <a:latin typeface="Times New Roman" pitchFamily="18" charset="0"/>
                    <a:cs typeface="Times New Roman" pitchFamily="18" charset="0"/>
                    <a:sym typeface="Symbol" pitchFamily="18" charset="2"/>
                  </a:rPr>
                  <a:t> </a:t>
                </a:r>
                <a:r>
                  <a:rPr lang="en-US" i="1" dirty="0">
                    <a:latin typeface="Times New Roman" pitchFamily="18" charset="0"/>
                    <a:cs typeface="Times New Roman" pitchFamily="18" charset="0"/>
                    <a:sym typeface="Symbol"/>
                  </a:rPr>
                  <a:t>=0.8,0.9 </a:t>
                </a:r>
                <a:r>
                  <a:rPr lang="en-US" dirty="0">
                    <a:sym typeface="Symbol"/>
                  </a:rPr>
                  <a:t>(make </a:t>
                </a:r>
                <a:r>
                  <a:rPr lang="en-US" i="1" dirty="0">
                    <a:latin typeface="Times New Roman" pitchFamily="18" charset="0"/>
                    <a:cs typeface="Times New Roman" pitchFamily="18" charset="0"/>
                    <a:sym typeface="Symbol"/>
                  </a:rPr>
                  <a:t>5</a:t>
                </a:r>
                <a:r>
                  <a:rPr lang="en-US" dirty="0">
                    <a:sym typeface="Symbol"/>
                  </a:rPr>
                  <a:t> steps on avg., jump)</a:t>
                </a:r>
              </a:p>
              <a:p>
                <a:endParaRPr lang="en-US" b="1"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097280"/>
                <a:ext cx="8862060" cy="5486400"/>
              </a:xfrm>
              <a:blipFill rotWithShape="0">
                <a:blip r:embed="rId2" cstate="print"/>
                <a:stretch>
                  <a:fillRect l="-69" t="-556" b="-11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63</a:t>
            </a:fld>
            <a:endParaRPr lang="en-US"/>
          </a:p>
        </p:txBody>
      </p:sp>
      <p:sp>
        <p:nvSpPr>
          <p:cNvPr id="7" name="Rectangle 6"/>
          <p:cNvSpPr/>
          <p:nvPr/>
        </p:nvSpPr>
        <p:spPr>
          <a:xfrm>
            <a:off x="6278768" y="2963318"/>
            <a:ext cx="2685351" cy="646331"/>
          </a:xfrm>
          <a:prstGeom prst="rect">
            <a:avLst/>
          </a:prstGeom>
        </p:spPr>
        <p:txBody>
          <a:bodyPr wrap="none">
            <a:spAutoFit/>
          </a:bodyPr>
          <a:lstStyle/>
          <a:p>
            <a:r>
              <a:rPr lang="en-US" dirty="0">
                <a:solidFill>
                  <a:srgbClr val="008000"/>
                </a:solidFill>
                <a:latin typeface="Arial" pitchFamily="34" charset="0"/>
                <a:cs typeface="Arial" pitchFamily="34" charset="0"/>
              </a:rPr>
              <a:t>[1/N]</a:t>
            </a:r>
            <a:r>
              <a:rPr lang="en-US" baseline="-25000" dirty="0" err="1">
                <a:solidFill>
                  <a:srgbClr val="008000"/>
                </a:solidFill>
                <a:latin typeface="Arial" pitchFamily="34" charset="0"/>
                <a:cs typeface="Arial" pitchFamily="34" charset="0"/>
              </a:rPr>
              <a:t>NxN</a:t>
            </a:r>
            <a:r>
              <a:rPr lang="en-US" dirty="0">
                <a:solidFill>
                  <a:srgbClr val="008000"/>
                </a:solidFill>
                <a:latin typeface="Arial" pitchFamily="34" charset="0"/>
                <a:cs typeface="Arial" pitchFamily="34" charset="0"/>
              </a:rPr>
              <a:t>…N by N matrix</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where all entries are 1/N</a:t>
            </a:r>
          </a:p>
        </p:txBody>
      </p:sp>
    </p:spTree>
    <p:extLst>
      <p:ext uri="{BB962C8B-B14F-4D97-AF65-F5344CB8AC3E}">
        <p14:creationId xmlns:p14="http://schemas.microsoft.com/office/powerpoint/2010/main" val="2547674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Random Teleports (</a:t>
            </a:r>
            <a:r>
              <a:rPr lang="en-US" dirty="0">
                <a:solidFill>
                  <a:schemeClr val="accent1">
                    <a:satMod val="150000"/>
                  </a:schemeClr>
                </a:solidFill>
                <a:latin typeface="Symbol" pitchFamily="18" charset="2"/>
                <a:sym typeface="Symbol" pitchFamily="18" charset="2"/>
              </a:rPr>
              <a:t> = 0.8</a:t>
            </a:r>
            <a:r>
              <a:rPr lang="en-US" dirty="0">
                <a:solidFill>
                  <a:schemeClr val="accent1">
                    <a:satMod val="150000"/>
                  </a:schemeClr>
                </a:solidFill>
                <a:sym typeface="Symbol" pitchFamily="18" charset="2"/>
              </a:rPr>
              <a:t>)</a:t>
            </a:r>
          </a:p>
        </p:txBody>
      </p:sp>
      <p:sp>
        <p:nvSpPr>
          <p:cNvPr id="27" name="Slide Number Placeholder 26"/>
          <p:cNvSpPr>
            <a:spLocks noGrp="1"/>
          </p:cNvSpPr>
          <p:nvPr>
            <p:ph type="sldNum" sz="quarter" idx="12"/>
          </p:nvPr>
        </p:nvSpPr>
        <p:spPr/>
        <p:txBody>
          <a:bodyPr/>
          <a:lstStyle/>
          <a:p>
            <a:pPr>
              <a:defRPr/>
            </a:pPr>
            <a:fld id="{2F1ED495-67E5-48E0-A15B-A1339E69207C}" type="slidenum">
              <a:rPr lang="en-US"/>
              <a:pPr>
                <a:defRPr/>
              </a:pPr>
              <a:t>64</a:t>
            </a:fld>
            <a:endParaRPr lang="en-US"/>
          </a:p>
        </p:txBody>
      </p:sp>
      <p:sp>
        <p:nvSpPr>
          <p:cNvPr id="41" name="TextBox 40"/>
          <p:cNvSpPr txBox="1"/>
          <p:nvPr/>
        </p:nvSpPr>
        <p:spPr>
          <a:xfrm rot="2424277">
            <a:off x="134652" y="4355068"/>
            <a:ext cx="633507" cy="369332"/>
          </a:xfrm>
          <a:prstGeom prst="rect">
            <a:avLst/>
          </a:prstGeom>
          <a:noFill/>
        </p:spPr>
        <p:txBody>
          <a:bodyPr wrap="none" rtlCol="0">
            <a:spAutoFit/>
          </a:bodyPr>
          <a:lstStyle/>
          <a:p>
            <a:r>
              <a:rPr lang="en-US" dirty="0">
                <a:latin typeface="Arial" pitchFamily="34" charset="0"/>
                <a:cs typeface="Arial" pitchFamily="34" charset="0"/>
              </a:rPr>
              <a:t>1/15</a:t>
            </a:r>
          </a:p>
        </p:txBody>
      </p:sp>
      <p:sp>
        <p:nvSpPr>
          <p:cNvPr id="61" name="TextBox 60"/>
          <p:cNvSpPr txBox="1"/>
          <p:nvPr/>
        </p:nvSpPr>
        <p:spPr>
          <a:xfrm>
            <a:off x="7239000" y="1050943"/>
            <a:ext cx="1739579" cy="461665"/>
          </a:xfrm>
          <a:prstGeom prst="rect">
            <a:avLst/>
          </a:prstGeom>
          <a:noFill/>
        </p:spPr>
        <p:txBody>
          <a:bodyPr wrap="none" rtlCol="0">
            <a:spAutoFit/>
          </a:bodyPr>
          <a:lstStyle/>
          <a:p>
            <a:pPr lvl="1"/>
            <a:r>
              <a:rPr lang="en-US" sz="2400" b="1" dirty="0">
                <a:solidFill>
                  <a:srgbClr val="008000"/>
                </a:solidFill>
                <a:latin typeface="Arial" pitchFamily="34" charset="0"/>
                <a:cs typeface="Arial" pitchFamily="34" charset="0"/>
              </a:rPr>
              <a:t>[1/N]</a:t>
            </a:r>
            <a:r>
              <a:rPr lang="en-US" sz="2400" b="1" baseline="-25000" dirty="0" err="1">
                <a:solidFill>
                  <a:srgbClr val="008000"/>
                </a:solidFill>
                <a:latin typeface="Arial" pitchFamily="34" charset="0"/>
                <a:cs typeface="Arial" pitchFamily="34" charset="0"/>
              </a:rPr>
              <a:t>NxN</a:t>
            </a:r>
            <a:endParaRPr lang="en-US" sz="2400" b="1" baseline="-25000" dirty="0">
              <a:solidFill>
                <a:srgbClr val="0080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7829C031-C68B-1446-8E4D-15252DF790B7}"/>
              </a:ext>
            </a:extLst>
          </p:cNvPr>
          <p:cNvGrpSpPr/>
          <p:nvPr/>
        </p:nvGrpSpPr>
        <p:grpSpPr>
          <a:xfrm>
            <a:off x="549702" y="1101308"/>
            <a:ext cx="7908498" cy="5223292"/>
            <a:chOff x="549702" y="1101308"/>
            <a:chExt cx="8441898" cy="5223292"/>
          </a:xfrm>
        </p:grpSpPr>
        <p:sp>
          <p:nvSpPr>
            <p:cNvPr id="72722" name="Text Box 29"/>
            <p:cNvSpPr txBox="1">
              <a:spLocks noChangeArrowheads="1"/>
            </p:cNvSpPr>
            <p:nvPr/>
          </p:nvSpPr>
          <p:spPr bwMode="auto">
            <a:xfrm>
              <a:off x="990600" y="5089346"/>
              <a:ext cx="796925" cy="1187450"/>
            </a:xfrm>
            <a:prstGeom prst="rect">
              <a:avLst/>
            </a:prstGeom>
            <a:noFill/>
            <a:ln w="9525">
              <a:noFill/>
              <a:miter lim="800000"/>
              <a:headEnd/>
              <a:tailEnd/>
            </a:ln>
          </p:spPr>
          <p:txBody>
            <a:bodyPr wrap="none">
              <a:spAutoFit/>
            </a:bodyPr>
            <a:lstStyle/>
            <a:p>
              <a:r>
                <a:rPr lang="en-US" sz="2400">
                  <a:latin typeface="Times New Roman" pitchFamily="18" charset="0"/>
                </a:rPr>
                <a:t>y</a:t>
              </a:r>
            </a:p>
            <a:p>
              <a:r>
                <a:rPr lang="en-US" sz="2400">
                  <a:latin typeface="Times New Roman" pitchFamily="18" charset="0"/>
                </a:rPr>
                <a:t>a    =</a:t>
              </a:r>
            </a:p>
            <a:p>
              <a:r>
                <a:rPr lang="en-US" sz="2400">
                  <a:latin typeface="Times New Roman" pitchFamily="18" charset="0"/>
                </a:rPr>
                <a:t>m</a:t>
              </a:r>
            </a:p>
          </p:txBody>
        </p:sp>
        <p:sp>
          <p:nvSpPr>
            <p:cNvPr id="72723" name="Text Box 30"/>
            <p:cNvSpPr txBox="1">
              <a:spLocks noChangeArrowheads="1"/>
            </p:cNvSpPr>
            <p:nvPr/>
          </p:nvSpPr>
          <p:spPr bwMode="auto">
            <a:xfrm>
              <a:off x="2378075" y="5124271"/>
              <a:ext cx="577402" cy="1200329"/>
            </a:xfrm>
            <a:prstGeom prst="rect">
              <a:avLst/>
            </a:prstGeom>
            <a:noFill/>
            <a:ln w="9525">
              <a:noFill/>
              <a:miter lim="800000"/>
              <a:headEnd/>
              <a:tailEnd/>
            </a:ln>
          </p:spPr>
          <p:txBody>
            <a:bodyPr wrap="none">
              <a:spAutoFit/>
            </a:bodyPr>
            <a:lstStyle/>
            <a:p>
              <a:r>
                <a:rPr lang="en-US" sz="2400" dirty="0">
                  <a:latin typeface="Times New Roman" pitchFamily="18" charset="0"/>
                </a:rPr>
                <a:t>1/3</a:t>
              </a:r>
            </a:p>
            <a:p>
              <a:r>
                <a:rPr lang="en-US" sz="2400" dirty="0">
                  <a:latin typeface="Times New Roman" pitchFamily="18" charset="0"/>
                </a:rPr>
                <a:t>1/3</a:t>
              </a:r>
            </a:p>
            <a:p>
              <a:r>
                <a:rPr lang="en-US" sz="2400" dirty="0">
                  <a:latin typeface="Times New Roman" pitchFamily="18" charset="0"/>
                </a:rPr>
                <a:t>1/3</a:t>
              </a:r>
            </a:p>
          </p:txBody>
        </p:sp>
        <p:sp>
          <p:nvSpPr>
            <p:cNvPr id="37919" name="Text Box 31"/>
            <p:cNvSpPr txBox="1">
              <a:spLocks noChangeArrowheads="1"/>
            </p:cNvSpPr>
            <p:nvPr/>
          </p:nvSpPr>
          <p:spPr bwMode="auto">
            <a:xfrm>
              <a:off x="31400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0.33</a:t>
              </a:r>
            </a:p>
            <a:p>
              <a:r>
                <a:rPr lang="en-US" sz="2400" dirty="0">
                  <a:latin typeface="Times New Roman" pitchFamily="18" charset="0"/>
                </a:rPr>
                <a:t>0.20</a:t>
              </a:r>
            </a:p>
            <a:p>
              <a:r>
                <a:rPr lang="en-US" sz="2400" dirty="0">
                  <a:latin typeface="Times New Roman" pitchFamily="18" charset="0"/>
                </a:rPr>
                <a:t>0.46</a:t>
              </a:r>
            </a:p>
          </p:txBody>
        </p:sp>
        <p:sp>
          <p:nvSpPr>
            <p:cNvPr id="37920" name="Text Box 32"/>
            <p:cNvSpPr txBox="1">
              <a:spLocks noChangeArrowheads="1"/>
            </p:cNvSpPr>
            <p:nvPr/>
          </p:nvSpPr>
          <p:spPr bwMode="auto">
            <a:xfrm>
              <a:off x="39782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0.24</a:t>
              </a:r>
            </a:p>
            <a:p>
              <a:r>
                <a:rPr lang="en-US" sz="2400" dirty="0">
                  <a:latin typeface="Times New Roman" pitchFamily="18" charset="0"/>
                </a:rPr>
                <a:t>0.20</a:t>
              </a:r>
            </a:p>
            <a:p>
              <a:r>
                <a:rPr lang="en-US" sz="2400" dirty="0">
                  <a:latin typeface="Times New Roman" pitchFamily="18" charset="0"/>
                </a:rPr>
                <a:t>0.52</a:t>
              </a:r>
            </a:p>
          </p:txBody>
        </p:sp>
        <p:sp>
          <p:nvSpPr>
            <p:cNvPr id="37921" name="Text Box 33"/>
            <p:cNvSpPr txBox="1">
              <a:spLocks noChangeArrowheads="1"/>
            </p:cNvSpPr>
            <p:nvPr/>
          </p:nvSpPr>
          <p:spPr bwMode="auto">
            <a:xfrm>
              <a:off x="48926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0.26</a:t>
              </a:r>
            </a:p>
            <a:p>
              <a:r>
                <a:rPr lang="en-US" sz="2400" dirty="0">
                  <a:latin typeface="Times New Roman" pitchFamily="18" charset="0"/>
                </a:rPr>
                <a:t>0.18</a:t>
              </a:r>
            </a:p>
            <a:p>
              <a:r>
                <a:rPr lang="en-US" sz="2400" dirty="0">
                  <a:latin typeface="Times New Roman" pitchFamily="18" charset="0"/>
                </a:rPr>
                <a:t>0.56</a:t>
              </a:r>
            </a:p>
          </p:txBody>
        </p:sp>
        <p:sp>
          <p:nvSpPr>
            <p:cNvPr id="37922" name="Text Box 34"/>
            <p:cNvSpPr txBox="1">
              <a:spLocks noChangeArrowheads="1"/>
            </p:cNvSpPr>
            <p:nvPr/>
          </p:nvSpPr>
          <p:spPr bwMode="auto">
            <a:xfrm>
              <a:off x="6797675" y="5124271"/>
              <a:ext cx="885179" cy="1200329"/>
            </a:xfrm>
            <a:prstGeom prst="rect">
              <a:avLst/>
            </a:prstGeom>
            <a:noFill/>
            <a:ln w="9525">
              <a:noFill/>
              <a:miter lim="800000"/>
              <a:headEnd/>
              <a:tailEnd/>
            </a:ln>
          </p:spPr>
          <p:txBody>
            <a:bodyPr wrap="none">
              <a:spAutoFit/>
            </a:bodyPr>
            <a:lstStyle/>
            <a:p>
              <a:r>
                <a:rPr lang="en-US" sz="2400" dirty="0">
                  <a:latin typeface="Times New Roman" pitchFamily="18" charset="0"/>
                </a:rPr>
                <a:t>  7/33</a:t>
              </a:r>
            </a:p>
            <a:p>
              <a:r>
                <a:rPr lang="en-US" sz="2400" dirty="0">
                  <a:latin typeface="Times New Roman" pitchFamily="18" charset="0"/>
                </a:rPr>
                <a:t>  5/33</a:t>
              </a:r>
            </a:p>
            <a:p>
              <a:r>
                <a:rPr lang="en-US" sz="2400" dirty="0">
                  <a:latin typeface="Times New Roman" pitchFamily="18" charset="0"/>
                </a:rPr>
                <a:t>21/33</a:t>
              </a:r>
            </a:p>
          </p:txBody>
        </p:sp>
        <p:sp>
          <p:nvSpPr>
            <p:cNvPr id="37923" name="Text Box 35"/>
            <p:cNvSpPr txBox="1">
              <a:spLocks noChangeArrowheads="1"/>
            </p:cNvSpPr>
            <p:nvPr/>
          </p:nvSpPr>
          <p:spPr bwMode="auto">
            <a:xfrm>
              <a:off x="5867400" y="5470346"/>
              <a:ext cx="565150" cy="457200"/>
            </a:xfrm>
            <a:prstGeom prst="rect">
              <a:avLst/>
            </a:prstGeom>
            <a:noFill/>
            <a:ln w="9525">
              <a:noFill/>
              <a:miter lim="800000"/>
              <a:headEnd/>
              <a:tailEnd/>
            </a:ln>
          </p:spPr>
          <p:txBody>
            <a:bodyPr wrap="none">
              <a:spAutoFit/>
            </a:bodyPr>
            <a:lstStyle/>
            <a:p>
              <a:r>
                <a:rPr lang="en-US" sz="2400">
                  <a:latin typeface="Times New Roman" pitchFamily="18" charset="0"/>
                </a:rPr>
                <a:t>. . .</a:t>
              </a:r>
            </a:p>
          </p:txBody>
        </p:sp>
        <p:cxnSp>
          <p:nvCxnSpPr>
            <p:cNvPr id="30" name="Straight Arrow Connector 29"/>
            <p:cNvCxnSpPr>
              <a:stCxn id="51" idx="3"/>
              <a:endCxn id="50" idx="5"/>
            </p:cNvCxnSpPr>
            <p:nvPr/>
          </p:nvCxnSpPr>
          <p:spPr>
            <a:xfrm flipH="1" flipV="1">
              <a:off x="1017996" y="4058641"/>
              <a:ext cx="2461200" cy="185333"/>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9" idx="4"/>
              <a:endCxn id="50" idx="7"/>
            </p:cNvCxnSpPr>
            <p:nvPr/>
          </p:nvCxnSpPr>
          <p:spPr>
            <a:xfrm flipH="1">
              <a:off x="1017997" y="2099876"/>
              <a:ext cx="979205" cy="15729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1" idx="0"/>
              <a:endCxn id="49" idx="5"/>
            </p:cNvCxnSpPr>
            <p:nvPr/>
          </p:nvCxnSpPr>
          <p:spPr>
            <a:xfrm flipH="1" flipV="1">
              <a:off x="2191176" y="2019973"/>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50" idx="6"/>
              <a:endCxn id="51" idx="2"/>
            </p:cNvCxnSpPr>
            <p:nvPr/>
          </p:nvCxnSpPr>
          <p:spPr>
            <a:xfrm>
              <a:off x="1098342" y="3865739"/>
              <a:ext cx="2300508" cy="1853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8" name="Curved Connector 47"/>
            <p:cNvCxnSpPr>
              <a:stCxn id="49" idx="6"/>
              <a:endCxn id="49" idx="0"/>
            </p:cNvCxnSpPr>
            <p:nvPr/>
          </p:nvCxnSpPr>
          <p:spPr>
            <a:xfrm flipH="1" flipV="1">
              <a:off x="1997202" y="1554266"/>
              <a:ext cx="274320" cy="272805"/>
            </a:xfrm>
            <a:prstGeom prst="curvedConnector4">
              <a:avLst>
                <a:gd name="adj1" fmla="val -83333"/>
                <a:gd name="adj2" fmla="val 183796"/>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Oval 48"/>
            <p:cNvSpPr/>
            <p:nvPr/>
          </p:nvSpPr>
          <p:spPr>
            <a:xfrm>
              <a:off x="1722882" y="1554266"/>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y</a:t>
              </a:r>
            </a:p>
          </p:txBody>
        </p:sp>
        <p:sp>
          <p:nvSpPr>
            <p:cNvPr id="50" name="Oval 49"/>
            <p:cNvSpPr/>
            <p:nvPr/>
          </p:nvSpPr>
          <p:spPr>
            <a:xfrm>
              <a:off x="549702" y="3592934"/>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a</a:t>
              </a:r>
            </a:p>
          </p:txBody>
        </p:sp>
        <p:sp>
          <p:nvSpPr>
            <p:cNvPr id="51" name="Oval 50"/>
            <p:cNvSpPr/>
            <p:nvPr/>
          </p:nvSpPr>
          <p:spPr>
            <a:xfrm>
              <a:off x="3398850" y="3778267"/>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m</a:t>
              </a:r>
            </a:p>
          </p:txBody>
        </p:sp>
        <p:cxnSp>
          <p:nvCxnSpPr>
            <p:cNvPr id="32" name="Curved Connector 31"/>
            <p:cNvCxnSpPr/>
            <p:nvPr/>
          </p:nvCxnSpPr>
          <p:spPr>
            <a:xfrm flipH="1" flipV="1">
              <a:off x="3718864" y="3821793"/>
              <a:ext cx="228600" cy="228600"/>
            </a:xfrm>
            <a:prstGeom prst="curvedConnector4">
              <a:avLst>
                <a:gd name="adj1" fmla="val -100000"/>
                <a:gd name="adj2" fmla="val 200000"/>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9" idx="4"/>
              <a:endCxn id="51" idx="1"/>
            </p:cNvCxnSpPr>
            <p:nvPr/>
          </p:nvCxnSpPr>
          <p:spPr>
            <a:xfrm>
              <a:off x="1997202" y="2099876"/>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0" idx="0"/>
              <a:endCxn id="49" idx="3"/>
            </p:cNvCxnSpPr>
            <p:nvPr/>
          </p:nvCxnSpPr>
          <p:spPr>
            <a:xfrm flipV="1">
              <a:off x="824022" y="2019973"/>
              <a:ext cx="979206" cy="1572961"/>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rot="18135060">
              <a:off x="782111" y="2682915"/>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36" name="TextBox 35"/>
            <p:cNvSpPr txBox="1"/>
            <p:nvPr/>
          </p:nvSpPr>
          <p:spPr>
            <a:xfrm rot="318447">
              <a:off x="1769928" y="3636410"/>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37" name="TextBox 36"/>
            <p:cNvSpPr txBox="1"/>
            <p:nvPr/>
          </p:nvSpPr>
          <p:spPr>
            <a:xfrm rot="419834">
              <a:off x="1727306" y="4094361"/>
              <a:ext cx="633507" cy="369332"/>
            </a:xfrm>
            <a:prstGeom prst="rect">
              <a:avLst/>
            </a:prstGeom>
            <a:noFill/>
          </p:spPr>
          <p:txBody>
            <a:bodyPr wrap="none" rtlCol="0">
              <a:spAutoFit/>
            </a:bodyPr>
            <a:lstStyle/>
            <a:p>
              <a:r>
                <a:rPr lang="en-US" dirty="0">
                  <a:latin typeface="Arial" pitchFamily="34" charset="0"/>
                  <a:cs typeface="Arial" pitchFamily="34" charset="0"/>
                </a:rPr>
                <a:t>1/15</a:t>
              </a:r>
            </a:p>
          </p:txBody>
        </p:sp>
        <p:sp>
          <p:nvSpPr>
            <p:cNvPr id="38" name="TextBox 37"/>
            <p:cNvSpPr txBox="1"/>
            <p:nvPr/>
          </p:nvSpPr>
          <p:spPr>
            <a:xfrm>
              <a:off x="3753833" y="3275894"/>
              <a:ext cx="697627" cy="338554"/>
            </a:xfrm>
            <a:prstGeom prst="rect">
              <a:avLst/>
            </a:prstGeom>
            <a:noFill/>
          </p:spPr>
          <p:txBody>
            <a:bodyPr wrap="none" rtlCol="0">
              <a:spAutoFit/>
            </a:bodyPr>
            <a:lstStyle/>
            <a:p>
              <a:r>
                <a:rPr lang="en-US" sz="1600" dirty="0">
                  <a:latin typeface="Arial" pitchFamily="34" charset="0"/>
                  <a:cs typeface="Arial" pitchFamily="34" charset="0"/>
                </a:rPr>
                <a:t>13/15</a:t>
              </a:r>
            </a:p>
          </p:txBody>
        </p:sp>
        <p:sp>
          <p:nvSpPr>
            <p:cNvPr id="39" name="TextBox 38"/>
            <p:cNvSpPr txBox="1"/>
            <p:nvPr/>
          </p:nvSpPr>
          <p:spPr>
            <a:xfrm rot="2896627">
              <a:off x="2776945" y="2631195"/>
              <a:ext cx="583814" cy="338554"/>
            </a:xfrm>
            <a:prstGeom prst="rect">
              <a:avLst/>
            </a:prstGeom>
            <a:noFill/>
          </p:spPr>
          <p:txBody>
            <a:bodyPr wrap="none" rtlCol="0">
              <a:spAutoFit/>
            </a:bodyPr>
            <a:lstStyle/>
            <a:p>
              <a:r>
                <a:rPr lang="en-US" sz="1600" dirty="0">
                  <a:latin typeface="Arial" pitchFamily="34" charset="0"/>
                  <a:cs typeface="Arial" pitchFamily="34" charset="0"/>
                </a:rPr>
                <a:t>1/15</a:t>
              </a:r>
            </a:p>
          </p:txBody>
        </p:sp>
        <p:sp>
          <p:nvSpPr>
            <p:cNvPr id="40" name="TextBox 39"/>
            <p:cNvSpPr txBox="1"/>
            <p:nvPr/>
          </p:nvSpPr>
          <p:spPr>
            <a:xfrm rot="2760934">
              <a:off x="2308959" y="2877238"/>
              <a:ext cx="583814" cy="338554"/>
            </a:xfrm>
            <a:prstGeom prst="rect">
              <a:avLst/>
            </a:prstGeom>
            <a:noFill/>
          </p:spPr>
          <p:txBody>
            <a:bodyPr wrap="none" rtlCol="0">
              <a:spAutoFit/>
            </a:bodyPr>
            <a:lstStyle/>
            <a:p>
              <a:r>
                <a:rPr lang="en-US" sz="1600" dirty="0">
                  <a:latin typeface="Arial" pitchFamily="34" charset="0"/>
                  <a:cs typeface="Arial" pitchFamily="34" charset="0"/>
                </a:rPr>
                <a:t>1/15</a:t>
              </a:r>
            </a:p>
          </p:txBody>
        </p:sp>
        <p:cxnSp>
          <p:nvCxnSpPr>
            <p:cNvPr id="42" name="Curved Connector 41"/>
            <p:cNvCxnSpPr>
              <a:stCxn id="50" idx="4"/>
              <a:endCxn id="50" idx="2"/>
            </p:cNvCxnSpPr>
            <p:nvPr/>
          </p:nvCxnSpPr>
          <p:spPr>
            <a:xfrm rot="5400000" flipH="1">
              <a:off x="550459" y="3864982"/>
              <a:ext cx="272805" cy="274320"/>
            </a:xfrm>
            <a:prstGeom prst="curvedConnector4">
              <a:avLst>
                <a:gd name="adj1" fmla="val -83796"/>
                <a:gd name="adj2" fmla="val 183333"/>
              </a:avLst>
            </a:prstGeom>
            <a:ln w="28575">
              <a:solidFill>
                <a:srgbClr val="008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472114" y="1321352"/>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44" name="TextBox 43"/>
            <p:cNvSpPr txBox="1"/>
            <p:nvPr/>
          </p:nvSpPr>
          <p:spPr>
            <a:xfrm rot="18135060">
              <a:off x="1306275" y="2798371"/>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52" name="Rectangle 43"/>
            <p:cNvSpPr>
              <a:spLocks noChangeArrowheads="1"/>
            </p:cNvSpPr>
            <p:nvPr/>
          </p:nvSpPr>
          <p:spPr bwMode="auto">
            <a:xfrm>
              <a:off x="4987502" y="1630660"/>
              <a:ext cx="13716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3" name="Text Box 44"/>
            <p:cNvSpPr txBox="1">
              <a:spLocks noChangeArrowheads="1"/>
            </p:cNvSpPr>
            <p:nvPr/>
          </p:nvSpPr>
          <p:spPr bwMode="auto">
            <a:xfrm>
              <a:off x="4584277" y="1595735"/>
              <a:ext cx="1816523" cy="1200329"/>
            </a:xfrm>
            <a:prstGeom prst="rect">
              <a:avLst/>
            </a:prstGeom>
            <a:noFill/>
            <a:ln w="9525">
              <a:noFill/>
              <a:miter lim="800000"/>
              <a:headEnd/>
              <a:tailEnd/>
            </a:ln>
          </p:spPr>
          <p:txBody>
            <a:bodyPr wrap="none">
              <a:spAutoFit/>
            </a:bodyPr>
            <a:lstStyle/>
            <a:p>
              <a:r>
                <a:rPr lang="en-US" sz="2400" dirty="0">
                  <a:latin typeface="Times New Roman" pitchFamily="18" charset="0"/>
                </a:rPr>
                <a:t>     1/2 1/2   0</a:t>
              </a:r>
            </a:p>
            <a:p>
              <a:r>
                <a:rPr lang="en-US" sz="2400" dirty="0">
                  <a:latin typeface="Times New Roman" pitchFamily="18" charset="0"/>
                </a:rPr>
                <a:t>     1/2   0    0</a:t>
              </a:r>
            </a:p>
            <a:p>
              <a:r>
                <a:rPr lang="en-US" sz="2400" dirty="0">
                  <a:latin typeface="Times New Roman" pitchFamily="18" charset="0"/>
                </a:rPr>
                <a:t>      0   1/2   1</a:t>
              </a:r>
            </a:p>
          </p:txBody>
        </p:sp>
        <p:sp>
          <p:nvSpPr>
            <p:cNvPr id="54" name="Rectangle 45"/>
            <p:cNvSpPr>
              <a:spLocks noChangeArrowheads="1"/>
            </p:cNvSpPr>
            <p:nvPr/>
          </p:nvSpPr>
          <p:spPr bwMode="auto">
            <a:xfrm>
              <a:off x="7543800" y="1630660"/>
              <a:ext cx="14478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5" name="Text Box 46"/>
            <p:cNvSpPr txBox="1">
              <a:spLocks noChangeArrowheads="1"/>
            </p:cNvSpPr>
            <p:nvPr/>
          </p:nvSpPr>
          <p:spPr bwMode="auto">
            <a:xfrm>
              <a:off x="7251700" y="1595735"/>
              <a:ext cx="1733550" cy="1187450"/>
            </a:xfrm>
            <a:prstGeom prst="rect">
              <a:avLst/>
            </a:prstGeom>
            <a:noFill/>
            <a:ln w="9525">
              <a:noFill/>
              <a:miter lim="800000"/>
              <a:headEnd/>
              <a:tailEnd/>
            </a:ln>
          </p:spPr>
          <p:txBody>
            <a:bodyPr wrap="none">
              <a:spAutoFit/>
            </a:bodyPr>
            <a:lstStyle/>
            <a:p>
              <a:r>
                <a:rPr lang="en-US" sz="2400" dirty="0">
                  <a:latin typeface="Times New Roman" pitchFamily="18" charset="0"/>
                </a:rPr>
                <a:t>   1/3 1/3 1/3</a:t>
              </a:r>
            </a:p>
            <a:p>
              <a:r>
                <a:rPr lang="en-US" sz="2400" dirty="0">
                  <a:latin typeface="Times New Roman" pitchFamily="18" charset="0"/>
                </a:rPr>
                <a:t>   1/3 1/3 1/3</a:t>
              </a:r>
            </a:p>
            <a:p>
              <a:r>
                <a:rPr lang="en-US" sz="2400" dirty="0">
                  <a:latin typeface="Times New Roman" pitchFamily="18" charset="0"/>
                </a:rPr>
                <a:t>   1/3 1/3 1/3</a:t>
              </a:r>
            </a:p>
          </p:txBody>
        </p:sp>
        <p:sp>
          <p:nvSpPr>
            <p:cNvPr id="56" name="Rectangle 47"/>
            <p:cNvSpPr>
              <a:spLocks noChangeArrowheads="1"/>
            </p:cNvSpPr>
            <p:nvPr/>
          </p:nvSpPr>
          <p:spPr bwMode="auto">
            <a:xfrm>
              <a:off x="5791200" y="2971800"/>
              <a:ext cx="2216150" cy="1260475"/>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7" name="Text Box 48"/>
            <p:cNvSpPr txBox="1">
              <a:spLocks noChangeArrowheads="1"/>
            </p:cNvSpPr>
            <p:nvPr/>
          </p:nvSpPr>
          <p:spPr bwMode="auto">
            <a:xfrm>
              <a:off x="5387975" y="2971800"/>
              <a:ext cx="2755883" cy="1200329"/>
            </a:xfrm>
            <a:prstGeom prst="rect">
              <a:avLst/>
            </a:prstGeom>
            <a:noFill/>
            <a:ln w="9525">
              <a:noFill/>
              <a:miter lim="800000"/>
              <a:headEnd/>
              <a:tailEnd/>
            </a:ln>
          </p:spPr>
          <p:txBody>
            <a:bodyPr wrap="none">
              <a:spAutoFit/>
            </a:bodyPr>
            <a:lstStyle/>
            <a:p>
              <a:r>
                <a:rPr lang="en-US" sz="2400" dirty="0">
                  <a:latin typeface="Times New Roman" pitchFamily="18" charset="0"/>
                </a:rPr>
                <a:t>y   7/15  7/15   1/15</a:t>
              </a:r>
            </a:p>
            <a:p>
              <a:r>
                <a:rPr lang="en-US" sz="2400" dirty="0">
                  <a:latin typeface="Times New Roman" pitchFamily="18" charset="0"/>
                </a:rPr>
                <a:t>a   7/15  1/15   1/15</a:t>
              </a:r>
            </a:p>
            <a:p>
              <a:r>
                <a:rPr lang="en-US" sz="2400" dirty="0">
                  <a:latin typeface="Times New Roman" pitchFamily="18" charset="0"/>
                </a:rPr>
                <a:t>m  1/15  7/15  13/15</a:t>
              </a:r>
            </a:p>
          </p:txBody>
        </p:sp>
        <p:sp>
          <p:nvSpPr>
            <p:cNvPr id="58" name="Text Box 49"/>
            <p:cNvSpPr txBox="1">
              <a:spLocks noChangeArrowheads="1"/>
            </p:cNvSpPr>
            <p:nvPr/>
          </p:nvSpPr>
          <p:spPr bwMode="auto">
            <a:xfrm>
              <a:off x="4431877" y="193546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59" name="Text Box 50"/>
            <p:cNvSpPr txBox="1">
              <a:spLocks noChangeArrowheads="1"/>
            </p:cNvSpPr>
            <p:nvPr/>
          </p:nvSpPr>
          <p:spPr bwMode="auto">
            <a:xfrm>
              <a:off x="6689725" y="1898948"/>
              <a:ext cx="869950" cy="457200"/>
            </a:xfrm>
            <a:prstGeom prst="rect">
              <a:avLst/>
            </a:prstGeom>
            <a:noFill/>
            <a:ln w="9525">
              <a:noFill/>
              <a:miter lim="800000"/>
              <a:headEnd/>
              <a:tailEnd/>
            </a:ln>
          </p:spPr>
          <p:txBody>
            <a:bodyPr wrap="none">
              <a:spAutoFit/>
            </a:bodyPr>
            <a:lstStyle/>
            <a:p>
              <a:r>
                <a:rPr lang="en-US" sz="2400" dirty="0">
                  <a:latin typeface="Corbel" pitchFamily="34" charset="0"/>
                </a:rPr>
                <a:t>+ 0.2</a:t>
              </a:r>
            </a:p>
          </p:txBody>
        </p:sp>
        <p:sp>
          <p:nvSpPr>
            <p:cNvPr id="60" name="TextBox 59"/>
            <p:cNvSpPr txBox="1"/>
            <p:nvPr/>
          </p:nvSpPr>
          <p:spPr>
            <a:xfrm>
              <a:off x="5449707" y="1101308"/>
              <a:ext cx="441146"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M</a:t>
              </a:r>
            </a:p>
          </p:txBody>
        </p:sp>
        <p:sp>
          <p:nvSpPr>
            <p:cNvPr id="62" name="TextBox 61"/>
            <p:cNvSpPr txBox="1"/>
            <p:nvPr/>
          </p:nvSpPr>
          <p:spPr>
            <a:xfrm>
              <a:off x="6836316" y="4308475"/>
              <a:ext cx="407484"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A</a:t>
              </a:r>
            </a:p>
          </p:txBody>
        </p:sp>
      </p:grpSp>
    </p:spTree>
    <p:extLst>
      <p:ext uri="{BB962C8B-B14F-4D97-AF65-F5344CB8AC3E}">
        <p14:creationId xmlns:p14="http://schemas.microsoft.com/office/powerpoint/2010/main" val="32600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F5642E-8EDA-DC41-9B79-990EF905DDDD}"/>
              </a:ext>
            </a:extLst>
          </p:cNvPr>
          <p:cNvSpPr>
            <a:spLocks noGrp="1"/>
          </p:cNvSpPr>
          <p:nvPr>
            <p:ph type="title"/>
          </p:nvPr>
        </p:nvSpPr>
        <p:spPr/>
        <p:txBody>
          <a:bodyPr>
            <a:normAutofit fontScale="90000"/>
          </a:bodyPr>
          <a:lstStyle/>
          <a:p>
            <a:r>
              <a:rPr lang="en-US" dirty="0"/>
              <a:t>PageRank Overview (teleportation)</a:t>
            </a:r>
          </a:p>
        </p:txBody>
      </p:sp>
      <p:sp>
        <p:nvSpPr>
          <p:cNvPr id="4" name="Slide Number Placeholder 3">
            <a:extLst>
              <a:ext uri="{FF2B5EF4-FFF2-40B4-BE49-F238E27FC236}">
                <a16:creationId xmlns:a16="http://schemas.microsoft.com/office/drawing/2014/main" id="{937817F8-5471-A548-A533-179145FD9E71}"/>
              </a:ext>
            </a:extLst>
          </p:cNvPr>
          <p:cNvSpPr>
            <a:spLocks noGrp="1"/>
          </p:cNvSpPr>
          <p:nvPr>
            <p:ph type="sldNum" sz="quarter" idx="12"/>
          </p:nvPr>
        </p:nvSpPr>
        <p:spPr/>
        <p:txBody>
          <a:bodyPr/>
          <a:lstStyle/>
          <a:p>
            <a:fld id="{19B12225-5612-419B-A8D5-4B8EEE4C217E}" type="slidenum">
              <a:rPr lang="en-US" smtClean="0"/>
              <a:pPr/>
              <a:t>65</a:t>
            </a:fld>
            <a:endParaRPr lang="en-US"/>
          </a:p>
        </p:txBody>
      </p:sp>
      <p:pic>
        <p:nvPicPr>
          <p:cNvPr id="240642" name="Picture 2">
            <a:extLst>
              <a:ext uri="{FF2B5EF4-FFF2-40B4-BE49-F238E27FC236}">
                <a16:creationId xmlns:a16="http://schemas.microsoft.com/office/drawing/2014/main" id="{3B0C7ADF-50C7-3A4B-BA6C-35C130877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86" y="1098550"/>
            <a:ext cx="30607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240644" name="Picture 4">
            <a:extLst>
              <a:ext uri="{FF2B5EF4-FFF2-40B4-BE49-F238E27FC236}">
                <a16:creationId xmlns:a16="http://schemas.microsoft.com/office/drawing/2014/main" id="{1F4C36F6-8393-4B4C-B94C-FCBC2DB71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098550"/>
            <a:ext cx="3225800" cy="2851150"/>
          </a:xfrm>
          <a:prstGeom prst="rect">
            <a:avLst/>
          </a:prstGeom>
          <a:noFill/>
          <a:extLst>
            <a:ext uri="{909E8E84-426E-40DD-AFC4-6F175D3DCCD1}">
              <a14:hiddenFill xmlns:a14="http://schemas.microsoft.com/office/drawing/2010/main">
                <a:solidFill>
                  <a:srgbClr val="FFFFFF"/>
                </a:solidFill>
              </a14:hiddenFill>
            </a:ext>
          </a:extLst>
        </p:spPr>
      </p:pic>
      <p:pic>
        <p:nvPicPr>
          <p:cNvPr id="240646" name="Picture 6">
            <a:extLst>
              <a:ext uri="{FF2B5EF4-FFF2-40B4-BE49-F238E27FC236}">
                <a16:creationId xmlns:a16="http://schemas.microsoft.com/office/drawing/2014/main" id="{DE30C964-3071-E040-A7F4-AD51DE3BB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436" y="4102100"/>
            <a:ext cx="6221563" cy="2603500"/>
          </a:xfrm>
          <a:prstGeom prst="rect">
            <a:avLst/>
          </a:prstGeom>
          <a:solidFill>
            <a:schemeClr val="accent3">
              <a:lumMod val="60000"/>
              <a:lumOff val="40000"/>
            </a:schemeClr>
          </a:solidFill>
        </p:spPr>
      </p:pic>
    </p:spTree>
    <p:extLst>
      <p:ext uri="{BB962C8B-B14F-4D97-AF65-F5344CB8AC3E}">
        <p14:creationId xmlns:p14="http://schemas.microsoft.com/office/powerpoint/2010/main" val="1738305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1936F1-1569-304C-9B51-A2587FF5529F}"/>
              </a:ext>
            </a:extLst>
          </p:cNvPr>
          <p:cNvSpPr>
            <a:spLocks noGrp="1"/>
          </p:cNvSpPr>
          <p:nvPr>
            <p:ph type="title"/>
          </p:nvPr>
        </p:nvSpPr>
        <p:spPr/>
        <p:txBody>
          <a:bodyPr/>
          <a:lstStyle/>
          <a:p>
            <a:r>
              <a:rPr lang="en-US" dirty="0"/>
              <a:t>Example </a:t>
            </a:r>
          </a:p>
        </p:txBody>
      </p:sp>
      <p:sp>
        <p:nvSpPr>
          <p:cNvPr id="2" name="Slide Number Placeholder 1">
            <a:extLst>
              <a:ext uri="{FF2B5EF4-FFF2-40B4-BE49-F238E27FC236}">
                <a16:creationId xmlns:a16="http://schemas.microsoft.com/office/drawing/2014/main" id="{FD366DDC-CB57-C54B-967A-19AB0CF0D37B}"/>
              </a:ext>
            </a:extLst>
          </p:cNvPr>
          <p:cNvSpPr>
            <a:spLocks noGrp="1"/>
          </p:cNvSpPr>
          <p:nvPr>
            <p:ph type="sldNum" sz="quarter" idx="12"/>
          </p:nvPr>
        </p:nvSpPr>
        <p:spPr/>
        <p:txBody>
          <a:bodyPr/>
          <a:lstStyle/>
          <a:p>
            <a:fld id="{19B12225-5612-419B-A8D5-4B8EEE4C217E}" type="slidenum">
              <a:rPr lang="en-US" smtClean="0"/>
              <a:pPr/>
              <a:t>66</a:t>
            </a:fld>
            <a:endParaRPr lang="en-US"/>
          </a:p>
        </p:txBody>
      </p:sp>
      <p:pic>
        <p:nvPicPr>
          <p:cNvPr id="242690" name="Picture 2" descr="Transition matrix computation">
            <a:extLst>
              <a:ext uri="{FF2B5EF4-FFF2-40B4-BE49-F238E27FC236}">
                <a16:creationId xmlns:a16="http://schemas.microsoft.com/office/drawing/2014/main" id="{B4C48CA8-10E0-4C4D-9EAC-6D8350B4F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 y="1171832"/>
            <a:ext cx="8938260" cy="544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664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5AFD89-ACF8-3B4D-B3A1-6972FC78E4AC}"/>
              </a:ext>
            </a:extLst>
          </p:cNvPr>
          <p:cNvSpPr>
            <a:spLocks noGrp="1"/>
          </p:cNvSpPr>
          <p:nvPr>
            <p:ph type="sldNum" sz="quarter" idx="12"/>
          </p:nvPr>
        </p:nvSpPr>
        <p:spPr/>
        <p:txBody>
          <a:bodyPr/>
          <a:lstStyle/>
          <a:p>
            <a:fld id="{19B12225-5612-419B-A8D5-4B8EEE4C217E}" type="slidenum">
              <a:rPr lang="en-US" smtClean="0"/>
              <a:pPr/>
              <a:t>67</a:t>
            </a:fld>
            <a:endParaRPr lang="en-US"/>
          </a:p>
        </p:txBody>
      </p:sp>
      <p:pic>
        <p:nvPicPr>
          <p:cNvPr id="243714" name="Picture 2" descr="Power method">
            <a:extLst>
              <a:ext uri="{FF2B5EF4-FFF2-40B4-BE49-F238E27FC236}">
                <a16:creationId xmlns:a16="http://schemas.microsoft.com/office/drawing/2014/main" id="{EC8A8CC5-173F-9949-9C7C-8A4974548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96" y="304800"/>
            <a:ext cx="8254804" cy="6416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605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How do we actually compute the PageRank?</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96870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Computing Page Rank</a:t>
            </a:r>
          </a:p>
        </p:txBody>
      </p:sp>
      <p:sp>
        <p:nvSpPr>
          <p:cNvPr id="88067" name="Rectangle 3"/>
          <p:cNvSpPr>
            <a:spLocks noGrp="1"/>
          </p:cNvSpPr>
          <p:nvPr>
            <p:ph idx="1"/>
          </p:nvPr>
        </p:nvSpPr>
        <p:spPr>
          <a:xfrm>
            <a:off x="457200" y="1295400"/>
            <a:ext cx="7983870" cy="5334001"/>
          </a:xfrm>
        </p:spPr>
        <p:txBody>
          <a:bodyPr>
            <a:normAutofit lnSpcReduction="10000"/>
          </a:bodyPr>
          <a:lstStyle/>
          <a:p>
            <a:r>
              <a:rPr lang="en-US" b="1" dirty="0">
                <a:solidFill>
                  <a:srgbClr val="0000FF"/>
                </a:solidFill>
              </a:rPr>
              <a:t>Key step is matrix-vector multiplication</a:t>
            </a:r>
          </a:p>
          <a:p>
            <a:pPr lvl="1"/>
            <a:r>
              <a:rPr lang="en-US" b="1" i="1" dirty="0" err="1"/>
              <a:t>r</a:t>
            </a:r>
            <a:r>
              <a:rPr lang="en-US" baseline="30000" dirty="0" err="1"/>
              <a:t>new</a:t>
            </a:r>
            <a:r>
              <a:rPr lang="en-US" dirty="0"/>
              <a:t> = </a:t>
            </a:r>
            <a:r>
              <a:rPr lang="en-US" b="1" i="1" dirty="0"/>
              <a:t>A </a:t>
            </a:r>
            <a:r>
              <a:rPr lang="en-US" b="1" dirty="0"/>
              <a:t>∙ </a:t>
            </a:r>
            <a:r>
              <a:rPr lang="en-US" b="1" i="1" dirty="0" err="1"/>
              <a:t>r</a:t>
            </a:r>
            <a:r>
              <a:rPr lang="en-US" baseline="30000" dirty="0" err="1"/>
              <a:t>old</a:t>
            </a:r>
            <a:endParaRPr lang="en-US" baseline="30000" dirty="0"/>
          </a:p>
          <a:p>
            <a:r>
              <a:rPr lang="en-US" dirty="0"/>
              <a:t>Easy if we have enough main memory to hold </a:t>
            </a:r>
            <a:r>
              <a:rPr lang="en-US" b="1" dirty="0"/>
              <a:t>A</a:t>
            </a:r>
            <a:r>
              <a:rPr lang="en-US" dirty="0"/>
              <a:t>, </a:t>
            </a:r>
            <a:r>
              <a:rPr lang="en-US" b="1" dirty="0" err="1"/>
              <a:t>r</a:t>
            </a:r>
            <a:r>
              <a:rPr lang="en-US" baseline="30000" dirty="0" err="1"/>
              <a:t>old</a:t>
            </a:r>
            <a:r>
              <a:rPr lang="en-US" dirty="0"/>
              <a:t>, </a:t>
            </a:r>
            <a:r>
              <a:rPr lang="en-US" b="1" dirty="0" err="1"/>
              <a:t>r</a:t>
            </a:r>
            <a:r>
              <a:rPr lang="en-US" baseline="30000" dirty="0" err="1"/>
              <a:t>new</a:t>
            </a:r>
            <a:endParaRPr lang="en-US" dirty="0"/>
          </a:p>
          <a:p>
            <a:r>
              <a:rPr lang="en-US" b="1" dirty="0">
                <a:solidFill>
                  <a:srgbClr val="D60093"/>
                </a:solidFill>
              </a:rPr>
              <a:t>Say N = 1 billion pages</a:t>
            </a:r>
          </a:p>
          <a:p>
            <a:pPr lvl="1"/>
            <a:r>
              <a:rPr lang="en-US" dirty="0"/>
              <a:t>We need 4 bytes for </a:t>
            </a:r>
            <a:br>
              <a:rPr lang="en-US" dirty="0"/>
            </a:br>
            <a:r>
              <a:rPr lang="en-US" dirty="0"/>
              <a:t>each entry (say)</a:t>
            </a:r>
          </a:p>
          <a:p>
            <a:pPr lvl="1"/>
            <a:r>
              <a:rPr lang="en-US" dirty="0"/>
              <a:t>2 billion entries for </a:t>
            </a:r>
            <a:br>
              <a:rPr lang="en-US" dirty="0"/>
            </a:br>
            <a:r>
              <a:rPr lang="en-US" dirty="0"/>
              <a:t>vectors, approx 8GB</a:t>
            </a:r>
          </a:p>
          <a:p>
            <a:pPr lvl="1"/>
            <a:r>
              <a:rPr lang="en-US" dirty="0">
                <a:solidFill>
                  <a:srgbClr val="D60093"/>
                </a:solidFill>
              </a:rPr>
              <a:t>Matrix </a:t>
            </a:r>
            <a:r>
              <a:rPr lang="en-US" b="1" dirty="0">
                <a:solidFill>
                  <a:srgbClr val="D60093"/>
                </a:solidFill>
              </a:rPr>
              <a:t>A</a:t>
            </a:r>
            <a:r>
              <a:rPr lang="en-US" dirty="0">
                <a:solidFill>
                  <a:srgbClr val="D60093"/>
                </a:solidFill>
              </a:rPr>
              <a:t> has N</a:t>
            </a:r>
            <a:r>
              <a:rPr lang="en-US" baseline="30000" dirty="0">
                <a:solidFill>
                  <a:srgbClr val="D60093"/>
                </a:solidFill>
              </a:rPr>
              <a:t>2</a:t>
            </a:r>
            <a:r>
              <a:rPr lang="en-US" dirty="0">
                <a:solidFill>
                  <a:srgbClr val="D60093"/>
                </a:solidFill>
              </a:rPr>
              <a:t> entries</a:t>
            </a:r>
          </a:p>
          <a:p>
            <a:pPr lvl="2"/>
            <a:r>
              <a:rPr lang="en-US" dirty="0"/>
              <a:t>10</a:t>
            </a:r>
            <a:r>
              <a:rPr lang="en-US" baseline="30000" dirty="0"/>
              <a:t>18</a:t>
            </a:r>
            <a:r>
              <a:rPr lang="en-US" dirty="0"/>
              <a:t> is a large number!</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69</a:t>
            </a:fld>
            <a:endParaRPr lang="en-US"/>
          </a:p>
        </p:txBody>
      </p:sp>
      <p:sp>
        <p:nvSpPr>
          <p:cNvPr id="8" name="Text Box 12"/>
          <p:cNvSpPr txBox="1">
            <a:spLocks noChangeArrowheads="1"/>
          </p:cNvSpPr>
          <p:nvPr/>
        </p:nvSpPr>
        <p:spPr bwMode="auto">
          <a:xfrm>
            <a:off x="6248400" y="4114800"/>
            <a:ext cx="992579" cy="923330"/>
          </a:xfrm>
          <a:prstGeom prst="rect">
            <a:avLst/>
          </a:prstGeom>
          <a:noFill/>
          <a:ln w="9525">
            <a:solidFill>
              <a:schemeClr val="tx1"/>
            </a:solidFill>
            <a:miter lim="800000"/>
            <a:headEnd/>
            <a:tailEnd/>
          </a:ln>
        </p:spPr>
        <p:txBody>
          <a:bodyPr wrap="none">
            <a:spAutoFit/>
          </a:bodyPr>
          <a:lstStyle/>
          <a:p>
            <a:r>
              <a:rPr lang="en-US" dirty="0">
                <a:latin typeface="Times New Roman" pitchFamily="18" charset="0"/>
              </a:rPr>
              <a:t>½   ½   0</a:t>
            </a:r>
          </a:p>
          <a:p>
            <a:r>
              <a:rPr lang="en-US" dirty="0">
                <a:latin typeface="Times New Roman" pitchFamily="18" charset="0"/>
              </a:rPr>
              <a:t> ½   0   0</a:t>
            </a:r>
          </a:p>
          <a:p>
            <a:r>
              <a:rPr lang="en-US" dirty="0">
                <a:latin typeface="Times New Roman" pitchFamily="18" charset="0"/>
              </a:rPr>
              <a:t>0    ½   1</a:t>
            </a:r>
          </a:p>
        </p:txBody>
      </p:sp>
      <p:sp>
        <p:nvSpPr>
          <p:cNvPr id="10" name="Text Box 22"/>
          <p:cNvSpPr txBox="1">
            <a:spLocks noChangeArrowheads="1"/>
          </p:cNvSpPr>
          <p:nvPr/>
        </p:nvSpPr>
        <p:spPr bwMode="auto">
          <a:xfrm>
            <a:off x="7848600" y="4114800"/>
            <a:ext cx="1184940" cy="923330"/>
          </a:xfrm>
          <a:prstGeom prst="rect">
            <a:avLst/>
          </a:prstGeom>
          <a:noFill/>
          <a:ln w="9525">
            <a:solidFill>
              <a:schemeClr val="tx1"/>
            </a:solidFill>
            <a:miter lim="800000"/>
            <a:headEnd/>
            <a:tailEnd/>
          </a:ln>
        </p:spPr>
        <p:txBody>
          <a:bodyPr wrap="none">
            <a:spAutoFit/>
          </a:bodyPr>
          <a:lstStyle/>
          <a:p>
            <a:pPr algn="ctr"/>
            <a:r>
              <a:rPr lang="en-US" dirty="0">
                <a:latin typeface="Times New Roman" pitchFamily="18" charset="0"/>
              </a:rPr>
              <a:t>1/3 1/3 1/3</a:t>
            </a:r>
          </a:p>
          <a:p>
            <a:pPr algn="ctr"/>
            <a:r>
              <a:rPr lang="en-US" dirty="0">
                <a:latin typeface="Times New Roman" pitchFamily="18" charset="0"/>
              </a:rPr>
              <a:t>1/3 1/3 1/3</a:t>
            </a:r>
          </a:p>
          <a:p>
            <a:pPr algn="ctr"/>
            <a:r>
              <a:rPr lang="en-US" dirty="0">
                <a:latin typeface="Times New Roman" pitchFamily="18" charset="0"/>
              </a:rPr>
              <a:t>1/3 1/3 1/3</a:t>
            </a:r>
          </a:p>
        </p:txBody>
      </p:sp>
      <p:sp>
        <p:nvSpPr>
          <p:cNvPr id="11" name="Rectangle 24"/>
          <p:cNvSpPr>
            <a:spLocks noChangeArrowheads="1"/>
          </p:cNvSpPr>
          <p:nvPr/>
        </p:nvSpPr>
        <p:spPr bwMode="auto">
          <a:xfrm>
            <a:off x="6815137" y="5410201"/>
            <a:ext cx="221615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12" name="Text Box 25"/>
          <p:cNvSpPr txBox="1">
            <a:spLocks noChangeArrowheads="1"/>
          </p:cNvSpPr>
          <p:nvPr/>
        </p:nvSpPr>
        <p:spPr bwMode="auto">
          <a:xfrm>
            <a:off x="6411912" y="5410200"/>
            <a:ext cx="2678938" cy="1200329"/>
          </a:xfrm>
          <a:prstGeom prst="rect">
            <a:avLst/>
          </a:prstGeom>
          <a:noFill/>
          <a:ln w="9525">
            <a:noFill/>
            <a:miter lim="800000"/>
            <a:headEnd/>
            <a:tailEnd/>
          </a:ln>
        </p:spPr>
        <p:txBody>
          <a:bodyPr wrap="none">
            <a:spAutoFit/>
          </a:bodyPr>
          <a:lstStyle/>
          <a:p>
            <a:r>
              <a:rPr lang="en-US" sz="2400" dirty="0">
                <a:latin typeface="Times New Roman" pitchFamily="18" charset="0"/>
              </a:rPr>
              <a:t>     7/15  7/15   1/15</a:t>
            </a:r>
          </a:p>
          <a:p>
            <a:r>
              <a:rPr lang="en-US" sz="2400" dirty="0">
                <a:latin typeface="Times New Roman" pitchFamily="18" charset="0"/>
              </a:rPr>
              <a:t>     7/15  1/15   1/15</a:t>
            </a:r>
          </a:p>
          <a:p>
            <a:r>
              <a:rPr lang="en-US" sz="2400" dirty="0">
                <a:latin typeface="Times New Roman" pitchFamily="18" charset="0"/>
              </a:rPr>
              <a:t>     1/15  7/15  13/15</a:t>
            </a:r>
          </a:p>
        </p:txBody>
      </p:sp>
      <p:sp>
        <p:nvSpPr>
          <p:cNvPr id="13" name="Text Box 27"/>
          <p:cNvSpPr txBox="1">
            <a:spLocks noChangeArrowheads="1"/>
          </p:cNvSpPr>
          <p:nvPr/>
        </p:nvSpPr>
        <p:spPr bwMode="auto">
          <a:xfrm>
            <a:off x="5715000" y="434340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14" name="Text Box 28"/>
          <p:cNvSpPr txBox="1">
            <a:spLocks noChangeArrowheads="1"/>
          </p:cNvSpPr>
          <p:nvPr/>
        </p:nvSpPr>
        <p:spPr bwMode="auto">
          <a:xfrm>
            <a:off x="7173494" y="4343400"/>
            <a:ext cx="739305" cy="461665"/>
          </a:xfrm>
          <a:prstGeom prst="rect">
            <a:avLst/>
          </a:prstGeom>
          <a:noFill/>
          <a:ln w="9525">
            <a:noFill/>
            <a:miter lim="800000"/>
            <a:headEnd/>
            <a:tailEnd/>
          </a:ln>
        </p:spPr>
        <p:txBody>
          <a:bodyPr wrap="none">
            <a:spAutoFit/>
          </a:bodyPr>
          <a:lstStyle/>
          <a:p>
            <a:r>
              <a:rPr lang="en-US" sz="2400" dirty="0">
                <a:latin typeface="Corbel" pitchFamily="34" charset="0"/>
              </a:rPr>
              <a:t>+0.2</a:t>
            </a:r>
          </a:p>
        </p:txBody>
      </p:sp>
      <p:sp>
        <p:nvSpPr>
          <p:cNvPr id="15" name="Rectangle 14"/>
          <p:cNvSpPr/>
          <p:nvPr/>
        </p:nvSpPr>
        <p:spPr>
          <a:xfrm>
            <a:off x="4856693" y="3233441"/>
            <a:ext cx="4081567" cy="523220"/>
          </a:xfrm>
          <a:prstGeom prst="rect">
            <a:avLst/>
          </a:prstGeom>
        </p:spPr>
        <p:txBody>
          <a:bodyPr wrap="none">
            <a:spAutoFit/>
          </a:bodyPr>
          <a:lstStyle/>
          <a:p>
            <a:pPr lvl="1"/>
            <a:r>
              <a:rPr lang="en-US" sz="2800" b="1" dirty="0"/>
              <a:t>A</a:t>
            </a:r>
            <a:r>
              <a:rPr lang="en-US" sz="2800" dirty="0"/>
              <a:t> = </a:t>
            </a:r>
            <a:r>
              <a:rPr lang="en-US" sz="2800" dirty="0">
                <a:latin typeface="Symbol" pitchFamily="18" charset="2"/>
                <a:sym typeface="Symbol" pitchFamily="18" charset="2"/>
              </a:rPr>
              <a:t></a:t>
            </a:r>
            <a:r>
              <a:rPr lang="en-US" sz="2800" b="1" dirty="0"/>
              <a:t>∙M</a:t>
            </a:r>
            <a:r>
              <a:rPr lang="en-US" sz="2800" dirty="0"/>
              <a:t> + (1-</a:t>
            </a:r>
            <a:r>
              <a:rPr lang="en-US" sz="2800" dirty="0">
                <a:latin typeface="Symbol" pitchFamily="18" charset="2"/>
                <a:sym typeface="Symbol" pitchFamily="18" charset="2"/>
              </a:rPr>
              <a:t></a:t>
            </a:r>
            <a:r>
              <a:rPr lang="en-US" sz="2800" dirty="0"/>
              <a:t>) [1/N]</a:t>
            </a:r>
            <a:r>
              <a:rPr lang="en-US" sz="2800" baseline="-25000" dirty="0" err="1"/>
              <a:t>NxN</a:t>
            </a:r>
            <a:endParaRPr lang="en-US" sz="2800" baseline="-25000" dirty="0"/>
          </a:p>
        </p:txBody>
      </p:sp>
      <p:sp>
        <p:nvSpPr>
          <p:cNvPr id="16" name="Rectangle 15"/>
          <p:cNvSpPr/>
          <p:nvPr/>
        </p:nvSpPr>
        <p:spPr>
          <a:xfrm>
            <a:off x="6264454" y="5801380"/>
            <a:ext cx="441146" cy="523220"/>
          </a:xfrm>
          <a:prstGeom prst="rect">
            <a:avLst/>
          </a:prstGeom>
        </p:spPr>
        <p:txBody>
          <a:bodyPr wrap="none">
            <a:spAutoFit/>
          </a:bodyPr>
          <a:lstStyle/>
          <a:p>
            <a:r>
              <a:rPr lang="en-US" sz="2800" dirty="0"/>
              <a:t> =</a:t>
            </a:r>
          </a:p>
        </p:txBody>
      </p:sp>
      <p:sp>
        <p:nvSpPr>
          <p:cNvPr id="17" name="Rectangle 16"/>
          <p:cNvSpPr/>
          <p:nvPr/>
        </p:nvSpPr>
        <p:spPr>
          <a:xfrm>
            <a:off x="5132135" y="4332192"/>
            <a:ext cx="676788" cy="523220"/>
          </a:xfrm>
          <a:prstGeom prst="rect">
            <a:avLst/>
          </a:prstGeom>
        </p:spPr>
        <p:txBody>
          <a:bodyPr wrap="none">
            <a:spAutoFit/>
          </a:bodyPr>
          <a:lstStyle/>
          <a:p>
            <a:r>
              <a:rPr lang="en-US" sz="2800" b="1" i="1" dirty="0">
                <a:solidFill>
                  <a:srgbClr val="008000"/>
                </a:solidFill>
              </a:rPr>
              <a:t>A</a:t>
            </a:r>
            <a:r>
              <a:rPr lang="en-US" sz="2800" dirty="0"/>
              <a:t> =</a:t>
            </a:r>
          </a:p>
        </p:txBody>
      </p:sp>
    </p:spTree>
    <p:extLst>
      <p:ext uri="{BB962C8B-B14F-4D97-AF65-F5344CB8AC3E}">
        <p14:creationId xmlns:p14="http://schemas.microsoft.com/office/powerpoint/2010/main" val="2167544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210188F-39F3-724E-A970-D02DE5BEC010}"/>
              </a:ext>
            </a:extLst>
          </p:cNvPr>
          <p:cNvSpPr>
            <a:spLocks noGrp="1"/>
          </p:cNvSpPr>
          <p:nvPr>
            <p:ph type="title"/>
          </p:nvPr>
        </p:nvSpPr>
        <p:spPr/>
        <p:txBody>
          <a:bodyPr/>
          <a:lstStyle/>
          <a:p>
            <a:r>
              <a:rPr lang="en-US" dirty="0"/>
              <a:t>Exponential increase of websites</a:t>
            </a:r>
          </a:p>
        </p:txBody>
      </p:sp>
      <p:sp>
        <p:nvSpPr>
          <p:cNvPr id="2" name="Slide Number Placeholder 1">
            <a:extLst>
              <a:ext uri="{FF2B5EF4-FFF2-40B4-BE49-F238E27FC236}">
                <a16:creationId xmlns:a16="http://schemas.microsoft.com/office/drawing/2014/main" id="{F8FFC3E9-324F-044B-BACC-9D742F65C40B}"/>
              </a:ext>
            </a:extLst>
          </p:cNvPr>
          <p:cNvSpPr>
            <a:spLocks noGrp="1"/>
          </p:cNvSpPr>
          <p:nvPr>
            <p:ph type="sldNum" sz="quarter" idx="12"/>
          </p:nvPr>
        </p:nvSpPr>
        <p:spPr/>
        <p:txBody>
          <a:bodyPr/>
          <a:lstStyle/>
          <a:p>
            <a:fld id="{19B12225-5612-419B-A8D5-4B8EEE4C217E}" type="slidenum">
              <a:rPr lang="en-US" smtClean="0"/>
              <a:pPr/>
              <a:t>7</a:t>
            </a:fld>
            <a:endParaRPr lang="en-US"/>
          </a:p>
        </p:txBody>
      </p:sp>
      <p:pic>
        <p:nvPicPr>
          <p:cNvPr id="242695" name="Picture 7" descr="Web Server Survey | Netcraft News">
            <a:extLst>
              <a:ext uri="{FF2B5EF4-FFF2-40B4-BE49-F238E27FC236}">
                <a16:creationId xmlns:a16="http://schemas.microsoft.com/office/drawing/2014/main" id="{C450D085-9489-2D40-942D-DF3B5BB9B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163" y="1295400"/>
            <a:ext cx="3742037"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8DECE15-F323-FE46-A546-5EB4AE72D054}"/>
              </a:ext>
            </a:extLst>
          </p:cNvPr>
          <p:cNvSpPr/>
          <p:nvPr/>
        </p:nvSpPr>
        <p:spPr>
          <a:xfrm>
            <a:off x="294504" y="3866756"/>
            <a:ext cx="41441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0000"/>
                </a:solidFill>
                <a:latin typeface="Source Sans Pro" panose="020B0503030403020204" pitchFamily="34" charset="0"/>
              </a:rPr>
              <a:t>It is estimates that if “every 24 hours we get 547,200 increase in the total number of websites worldwide,” there are “over 380 websites are created every minute”.  </a:t>
            </a:r>
          </a:p>
          <a:p>
            <a:pPr marL="285750" indent="-285750">
              <a:buFont typeface="Arial" panose="020B0604020202020204" pitchFamily="34" charset="0"/>
              <a:buChar char="•"/>
            </a:pPr>
            <a:r>
              <a:rPr lang="en-IN" dirty="0"/>
              <a:t>Google accounts for an estimated </a:t>
            </a:r>
            <a:r>
              <a:rPr lang="en-IN" u="sng" dirty="0">
                <a:hlinkClick r:id="rId3"/>
              </a:rPr>
              <a:t>2.5 trillion searches</a:t>
            </a:r>
            <a:r>
              <a:rPr lang="en-IN" dirty="0"/>
              <a:t> per year. </a:t>
            </a:r>
          </a:p>
          <a:p>
            <a:pPr marL="285750" indent="-285750">
              <a:buFont typeface="Arial" panose="020B0604020202020204" pitchFamily="34" charset="0"/>
              <a:buChar char="•"/>
            </a:pPr>
            <a:r>
              <a:rPr lang="en-IN" dirty="0"/>
              <a:t>The popular search engine dominates online search, </a:t>
            </a:r>
            <a:r>
              <a:rPr lang="en-IN" u="sng" dirty="0">
                <a:hlinkClick r:id="rId4"/>
              </a:rPr>
              <a:t>ranked first</a:t>
            </a:r>
            <a:r>
              <a:rPr lang="en-IN" dirty="0"/>
              <a:t> for the most visited multi-platform websites</a:t>
            </a:r>
            <a:endParaRPr lang="en-US" dirty="0"/>
          </a:p>
        </p:txBody>
      </p:sp>
      <p:pic>
        <p:nvPicPr>
          <p:cNvPr id="12" name="Picture 11">
            <a:extLst>
              <a:ext uri="{FF2B5EF4-FFF2-40B4-BE49-F238E27FC236}">
                <a16:creationId xmlns:a16="http://schemas.microsoft.com/office/drawing/2014/main" id="{55D07DF8-DBF3-C341-A741-021B948FBB31}"/>
              </a:ext>
            </a:extLst>
          </p:cNvPr>
          <p:cNvPicPr>
            <a:picLocks noChangeAspect="1"/>
          </p:cNvPicPr>
          <p:nvPr/>
        </p:nvPicPr>
        <p:blipFill>
          <a:blip r:embed="rId5"/>
          <a:stretch>
            <a:fillRect/>
          </a:stretch>
        </p:blipFill>
        <p:spPr>
          <a:xfrm>
            <a:off x="4709494" y="1102961"/>
            <a:ext cx="4232885" cy="5582044"/>
          </a:xfrm>
          <a:prstGeom prst="rect">
            <a:avLst/>
          </a:prstGeom>
        </p:spPr>
      </p:pic>
      <p:pic>
        <p:nvPicPr>
          <p:cNvPr id="15" name="Picture 7" descr="Web Server Survey | Netcraft News">
            <a:extLst>
              <a:ext uri="{FF2B5EF4-FFF2-40B4-BE49-F238E27FC236}">
                <a16:creationId xmlns:a16="http://schemas.microsoft.com/office/drawing/2014/main" id="{4614E1D4-4645-7643-9BD1-A654F63FB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34" y="1256437"/>
            <a:ext cx="3742037"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32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PageRank Usage</a:t>
            </a:r>
          </a:p>
        </p:txBody>
      </p:sp>
      <p:sp>
        <p:nvSpPr>
          <p:cNvPr id="5" name="Slide Number Placeholder 4"/>
          <p:cNvSpPr>
            <a:spLocks noGrp="1"/>
          </p:cNvSpPr>
          <p:nvPr>
            <p:ph type="sldNum" sz="quarter" idx="12"/>
          </p:nvPr>
        </p:nvSpPr>
        <p:spPr/>
        <p:txBody>
          <a:bodyPr/>
          <a:lstStyle/>
          <a:p>
            <a:fld id="{19B12225-5612-419B-A8D5-4B8EEE4C217E}" type="slidenum">
              <a:rPr lang="en-US" smtClean="0"/>
              <a:pPr/>
              <a:t>70</a:t>
            </a:fld>
            <a:endParaRPr lang="en-US"/>
          </a:p>
        </p:txBody>
      </p:sp>
      <p:pic>
        <p:nvPicPr>
          <p:cNvPr id="12" name="Picture 11"/>
          <p:cNvPicPr>
            <a:picLocks noChangeAspect="1"/>
          </p:cNvPicPr>
          <p:nvPr/>
        </p:nvPicPr>
        <p:blipFill>
          <a:blip r:embed="rId2"/>
          <a:stretch>
            <a:fillRect/>
          </a:stretch>
        </p:blipFill>
        <p:spPr>
          <a:xfrm>
            <a:off x="228600" y="1371600"/>
            <a:ext cx="8458199" cy="4908990"/>
          </a:xfrm>
          <a:prstGeom prst="rect">
            <a:avLst/>
          </a:prstGeom>
        </p:spPr>
      </p:pic>
    </p:spTree>
    <p:extLst>
      <p:ext uri="{BB962C8B-B14F-4D97-AF65-F5344CB8AC3E}">
        <p14:creationId xmlns:p14="http://schemas.microsoft.com/office/powerpoint/2010/main" val="3337803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Some Problems with Page Rank</a:t>
            </a:r>
          </a:p>
        </p:txBody>
      </p:sp>
      <p:sp>
        <p:nvSpPr>
          <p:cNvPr id="56323" name="Rectangle 3"/>
          <p:cNvSpPr>
            <a:spLocks noGrp="1" noChangeArrowheads="1"/>
          </p:cNvSpPr>
          <p:nvPr>
            <p:ph idx="1"/>
          </p:nvPr>
        </p:nvSpPr>
        <p:spPr/>
        <p:txBody>
          <a:bodyPr>
            <a:normAutofit/>
          </a:bodyPr>
          <a:lstStyle/>
          <a:p>
            <a:r>
              <a:rPr lang="en-US" b="1" dirty="0">
                <a:solidFill>
                  <a:srgbClr val="D60093"/>
                </a:solidFill>
              </a:rPr>
              <a:t>Measures generic popularity of a page</a:t>
            </a:r>
          </a:p>
          <a:p>
            <a:pPr lvl="1"/>
            <a:r>
              <a:rPr lang="en-US" dirty="0"/>
              <a:t>Biased against topic-specific authorities</a:t>
            </a:r>
          </a:p>
          <a:p>
            <a:pPr lvl="1"/>
            <a:r>
              <a:rPr lang="en-US" b="1" dirty="0">
                <a:solidFill>
                  <a:srgbClr val="008000"/>
                </a:solidFill>
              </a:rPr>
              <a:t>Solution:</a:t>
            </a:r>
            <a:r>
              <a:rPr lang="en-US" dirty="0"/>
              <a:t> Topic-Specific PageRank (</a:t>
            </a:r>
            <a:r>
              <a:rPr lang="en-US" b="1" dirty="0"/>
              <a:t>next</a:t>
            </a:r>
            <a:r>
              <a:rPr lang="en-US" dirty="0"/>
              <a:t>)</a:t>
            </a:r>
          </a:p>
          <a:p>
            <a:r>
              <a:rPr lang="en-US" b="1" dirty="0">
                <a:solidFill>
                  <a:srgbClr val="D60093"/>
                </a:solidFill>
              </a:rPr>
              <a:t>Uses a single measure of importance</a:t>
            </a:r>
          </a:p>
          <a:p>
            <a:pPr lvl="1"/>
            <a:r>
              <a:rPr lang="en-US" dirty="0"/>
              <a:t>Other models of importance</a:t>
            </a:r>
            <a:endParaRPr lang="en-US" b="1" dirty="0">
              <a:solidFill>
                <a:srgbClr val="0000FF"/>
              </a:solidFill>
            </a:endParaRPr>
          </a:p>
          <a:p>
            <a:pPr lvl="1"/>
            <a:r>
              <a:rPr lang="en-US" b="1" dirty="0">
                <a:solidFill>
                  <a:srgbClr val="008000"/>
                </a:solidFill>
              </a:rPr>
              <a:t>Solution:</a:t>
            </a:r>
            <a:r>
              <a:rPr lang="en-US" dirty="0">
                <a:solidFill>
                  <a:srgbClr val="008000"/>
                </a:solidFill>
              </a:rPr>
              <a:t> </a:t>
            </a:r>
            <a:r>
              <a:rPr lang="en-US" dirty="0"/>
              <a:t>Hubs-and-Authorities</a:t>
            </a:r>
          </a:p>
          <a:p>
            <a:r>
              <a:rPr lang="en-US" b="1" dirty="0">
                <a:solidFill>
                  <a:srgbClr val="D60093"/>
                </a:solidFill>
              </a:rPr>
              <a:t>Susceptible to Link spam</a:t>
            </a:r>
          </a:p>
          <a:p>
            <a:pPr lvl="1"/>
            <a:r>
              <a:rPr lang="en-US" dirty="0"/>
              <a:t>Artificial link topographies created in order to boost page rank</a:t>
            </a:r>
          </a:p>
          <a:p>
            <a:pPr lvl="1"/>
            <a:r>
              <a:rPr lang="en-US" b="1" dirty="0">
                <a:solidFill>
                  <a:srgbClr val="008000"/>
                </a:solidFill>
              </a:rPr>
              <a:t>Solution:</a:t>
            </a:r>
            <a:r>
              <a:rPr lang="en-US" dirty="0">
                <a:solidFill>
                  <a:srgbClr val="008000"/>
                </a:solidFill>
              </a:rPr>
              <a:t> </a:t>
            </a:r>
            <a:r>
              <a:rPr lang="en-US" dirty="0" err="1"/>
              <a:t>TrustRank</a:t>
            </a:r>
            <a:endParaRPr lang="en-US" dirty="0"/>
          </a:p>
          <a:p>
            <a:pPr lvl="1"/>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71</a:t>
            </a:fld>
            <a:endParaRPr lang="en-US"/>
          </a:p>
        </p:txBody>
      </p:sp>
    </p:spTree>
    <p:extLst>
      <p:ext uri="{BB962C8B-B14F-4D97-AF65-F5344CB8AC3E}">
        <p14:creationId xmlns:p14="http://schemas.microsoft.com/office/powerpoint/2010/main" val="18515186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0722" name="Rectangle 2"/>
          <p:cNvSpPr>
            <a:spLocks noGrp="1" noChangeArrowheads="1"/>
          </p:cNvSpPr>
          <p:nvPr>
            <p:ph type="title"/>
          </p:nvPr>
        </p:nvSpPr>
        <p:spPr/>
        <p:txBody>
          <a:bodyPr/>
          <a:lstStyle/>
          <a:p>
            <a:r>
              <a:rPr lang="en-US" dirty="0"/>
              <a:t>What is Web Spam?</a:t>
            </a:r>
          </a:p>
        </p:txBody>
      </p:sp>
      <p:sp>
        <p:nvSpPr>
          <p:cNvPr id="30723" name="Rectangle 3"/>
          <p:cNvSpPr>
            <a:spLocks noGrp="1" noChangeArrowheads="1"/>
          </p:cNvSpPr>
          <p:nvPr>
            <p:ph type="body" idx="1"/>
          </p:nvPr>
        </p:nvSpPr>
        <p:spPr/>
        <p:txBody>
          <a:bodyPr>
            <a:normAutofit/>
          </a:bodyPr>
          <a:lstStyle/>
          <a:p>
            <a:pPr>
              <a:lnSpc>
                <a:spcPct val="90000"/>
              </a:lnSpc>
            </a:pPr>
            <a:r>
              <a:rPr lang="en-US" b="1" dirty="0">
                <a:solidFill>
                  <a:srgbClr val="0066FF"/>
                </a:solidFill>
              </a:rPr>
              <a:t>Spamming:</a:t>
            </a:r>
            <a:r>
              <a:rPr lang="en-US" b="1" dirty="0"/>
              <a:t> </a:t>
            </a:r>
          </a:p>
          <a:p>
            <a:pPr lvl="1">
              <a:lnSpc>
                <a:spcPct val="90000"/>
              </a:lnSpc>
            </a:pPr>
            <a:r>
              <a:rPr lang="en-US" dirty="0"/>
              <a:t>Any deliberate action to boost a web </a:t>
            </a:r>
            <a:br>
              <a:rPr lang="en-US" dirty="0"/>
            </a:br>
            <a:r>
              <a:rPr lang="en-US" dirty="0"/>
              <a:t>page’s position in search engine results, incommensurate with page’s real value</a:t>
            </a:r>
          </a:p>
          <a:p>
            <a:pPr>
              <a:lnSpc>
                <a:spcPct val="90000"/>
              </a:lnSpc>
            </a:pPr>
            <a:r>
              <a:rPr lang="en-US" b="1" dirty="0">
                <a:solidFill>
                  <a:srgbClr val="D60093"/>
                </a:solidFill>
              </a:rPr>
              <a:t>Spam:</a:t>
            </a:r>
            <a:r>
              <a:rPr lang="en-US" dirty="0"/>
              <a:t> </a:t>
            </a:r>
          </a:p>
          <a:p>
            <a:pPr lvl="1">
              <a:lnSpc>
                <a:spcPct val="90000"/>
              </a:lnSpc>
            </a:pPr>
            <a:r>
              <a:rPr lang="en-US" dirty="0"/>
              <a:t>Web pages that are the result of spamming</a:t>
            </a:r>
          </a:p>
          <a:p>
            <a:pPr>
              <a:lnSpc>
                <a:spcPct val="90000"/>
              </a:lnSpc>
            </a:pPr>
            <a:r>
              <a:rPr lang="en-US" dirty="0"/>
              <a:t>This is a very broad definition</a:t>
            </a:r>
          </a:p>
          <a:p>
            <a:pPr lvl="1">
              <a:lnSpc>
                <a:spcPct val="90000"/>
              </a:lnSpc>
            </a:pPr>
            <a:r>
              <a:rPr lang="en-US" b="1" dirty="0"/>
              <a:t>SEO</a:t>
            </a:r>
            <a:r>
              <a:rPr lang="en-US" dirty="0"/>
              <a:t> industry might disagree!</a:t>
            </a:r>
          </a:p>
          <a:p>
            <a:pPr lvl="1">
              <a:lnSpc>
                <a:spcPct val="90000"/>
              </a:lnSpc>
            </a:pPr>
            <a:r>
              <a:rPr lang="en-US" dirty="0"/>
              <a:t>SEO = search engine optimization</a:t>
            </a:r>
          </a:p>
          <a:p>
            <a:pPr lvl="8">
              <a:lnSpc>
                <a:spcPct val="90000"/>
              </a:lnSpc>
            </a:pPr>
            <a:endParaRPr lang="en-US" dirty="0"/>
          </a:p>
          <a:p>
            <a:pPr>
              <a:lnSpc>
                <a:spcPct val="90000"/>
              </a:lnSpc>
            </a:pPr>
            <a:r>
              <a:rPr lang="en-US" dirty="0"/>
              <a:t>Approximately </a:t>
            </a:r>
            <a:r>
              <a:rPr lang="en-US" b="1" dirty="0">
                <a:solidFill>
                  <a:srgbClr val="008000"/>
                </a:solidFill>
              </a:rPr>
              <a:t>10-15% </a:t>
            </a:r>
            <a:r>
              <a:rPr lang="en-US" dirty="0"/>
              <a:t>of web pages are spam</a:t>
            </a:r>
          </a:p>
          <a:p>
            <a:pPr>
              <a:lnSpc>
                <a:spcPct val="90000"/>
              </a:lnSpc>
            </a:pP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72</a:t>
            </a:fld>
            <a:endParaRPr lang="en-US"/>
          </a:p>
        </p:txBody>
      </p:sp>
    </p:spTree>
    <p:extLst>
      <p:ext uri="{BB962C8B-B14F-4D97-AF65-F5344CB8AC3E}">
        <p14:creationId xmlns:p14="http://schemas.microsoft.com/office/powerpoint/2010/main" val="154253754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Web Search</a:t>
            </a:r>
          </a:p>
        </p:txBody>
      </p:sp>
      <p:sp>
        <p:nvSpPr>
          <p:cNvPr id="3" name="Content Placeholder 2"/>
          <p:cNvSpPr>
            <a:spLocks noGrp="1"/>
          </p:cNvSpPr>
          <p:nvPr>
            <p:ph idx="1"/>
          </p:nvPr>
        </p:nvSpPr>
        <p:spPr/>
        <p:txBody>
          <a:bodyPr>
            <a:normAutofit lnSpcReduction="10000"/>
          </a:bodyPr>
          <a:lstStyle/>
          <a:p>
            <a:r>
              <a:rPr lang="en-US" b="1" dirty="0">
                <a:solidFill>
                  <a:srgbClr val="D60093"/>
                </a:solidFill>
              </a:rPr>
              <a:t>Early search engines:</a:t>
            </a:r>
          </a:p>
          <a:p>
            <a:pPr lvl="1"/>
            <a:r>
              <a:rPr lang="en-US" dirty="0"/>
              <a:t>Crawl the Web</a:t>
            </a:r>
          </a:p>
          <a:p>
            <a:pPr lvl="1"/>
            <a:r>
              <a:rPr lang="en-US" dirty="0"/>
              <a:t>Index pages by the words they contained</a:t>
            </a:r>
          </a:p>
          <a:p>
            <a:pPr lvl="1"/>
            <a:r>
              <a:rPr lang="en-US" dirty="0"/>
              <a:t>Respond to </a:t>
            </a:r>
            <a:r>
              <a:rPr lang="en-US" sz="2900" dirty="0"/>
              <a:t>search queries </a:t>
            </a:r>
            <a:r>
              <a:rPr lang="en-US" dirty="0"/>
              <a:t>(lists of words) with the pages containing those words</a:t>
            </a:r>
          </a:p>
          <a:p>
            <a:r>
              <a:rPr lang="en-US" b="1" dirty="0">
                <a:solidFill>
                  <a:srgbClr val="0000FF"/>
                </a:solidFill>
              </a:rPr>
              <a:t>Early page ranking:</a:t>
            </a:r>
          </a:p>
          <a:p>
            <a:pPr lvl="1"/>
            <a:r>
              <a:rPr lang="en-US" dirty="0"/>
              <a:t>Attempt to order pages matching a search query by “importance”</a:t>
            </a:r>
          </a:p>
          <a:p>
            <a:pPr lvl="1"/>
            <a:r>
              <a:rPr lang="en-US" b="1" dirty="0">
                <a:solidFill>
                  <a:srgbClr val="008000"/>
                </a:solidFill>
              </a:rPr>
              <a:t>First search engines considered:</a:t>
            </a:r>
          </a:p>
          <a:p>
            <a:pPr lvl="2"/>
            <a:r>
              <a:rPr lang="en-US" b="1" dirty="0"/>
              <a:t>(1)</a:t>
            </a:r>
            <a:r>
              <a:rPr lang="en-US" dirty="0"/>
              <a:t> Number of times query words appeared</a:t>
            </a:r>
          </a:p>
          <a:p>
            <a:pPr lvl="2"/>
            <a:r>
              <a:rPr lang="en-US" b="1" dirty="0"/>
              <a:t>(2)</a:t>
            </a:r>
            <a:r>
              <a:rPr lang="en-US" dirty="0"/>
              <a:t> Prominence of word position, e.g. title, header</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73</a:t>
            </a:fld>
            <a:endParaRPr lang="en-US"/>
          </a:p>
        </p:txBody>
      </p:sp>
    </p:spTree>
    <p:extLst>
      <p:ext uri="{BB962C8B-B14F-4D97-AF65-F5344CB8AC3E}">
        <p14:creationId xmlns:p14="http://schemas.microsoft.com/office/powerpoint/2010/main" val="969069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First Spammers</a:t>
            </a:r>
          </a:p>
        </p:txBody>
      </p:sp>
      <p:sp>
        <p:nvSpPr>
          <p:cNvPr id="3" name="Content Placeholder 2"/>
          <p:cNvSpPr>
            <a:spLocks noGrp="1"/>
          </p:cNvSpPr>
          <p:nvPr>
            <p:ph idx="1"/>
          </p:nvPr>
        </p:nvSpPr>
        <p:spPr/>
        <p:txBody>
          <a:bodyPr>
            <a:normAutofit/>
          </a:bodyPr>
          <a:lstStyle/>
          <a:p>
            <a:r>
              <a:rPr lang="en-US" dirty="0"/>
              <a:t>As people began to use search engines to find things on the Web, those with commercial interests tried to </a:t>
            </a:r>
            <a:r>
              <a:rPr lang="en-US" b="1" dirty="0"/>
              <a:t>exploit search engines</a:t>
            </a:r>
            <a:r>
              <a:rPr lang="en-US" dirty="0"/>
              <a:t> to bring people to their own site – whether they wanted to be there or not</a:t>
            </a:r>
          </a:p>
          <a:p>
            <a:r>
              <a:rPr lang="en-US" b="1" dirty="0">
                <a:solidFill>
                  <a:srgbClr val="008000"/>
                </a:solidFill>
              </a:rPr>
              <a:t>Example:</a:t>
            </a:r>
            <a:r>
              <a:rPr lang="en-US" dirty="0">
                <a:solidFill>
                  <a:schemeClr val="accent2"/>
                </a:solidFill>
              </a:rPr>
              <a:t> </a:t>
            </a:r>
          </a:p>
          <a:p>
            <a:pPr lvl="1"/>
            <a:r>
              <a:rPr lang="en-US" dirty="0"/>
              <a:t>Shirt-seller might pretend to be about “movies”</a:t>
            </a:r>
          </a:p>
          <a:p>
            <a:r>
              <a:rPr lang="en-US" b="1" dirty="0">
                <a:solidFill>
                  <a:srgbClr val="0000FF"/>
                </a:solidFill>
              </a:rPr>
              <a:t>Techniques for achieving high relevance/importance for a web page</a:t>
            </a:r>
          </a:p>
          <a:p>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74</a:t>
            </a:fld>
            <a:endParaRPr lang="en-US"/>
          </a:p>
        </p:txBody>
      </p:sp>
    </p:spTree>
    <p:extLst>
      <p:ext uri="{BB962C8B-B14F-4D97-AF65-F5344CB8AC3E}">
        <p14:creationId xmlns:p14="http://schemas.microsoft.com/office/powerpoint/2010/main" val="167793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First Spammers: Term Spam</a:t>
            </a:r>
          </a:p>
        </p:txBody>
      </p:sp>
      <p:sp>
        <p:nvSpPr>
          <p:cNvPr id="3" name="Content Placeholder 2"/>
          <p:cNvSpPr>
            <a:spLocks noGrp="1"/>
          </p:cNvSpPr>
          <p:nvPr>
            <p:ph idx="1"/>
          </p:nvPr>
        </p:nvSpPr>
        <p:spPr/>
        <p:txBody>
          <a:bodyPr>
            <a:normAutofit/>
          </a:bodyPr>
          <a:lstStyle/>
          <a:p>
            <a:r>
              <a:rPr lang="en-US" b="1" dirty="0">
                <a:solidFill>
                  <a:srgbClr val="0000FF"/>
                </a:solidFill>
              </a:rPr>
              <a:t>How do you make your page appear to be about movies?</a:t>
            </a:r>
            <a:endParaRPr lang="en-US" dirty="0">
              <a:solidFill>
                <a:srgbClr val="0000FF"/>
              </a:solidFill>
            </a:endParaRPr>
          </a:p>
          <a:p>
            <a:pPr lvl="1"/>
            <a:r>
              <a:rPr lang="en-US" b="1" dirty="0">
                <a:solidFill>
                  <a:srgbClr val="008000"/>
                </a:solidFill>
              </a:rPr>
              <a:t>(1)</a:t>
            </a:r>
            <a:r>
              <a:rPr lang="en-US" dirty="0">
                <a:solidFill>
                  <a:schemeClr val="accent3"/>
                </a:solidFill>
              </a:rPr>
              <a:t> </a:t>
            </a:r>
            <a:r>
              <a:rPr lang="en-US" dirty="0"/>
              <a:t>Add the word movie 1,000 times to your page</a:t>
            </a:r>
          </a:p>
          <a:p>
            <a:pPr lvl="1"/>
            <a:r>
              <a:rPr lang="en-US" dirty="0"/>
              <a:t>Set text color to the background color, so only search engines would see it</a:t>
            </a:r>
          </a:p>
          <a:p>
            <a:pPr lvl="1"/>
            <a:r>
              <a:rPr lang="en-US" b="1" dirty="0">
                <a:solidFill>
                  <a:srgbClr val="008000"/>
                </a:solidFill>
              </a:rPr>
              <a:t>(2)</a:t>
            </a:r>
            <a:r>
              <a:rPr lang="en-US" dirty="0">
                <a:solidFill>
                  <a:schemeClr val="accent3"/>
                </a:solidFill>
              </a:rPr>
              <a:t> </a:t>
            </a:r>
            <a:r>
              <a:rPr lang="en-US" dirty="0"/>
              <a:t>Or, run the query “movie” on your </a:t>
            </a:r>
            <a:br>
              <a:rPr lang="en-US" dirty="0"/>
            </a:br>
            <a:r>
              <a:rPr lang="en-US" dirty="0"/>
              <a:t>target search engine</a:t>
            </a:r>
          </a:p>
          <a:p>
            <a:pPr lvl="1"/>
            <a:r>
              <a:rPr lang="en-US" dirty="0"/>
              <a:t>See what page came first in the listings</a:t>
            </a:r>
          </a:p>
          <a:p>
            <a:pPr lvl="1"/>
            <a:r>
              <a:rPr lang="en-US" dirty="0"/>
              <a:t>Copy it into your page, make it “invisible”</a:t>
            </a:r>
          </a:p>
          <a:p>
            <a:r>
              <a:rPr lang="en-US" b="1" dirty="0">
                <a:solidFill>
                  <a:srgbClr val="D60093"/>
                </a:solidFill>
              </a:rPr>
              <a:t>These and similar techniques are term spam</a:t>
            </a:r>
          </a:p>
          <a:p>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75</a:t>
            </a:fld>
            <a:endParaRPr lang="en-US"/>
          </a:p>
        </p:txBody>
      </p:sp>
    </p:spTree>
    <p:extLst>
      <p:ext uri="{BB962C8B-B14F-4D97-AF65-F5344CB8AC3E}">
        <p14:creationId xmlns:p14="http://schemas.microsoft.com/office/powerpoint/2010/main" val="2449301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Google’s Solution to Term Spam</a:t>
            </a:r>
          </a:p>
        </p:txBody>
      </p:sp>
      <p:sp>
        <p:nvSpPr>
          <p:cNvPr id="3" name="Content Placeholder 2"/>
          <p:cNvSpPr>
            <a:spLocks noGrp="1"/>
          </p:cNvSpPr>
          <p:nvPr>
            <p:ph idx="1"/>
          </p:nvPr>
        </p:nvSpPr>
        <p:spPr>
          <a:xfrm>
            <a:off x="457200" y="1193431"/>
            <a:ext cx="8382000" cy="5288279"/>
          </a:xfrm>
        </p:spPr>
        <p:txBody>
          <a:bodyPr>
            <a:noAutofit/>
          </a:bodyPr>
          <a:lstStyle/>
          <a:p>
            <a:r>
              <a:rPr lang="en-US" sz="4000" b="1" dirty="0">
                <a:solidFill>
                  <a:srgbClr val="D60093"/>
                </a:solidFill>
              </a:rPr>
              <a:t>Believe what people say about you, rather than what you say about yourself</a:t>
            </a:r>
          </a:p>
          <a:p>
            <a:pPr lvl="1"/>
            <a:r>
              <a:rPr lang="en-US" sz="3600" dirty="0"/>
              <a:t>Use words in the anchor text (words that appear underlined to represent the link) and its surrounding text</a:t>
            </a:r>
          </a:p>
          <a:p>
            <a:pPr lvl="8"/>
            <a:endParaRPr lang="en-US" sz="2400" dirty="0"/>
          </a:p>
          <a:p>
            <a:r>
              <a:rPr lang="en-US" sz="4000" dirty="0">
                <a:solidFill>
                  <a:srgbClr val="0000FF"/>
                </a:solidFill>
              </a:rPr>
              <a:t>PageRank as a tool to  measure the “importance” of Web pages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76</a:t>
            </a:fld>
            <a:endParaRPr lang="en-US"/>
          </a:p>
        </p:txBody>
      </p:sp>
    </p:spTree>
    <p:extLst>
      <p:ext uri="{BB962C8B-B14F-4D97-AF65-F5344CB8AC3E}">
        <p14:creationId xmlns:p14="http://schemas.microsoft.com/office/powerpoint/2010/main" val="2295482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Why It Works?</a:t>
            </a:r>
          </a:p>
        </p:txBody>
      </p:sp>
      <p:sp>
        <p:nvSpPr>
          <p:cNvPr id="3" name="Content Placeholder 2"/>
          <p:cNvSpPr>
            <a:spLocks noGrp="1"/>
          </p:cNvSpPr>
          <p:nvPr>
            <p:ph idx="1"/>
          </p:nvPr>
        </p:nvSpPr>
        <p:spPr>
          <a:xfrm>
            <a:off x="457200" y="1295400"/>
            <a:ext cx="8610600" cy="5257801"/>
          </a:xfrm>
        </p:spPr>
        <p:txBody>
          <a:bodyPr>
            <a:normAutofit fontScale="92500"/>
          </a:bodyPr>
          <a:lstStyle/>
          <a:p>
            <a:r>
              <a:rPr lang="en-US" b="1" dirty="0">
                <a:solidFill>
                  <a:srgbClr val="0000FF"/>
                </a:solidFill>
              </a:rPr>
              <a:t>Our hypothetical shirt-seller loses</a:t>
            </a:r>
          </a:p>
          <a:p>
            <a:pPr lvl="1"/>
            <a:r>
              <a:rPr lang="en-US" dirty="0"/>
              <a:t>Saying he is about movies doesn’t help, because </a:t>
            </a:r>
            <a:br>
              <a:rPr lang="en-US" dirty="0"/>
            </a:br>
            <a:r>
              <a:rPr lang="en-US" dirty="0"/>
              <a:t>others don’t say he is about movies</a:t>
            </a:r>
          </a:p>
          <a:p>
            <a:pPr lvl="1"/>
            <a:r>
              <a:rPr lang="en-US" dirty="0"/>
              <a:t>His page isn’t very important, so it won’t be ranked </a:t>
            </a:r>
            <a:br>
              <a:rPr lang="en-US" dirty="0"/>
            </a:br>
            <a:r>
              <a:rPr lang="en-US" dirty="0"/>
              <a:t>high for shirts or movies</a:t>
            </a:r>
          </a:p>
          <a:p>
            <a:r>
              <a:rPr lang="en-US" b="1" dirty="0">
                <a:solidFill>
                  <a:srgbClr val="D60093"/>
                </a:solidFill>
              </a:rPr>
              <a:t>Example:</a:t>
            </a:r>
            <a:r>
              <a:rPr lang="en-US" dirty="0">
                <a:solidFill>
                  <a:srgbClr val="D60093"/>
                </a:solidFill>
              </a:rPr>
              <a:t> </a:t>
            </a:r>
          </a:p>
          <a:p>
            <a:pPr lvl="1"/>
            <a:r>
              <a:rPr lang="en-US" dirty="0"/>
              <a:t>Shirt-seller creates 1,000 pages, each links to his with “movie” in the anchor text</a:t>
            </a:r>
          </a:p>
          <a:p>
            <a:pPr lvl="1"/>
            <a:r>
              <a:rPr lang="en-US" dirty="0"/>
              <a:t>These pages have no links in, so they get little PageRank</a:t>
            </a:r>
          </a:p>
          <a:p>
            <a:pPr lvl="1"/>
            <a:r>
              <a:rPr lang="en-US" dirty="0"/>
              <a:t>So the shirt-seller can’t beat truly </a:t>
            </a:r>
            <a:r>
              <a:rPr lang="fr-FR" dirty="0"/>
              <a:t>important </a:t>
            </a:r>
            <a:r>
              <a:rPr lang="fr-FR" dirty="0" err="1"/>
              <a:t>movie</a:t>
            </a:r>
            <a:r>
              <a:rPr lang="fr-FR" dirty="0"/>
              <a:t> </a:t>
            </a:r>
            <a:br>
              <a:rPr lang="fr-FR" dirty="0"/>
            </a:br>
            <a:r>
              <a:rPr lang="fr-FR" dirty="0"/>
              <a:t>pages, </a:t>
            </a:r>
            <a:r>
              <a:rPr lang="fr-FR" dirty="0" err="1"/>
              <a:t>like</a:t>
            </a:r>
            <a:r>
              <a:rPr lang="fr-FR" dirty="0"/>
              <a:t> IMDB</a:t>
            </a:r>
            <a:endParaRPr lang="en-US" dirty="0"/>
          </a:p>
          <a:p>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77</a:t>
            </a:fld>
            <a:endParaRPr lang="en-US"/>
          </a:p>
        </p:txBody>
      </p:sp>
    </p:spTree>
    <p:extLst>
      <p:ext uri="{BB962C8B-B14F-4D97-AF65-F5344CB8AC3E}">
        <p14:creationId xmlns:p14="http://schemas.microsoft.com/office/powerpoint/2010/main" val="1280931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78</a:t>
            </a:fld>
            <a:endParaRPr lang="en-US"/>
          </a:p>
        </p:txBody>
      </p:sp>
      <p:pic>
        <p:nvPicPr>
          <p:cNvPr id="56324" name="Picture 4" descr="http://upload.wikimedia.org/wikipedia/commons/c/c3/Farm_in_frederick_maryland.jpg"/>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bwMode="auto">
          <a:xfrm>
            <a:off x="0" y="76200"/>
            <a:ext cx="10312780" cy="6858000"/>
          </a:xfrm>
          <a:prstGeom prst="rect">
            <a:avLst/>
          </a:prstGeom>
          <a:noFill/>
          <a:effectLst>
            <a:outerShdw dist="508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00200" y="597685"/>
            <a:ext cx="7492993" cy="2554545"/>
          </a:xfrm>
          <a:prstGeom prst="rect">
            <a:avLst/>
          </a:prstGeom>
          <a:noFill/>
        </p:spPr>
        <p:txBody>
          <a:bodyPr wrap="square" rtlCol="0">
            <a:spAutoFit/>
          </a:bodyPr>
          <a:lstStyle/>
          <a:p>
            <a:r>
              <a:rPr lang="en-US" sz="8000" b="1" dirty="0">
                <a:solidFill>
                  <a:schemeClr val="accent1">
                    <a:lumMod val="60000"/>
                    <a:lumOff val="40000"/>
                  </a:schemeClr>
                </a:solidFill>
                <a:latin typeface="Calibri" pitchFamily="34" charset="0"/>
                <a:cs typeface="Arial" pitchFamily="34" charset="0"/>
              </a:rPr>
              <a:t>LINK SPAM- </a:t>
            </a:r>
          </a:p>
          <a:p>
            <a:r>
              <a:rPr lang="en-US" sz="8000" b="1" dirty="0">
                <a:solidFill>
                  <a:schemeClr val="accent1">
                    <a:lumMod val="60000"/>
                    <a:lumOff val="40000"/>
                  </a:schemeClr>
                </a:solidFill>
                <a:latin typeface="Calibri" pitchFamily="34" charset="0"/>
                <a:cs typeface="Arial" pitchFamily="34" charset="0"/>
              </a:rPr>
              <a:t>SPAM FARMING</a:t>
            </a:r>
          </a:p>
        </p:txBody>
      </p:sp>
    </p:spTree>
    <p:extLst>
      <p:ext uri="{BB962C8B-B14F-4D97-AF65-F5344CB8AC3E}">
        <p14:creationId xmlns:p14="http://schemas.microsoft.com/office/powerpoint/2010/main" val="1929765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Google vs. Spammers: Round 2!</a:t>
            </a:r>
          </a:p>
        </p:txBody>
      </p:sp>
      <p:sp>
        <p:nvSpPr>
          <p:cNvPr id="3" name="Content Placeholder 2"/>
          <p:cNvSpPr>
            <a:spLocks noGrp="1"/>
          </p:cNvSpPr>
          <p:nvPr>
            <p:ph idx="1"/>
          </p:nvPr>
        </p:nvSpPr>
        <p:spPr/>
        <p:txBody>
          <a:bodyPr>
            <a:normAutofit/>
          </a:bodyPr>
          <a:lstStyle/>
          <a:p>
            <a:r>
              <a:rPr lang="en-US" dirty="0"/>
              <a:t>Once Google became the dominant search engine, spammers began to work out ways to fool Google</a:t>
            </a:r>
          </a:p>
          <a:p>
            <a:pPr lvl="8"/>
            <a:endParaRPr lang="en-US" dirty="0"/>
          </a:p>
          <a:p>
            <a:r>
              <a:rPr lang="en-US" b="1" dirty="0">
                <a:solidFill>
                  <a:srgbClr val="D60093"/>
                </a:solidFill>
              </a:rPr>
              <a:t>Spam farms</a:t>
            </a:r>
            <a:r>
              <a:rPr lang="en-US" dirty="0">
                <a:solidFill>
                  <a:srgbClr val="D60093"/>
                </a:solidFill>
              </a:rPr>
              <a:t> </a:t>
            </a:r>
            <a:r>
              <a:rPr lang="en-US" dirty="0"/>
              <a:t>were developed to concentrate PageRank on a single page</a:t>
            </a:r>
          </a:p>
          <a:p>
            <a:pPr lvl="8"/>
            <a:endParaRPr lang="en-US" b="1" dirty="0">
              <a:solidFill>
                <a:srgbClr val="0000FF"/>
              </a:solidFill>
            </a:endParaRPr>
          </a:p>
          <a:p>
            <a:r>
              <a:rPr lang="en-US" b="1" dirty="0">
                <a:solidFill>
                  <a:srgbClr val="0000FF"/>
                </a:solidFill>
              </a:rPr>
              <a:t>Link spam:</a:t>
            </a:r>
          </a:p>
          <a:p>
            <a:pPr lvl="1"/>
            <a:r>
              <a:rPr lang="en-US" dirty="0"/>
              <a:t>Creating link structures that  boost PageRank of a particular page</a:t>
            </a:r>
          </a:p>
          <a:p>
            <a:pPr lvl="1"/>
            <a:endParaRPr lang="en-US" b="1" dirty="0">
              <a:solidFill>
                <a:schemeClr val="accent3"/>
              </a:solidFill>
            </a:endParaRPr>
          </a:p>
          <a:p>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79</a:t>
            </a:fld>
            <a:endParaRPr lang="en-US"/>
          </a:p>
        </p:txBody>
      </p:sp>
    </p:spTree>
    <p:extLst>
      <p:ext uri="{BB962C8B-B14F-4D97-AF65-F5344CB8AC3E}">
        <p14:creationId xmlns:p14="http://schemas.microsoft.com/office/powerpoint/2010/main" val="560318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DBF5-38CA-ED42-ACAA-04B77AC1BC81}"/>
              </a:ext>
            </a:extLst>
          </p:cNvPr>
          <p:cNvSpPr>
            <a:spLocks noGrp="1"/>
          </p:cNvSpPr>
          <p:nvPr>
            <p:ph type="title"/>
          </p:nvPr>
        </p:nvSpPr>
        <p:spPr/>
        <p:txBody>
          <a:bodyPr/>
          <a:lstStyle/>
          <a:p>
            <a:r>
              <a:rPr lang="en-US" dirty="0"/>
              <a:t>Search Engines</a:t>
            </a:r>
          </a:p>
        </p:txBody>
      </p:sp>
      <p:sp>
        <p:nvSpPr>
          <p:cNvPr id="3" name="Content Placeholder 2">
            <a:extLst>
              <a:ext uri="{FF2B5EF4-FFF2-40B4-BE49-F238E27FC236}">
                <a16:creationId xmlns:a16="http://schemas.microsoft.com/office/drawing/2014/main" id="{0E0950AC-0B8F-D94B-9028-29234BFA3763}"/>
              </a:ext>
            </a:extLst>
          </p:cNvPr>
          <p:cNvSpPr>
            <a:spLocks noGrp="1"/>
          </p:cNvSpPr>
          <p:nvPr>
            <p:ph idx="1"/>
          </p:nvPr>
        </p:nvSpPr>
        <p:spPr>
          <a:xfrm>
            <a:off x="255270" y="1105978"/>
            <a:ext cx="8633460" cy="5641848"/>
          </a:xfrm>
        </p:spPr>
        <p:txBody>
          <a:bodyPr>
            <a:normAutofit fontScale="92500" lnSpcReduction="20000"/>
          </a:bodyPr>
          <a:lstStyle/>
          <a:p>
            <a:pPr algn="just"/>
            <a:r>
              <a:rPr lang="en-IN" sz="3600" dirty="0"/>
              <a:t>Search engines are answer machines. </a:t>
            </a:r>
          </a:p>
          <a:p>
            <a:pPr algn="just"/>
            <a:r>
              <a:rPr lang="en-IN" sz="3600" dirty="0"/>
              <a:t>They scour billions of pieces of content and evaluate thousands of factors to determine which content is most likely to answer your query.</a:t>
            </a:r>
          </a:p>
          <a:p>
            <a:pPr algn="just"/>
            <a:r>
              <a:rPr lang="en-IN" sz="3600" dirty="0"/>
              <a:t>Search engines do all of this by discovering and cataloguing all available content on the Internet (web pages, PDFs, images, videos, etc.) via a process known as “crawling and indexing,” </a:t>
            </a:r>
          </a:p>
          <a:p>
            <a:pPr algn="just"/>
            <a:r>
              <a:rPr lang="en-IN" sz="3600" dirty="0"/>
              <a:t>They then order the content  by how well it matches the query in a process we refer to as “</a:t>
            </a:r>
            <a:r>
              <a:rPr lang="en-IN" sz="4000" b="1" dirty="0">
                <a:solidFill>
                  <a:srgbClr val="FF0000"/>
                </a:solidFill>
              </a:rPr>
              <a:t>ranking</a:t>
            </a:r>
            <a:r>
              <a:rPr lang="en-IN" sz="3600" dirty="0"/>
              <a:t>.” </a:t>
            </a:r>
          </a:p>
          <a:p>
            <a:pPr marL="118872" indent="0" algn="just">
              <a:buNone/>
            </a:pPr>
            <a:endParaRPr lang="en-US" sz="3600" dirty="0"/>
          </a:p>
        </p:txBody>
      </p:sp>
      <p:sp>
        <p:nvSpPr>
          <p:cNvPr id="4" name="Slide Number Placeholder 3">
            <a:extLst>
              <a:ext uri="{FF2B5EF4-FFF2-40B4-BE49-F238E27FC236}">
                <a16:creationId xmlns:a16="http://schemas.microsoft.com/office/drawing/2014/main" id="{51166522-EF9C-A54E-83B7-23AE0D8B7409}"/>
              </a:ext>
            </a:extLst>
          </p:cNvPr>
          <p:cNvSpPr>
            <a:spLocks noGrp="1"/>
          </p:cNvSpPr>
          <p:nvPr>
            <p:ph type="sldNum" sz="quarter" idx="12"/>
          </p:nvPr>
        </p:nvSpPr>
        <p:spPr/>
        <p:txBody>
          <a:bodyPr/>
          <a:lstStyle/>
          <a:p>
            <a:fld id="{19B12225-5612-419B-A8D5-4B8EEE4C217E}" type="slidenum">
              <a:rPr lang="en-US" smtClean="0"/>
              <a:pPr/>
              <a:t>8</a:t>
            </a:fld>
            <a:endParaRPr lang="en-US"/>
          </a:p>
        </p:txBody>
      </p:sp>
    </p:spTree>
    <p:extLst>
      <p:ext uri="{BB962C8B-B14F-4D97-AF65-F5344CB8AC3E}">
        <p14:creationId xmlns:p14="http://schemas.microsoft.com/office/powerpoint/2010/main" val="26033111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3706-B8D2-664B-8874-724E63BF1C2C}"/>
              </a:ext>
            </a:extLst>
          </p:cNvPr>
          <p:cNvSpPr>
            <a:spLocks noGrp="1"/>
          </p:cNvSpPr>
          <p:nvPr>
            <p:ph type="title"/>
          </p:nvPr>
        </p:nvSpPr>
        <p:spPr/>
        <p:txBody>
          <a:bodyPr/>
          <a:lstStyle/>
          <a:p>
            <a:r>
              <a:rPr lang="en-US" dirty="0"/>
              <a:t>Link Spam - Overview</a:t>
            </a:r>
          </a:p>
        </p:txBody>
      </p:sp>
      <p:sp>
        <p:nvSpPr>
          <p:cNvPr id="3" name="Content Placeholder 2">
            <a:extLst>
              <a:ext uri="{FF2B5EF4-FFF2-40B4-BE49-F238E27FC236}">
                <a16:creationId xmlns:a16="http://schemas.microsoft.com/office/drawing/2014/main" id="{9FA92551-035B-0042-99DD-A445B4B63409}"/>
              </a:ext>
            </a:extLst>
          </p:cNvPr>
          <p:cNvSpPr>
            <a:spLocks noGrp="1"/>
          </p:cNvSpPr>
          <p:nvPr>
            <p:ph idx="1"/>
          </p:nvPr>
        </p:nvSpPr>
        <p:spPr>
          <a:xfrm>
            <a:off x="76200" y="1063752"/>
            <a:ext cx="8862060" cy="5641848"/>
          </a:xfrm>
        </p:spPr>
        <p:txBody>
          <a:bodyPr>
            <a:noAutofit/>
          </a:bodyPr>
          <a:lstStyle/>
          <a:p>
            <a:r>
              <a:rPr lang="en-IN" sz="3000" dirty="0"/>
              <a:t>Link spam is the posting of out-of-context </a:t>
            </a:r>
            <a:r>
              <a:rPr lang="en-IN" sz="3000" u="sng" dirty="0">
                <a:hlinkClick r:id="rId2"/>
              </a:rPr>
              <a:t>links</a:t>
            </a:r>
            <a:r>
              <a:rPr lang="en-IN" sz="3000" dirty="0"/>
              <a:t> on websites, discussion forums, blog comments, guestbooks or any other online venue that displays user comments. </a:t>
            </a:r>
          </a:p>
          <a:p>
            <a:r>
              <a:rPr lang="en-IN" sz="3000" dirty="0"/>
              <a:t>The purpose of link </a:t>
            </a:r>
            <a:r>
              <a:rPr lang="en-IN" sz="3000" u="sng" dirty="0">
                <a:hlinkClick r:id="rId3"/>
              </a:rPr>
              <a:t>spam</a:t>
            </a:r>
            <a:r>
              <a:rPr lang="en-IN" sz="3000" dirty="0"/>
              <a:t> is to increase the number of external links made to a site the spammer wishes to promote. A greater number of links made to a page, among other things, increases a page’s rank</a:t>
            </a:r>
          </a:p>
          <a:p>
            <a:r>
              <a:rPr lang="en-IN" sz="3000" dirty="0"/>
              <a:t>Link spam started in website guestbooks, where the spammer would repeatedly paste links to the site they were promoting. Around 2003, spammers began to attack open comments in blogs. </a:t>
            </a:r>
          </a:p>
        </p:txBody>
      </p:sp>
      <p:sp>
        <p:nvSpPr>
          <p:cNvPr id="4" name="Slide Number Placeholder 3">
            <a:extLst>
              <a:ext uri="{FF2B5EF4-FFF2-40B4-BE49-F238E27FC236}">
                <a16:creationId xmlns:a16="http://schemas.microsoft.com/office/drawing/2014/main" id="{2635BDB5-7F9A-364C-B2E2-DA5061B2DCD4}"/>
              </a:ext>
            </a:extLst>
          </p:cNvPr>
          <p:cNvSpPr>
            <a:spLocks noGrp="1"/>
          </p:cNvSpPr>
          <p:nvPr>
            <p:ph type="sldNum" sz="quarter" idx="12"/>
          </p:nvPr>
        </p:nvSpPr>
        <p:spPr/>
        <p:txBody>
          <a:bodyPr/>
          <a:lstStyle/>
          <a:p>
            <a:fld id="{19B12225-5612-419B-A8D5-4B8EEE4C217E}" type="slidenum">
              <a:rPr lang="en-US" smtClean="0"/>
              <a:pPr/>
              <a:t>80</a:t>
            </a:fld>
            <a:endParaRPr lang="en-US"/>
          </a:p>
        </p:txBody>
      </p:sp>
    </p:spTree>
    <p:extLst>
      <p:ext uri="{BB962C8B-B14F-4D97-AF65-F5344CB8AC3E}">
        <p14:creationId xmlns:p14="http://schemas.microsoft.com/office/powerpoint/2010/main" val="16731978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3706-B8D2-664B-8874-724E63BF1C2C}"/>
              </a:ext>
            </a:extLst>
          </p:cNvPr>
          <p:cNvSpPr>
            <a:spLocks noGrp="1"/>
          </p:cNvSpPr>
          <p:nvPr>
            <p:ph type="title"/>
          </p:nvPr>
        </p:nvSpPr>
        <p:spPr/>
        <p:txBody>
          <a:bodyPr/>
          <a:lstStyle/>
          <a:p>
            <a:r>
              <a:rPr lang="en-US" dirty="0"/>
              <a:t>Link Spam - Overview</a:t>
            </a:r>
          </a:p>
        </p:txBody>
      </p:sp>
      <p:sp>
        <p:nvSpPr>
          <p:cNvPr id="3" name="Content Placeholder 2">
            <a:extLst>
              <a:ext uri="{FF2B5EF4-FFF2-40B4-BE49-F238E27FC236}">
                <a16:creationId xmlns:a16="http://schemas.microsoft.com/office/drawing/2014/main" id="{9FA92551-035B-0042-99DD-A445B4B63409}"/>
              </a:ext>
            </a:extLst>
          </p:cNvPr>
          <p:cNvSpPr>
            <a:spLocks noGrp="1"/>
          </p:cNvSpPr>
          <p:nvPr>
            <p:ph idx="1"/>
          </p:nvPr>
        </p:nvSpPr>
        <p:spPr>
          <a:xfrm>
            <a:off x="76200" y="1063752"/>
            <a:ext cx="8862060" cy="5641848"/>
          </a:xfrm>
        </p:spPr>
        <p:txBody>
          <a:bodyPr>
            <a:noAutofit/>
          </a:bodyPr>
          <a:lstStyle/>
          <a:p>
            <a:r>
              <a:rPr lang="en-IN" sz="3000" dirty="0"/>
              <a:t>Currently, many blog software systems have ways of eliminating or minimizing link spam.</a:t>
            </a:r>
          </a:p>
          <a:p>
            <a:r>
              <a:rPr lang="en-IN" sz="3000" dirty="0"/>
              <a:t>Because common targets were being protected, spammers began looking elsewhere, such as wikis. As a result, </a:t>
            </a:r>
            <a:r>
              <a:rPr lang="en-IN" sz="3000" dirty="0" err="1"/>
              <a:t>wikispam</a:t>
            </a:r>
            <a:r>
              <a:rPr lang="en-IN" sz="3000" dirty="0"/>
              <a:t> was born. Many wikis, including </a:t>
            </a:r>
            <a:r>
              <a:rPr lang="en-IN" sz="3000" u="sng" dirty="0">
                <a:hlinkClick r:id="rId2"/>
              </a:rPr>
              <a:t>Wikipedia</a:t>
            </a:r>
            <a:r>
              <a:rPr lang="en-IN" sz="3000" dirty="0"/>
              <a:t>, have pages in their sandbox testing areas filled with spammed links, along with active pages that are defaced by links.</a:t>
            </a:r>
          </a:p>
          <a:p>
            <a:r>
              <a:rPr lang="en-IN" sz="3000" dirty="0"/>
              <a:t>Link spamming can backfire on the perpetrator when </a:t>
            </a:r>
            <a:r>
              <a:rPr lang="en-IN" sz="3000" u="sng" dirty="0">
                <a:hlinkClick r:id="rId3"/>
              </a:rPr>
              <a:t>search engines</a:t>
            </a:r>
            <a:r>
              <a:rPr lang="en-IN" sz="3000" dirty="0"/>
              <a:t> decide a site is a </a:t>
            </a:r>
            <a:r>
              <a:rPr lang="en-IN" sz="3000" u="sng" dirty="0">
                <a:hlinkClick r:id="rId4"/>
              </a:rPr>
              <a:t>bad neighbor</a:t>
            </a:r>
            <a:r>
              <a:rPr lang="en-IN" sz="3000" dirty="0"/>
              <a:t> and remove it from search results altogether. </a:t>
            </a:r>
            <a:endParaRPr lang="en-US" sz="3000" dirty="0"/>
          </a:p>
        </p:txBody>
      </p:sp>
      <p:sp>
        <p:nvSpPr>
          <p:cNvPr id="4" name="Slide Number Placeholder 3">
            <a:extLst>
              <a:ext uri="{FF2B5EF4-FFF2-40B4-BE49-F238E27FC236}">
                <a16:creationId xmlns:a16="http://schemas.microsoft.com/office/drawing/2014/main" id="{2635BDB5-7F9A-364C-B2E2-DA5061B2DCD4}"/>
              </a:ext>
            </a:extLst>
          </p:cNvPr>
          <p:cNvSpPr>
            <a:spLocks noGrp="1"/>
          </p:cNvSpPr>
          <p:nvPr>
            <p:ph type="sldNum" sz="quarter" idx="12"/>
          </p:nvPr>
        </p:nvSpPr>
        <p:spPr/>
        <p:txBody>
          <a:bodyPr/>
          <a:lstStyle/>
          <a:p>
            <a:fld id="{19B12225-5612-419B-A8D5-4B8EEE4C217E}" type="slidenum">
              <a:rPr lang="en-US" smtClean="0"/>
              <a:pPr/>
              <a:t>81</a:t>
            </a:fld>
            <a:endParaRPr lang="en-US"/>
          </a:p>
        </p:txBody>
      </p:sp>
    </p:spTree>
    <p:extLst>
      <p:ext uri="{BB962C8B-B14F-4D97-AF65-F5344CB8AC3E}">
        <p14:creationId xmlns:p14="http://schemas.microsoft.com/office/powerpoint/2010/main" val="4174021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5842" name="Rectangle 2"/>
          <p:cNvSpPr>
            <a:spLocks noGrp="1" noChangeArrowheads="1"/>
          </p:cNvSpPr>
          <p:nvPr>
            <p:ph type="title"/>
          </p:nvPr>
        </p:nvSpPr>
        <p:spPr/>
        <p:txBody>
          <a:bodyPr/>
          <a:lstStyle/>
          <a:p>
            <a:r>
              <a:rPr lang="en-US" dirty="0"/>
              <a:t>Link Spamming</a:t>
            </a:r>
          </a:p>
        </p:txBody>
      </p:sp>
      <p:sp>
        <p:nvSpPr>
          <p:cNvPr id="35843" name="Rectangle 3"/>
          <p:cNvSpPr>
            <a:spLocks noGrp="1" noChangeArrowheads="1"/>
          </p:cNvSpPr>
          <p:nvPr>
            <p:ph type="body" idx="1"/>
          </p:nvPr>
        </p:nvSpPr>
        <p:spPr/>
        <p:txBody>
          <a:bodyPr/>
          <a:lstStyle/>
          <a:p>
            <a:r>
              <a:rPr lang="en-US" b="1" dirty="0">
                <a:solidFill>
                  <a:srgbClr val="008000"/>
                </a:solidFill>
              </a:rPr>
              <a:t>Three kinds of web pages from a spammer’s point of view</a:t>
            </a:r>
          </a:p>
          <a:p>
            <a:pPr lvl="1"/>
            <a:r>
              <a:rPr lang="en-US" b="1" dirty="0">
                <a:solidFill>
                  <a:srgbClr val="0000FF"/>
                </a:solidFill>
              </a:rPr>
              <a:t>Inaccessible pages</a:t>
            </a:r>
          </a:p>
          <a:p>
            <a:pPr lvl="1"/>
            <a:r>
              <a:rPr lang="en-US" b="1" dirty="0">
                <a:solidFill>
                  <a:srgbClr val="D60093"/>
                </a:solidFill>
              </a:rPr>
              <a:t>Accessible pages</a:t>
            </a:r>
          </a:p>
          <a:p>
            <a:pPr lvl="2"/>
            <a:r>
              <a:rPr lang="en-US" dirty="0"/>
              <a:t>e.g., blog comments pages</a:t>
            </a:r>
          </a:p>
          <a:p>
            <a:pPr lvl="2"/>
            <a:r>
              <a:rPr lang="en-US" dirty="0"/>
              <a:t>spammer can post links to his pages</a:t>
            </a:r>
          </a:p>
          <a:p>
            <a:pPr lvl="1"/>
            <a:r>
              <a:rPr lang="en-US" b="1" dirty="0">
                <a:solidFill>
                  <a:srgbClr val="0000FF"/>
                </a:solidFill>
              </a:rPr>
              <a:t>Owned pages</a:t>
            </a:r>
          </a:p>
          <a:p>
            <a:pPr lvl="2"/>
            <a:r>
              <a:rPr lang="en-US" dirty="0"/>
              <a:t>Completely controlled by spammer</a:t>
            </a:r>
          </a:p>
          <a:p>
            <a:pPr lvl="2"/>
            <a:r>
              <a:rPr lang="en-US" dirty="0"/>
              <a:t>May span multiple domain names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82</a:t>
            </a:fld>
            <a:endParaRPr lang="en-US"/>
          </a:p>
        </p:txBody>
      </p:sp>
    </p:spTree>
    <p:extLst>
      <p:ext uri="{BB962C8B-B14F-4D97-AF65-F5344CB8AC3E}">
        <p14:creationId xmlns:p14="http://schemas.microsoft.com/office/powerpoint/2010/main" val="185545996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6866" name="Rectangle 2"/>
          <p:cNvSpPr>
            <a:spLocks noGrp="1" noChangeArrowheads="1"/>
          </p:cNvSpPr>
          <p:nvPr>
            <p:ph type="title"/>
          </p:nvPr>
        </p:nvSpPr>
        <p:spPr/>
        <p:txBody>
          <a:bodyPr/>
          <a:lstStyle/>
          <a:p>
            <a:r>
              <a:rPr lang="en-US"/>
              <a:t>Link Farms</a:t>
            </a:r>
          </a:p>
        </p:txBody>
      </p:sp>
      <p:sp>
        <p:nvSpPr>
          <p:cNvPr id="36867" name="Rectangle 3"/>
          <p:cNvSpPr>
            <a:spLocks noGrp="1" noChangeArrowheads="1"/>
          </p:cNvSpPr>
          <p:nvPr>
            <p:ph type="body" idx="1"/>
          </p:nvPr>
        </p:nvSpPr>
        <p:spPr/>
        <p:txBody>
          <a:bodyPr>
            <a:normAutofit fontScale="92500" lnSpcReduction="20000"/>
          </a:bodyPr>
          <a:lstStyle/>
          <a:p>
            <a:r>
              <a:rPr lang="en-IN" dirty="0"/>
              <a:t>A link farm (also called link network) is a domain or website, which was specially created by spammers to provide links to other websites in order to influence the rankings for the linked webpages.</a:t>
            </a:r>
            <a:endParaRPr lang="en-US" b="1" dirty="0">
              <a:solidFill>
                <a:srgbClr val="0000FF"/>
              </a:solidFill>
            </a:endParaRPr>
          </a:p>
          <a:p>
            <a:r>
              <a:rPr lang="en-US" b="1" dirty="0">
                <a:solidFill>
                  <a:srgbClr val="0000FF"/>
                </a:solidFill>
              </a:rPr>
              <a:t>Spammer’s goal:</a:t>
            </a:r>
          </a:p>
          <a:p>
            <a:pPr lvl="1"/>
            <a:r>
              <a:rPr lang="en-US" dirty="0"/>
              <a:t>Maximize the </a:t>
            </a:r>
            <a:r>
              <a:rPr lang="en-US" dirty="0" err="1"/>
              <a:t>PageRank</a:t>
            </a:r>
            <a:r>
              <a:rPr lang="en-US" dirty="0"/>
              <a:t> of target page </a:t>
            </a:r>
            <a:r>
              <a:rPr lang="en-US" b="1" i="1" dirty="0"/>
              <a:t>t</a:t>
            </a:r>
          </a:p>
          <a:p>
            <a:pPr lvl="5"/>
            <a:endParaRPr lang="en-US" dirty="0"/>
          </a:p>
          <a:p>
            <a:r>
              <a:rPr lang="en-US" b="1" dirty="0">
                <a:solidFill>
                  <a:srgbClr val="D60093"/>
                </a:solidFill>
              </a:rPr>
              <a:t>Technique:</a:t>
            </a:r>
          </a:p>
          <a:p>
            <a:pPr lvl="1"/>
            <a:r>
              <a:rPr lang="en-US" dirty="0"/>
              <a:t>Get as many links from accessible pages as possible to target page </a:t>
            </a:r>
            <a:r>
              <a:rPr lang="en-US" b="1" i="1" dirty="0"/>
              <a:t>t</a:t>
            </a:r>
          </a:p>
          <a:p>
            <a:pPr lvl="1"/>
            <a:r>
              <a:rPr lang="en-US" dirty="0"/>
              <a:t>Construct “link farm” to get PageRank </a:t>
            </a:r>
            <a:br>
              <a:rPr lang="en-US" dirty="0"/>
            </a:br>
            <a:r>
              <a:rPr lang="en-US" dirty="0"/>
              <a:t>multiplier effect</a:t>
            </a:r>
          </a:p>
          <a:p>
            <a:pPr lvl="1"/>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83</a:t>
            </a:fld>
            <a:endParaRPr lang="en-US"/>
          </a:p>
        </p:txBody>
      </p:sp>
    </p:spTree>
    <p:extLst>
      <p:ext uri="{BB962C8B-B14F-4D97-AF65-F5344CB8AC3E}">
        <p14:creationId xmlns:p14="http://schemas.microsoft.com/office/powerpoint/2010/main" val="214291935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7890" name="Rectangle 2"/>
          <p:cNvSpPr>
            <a:spLocks noGrp="1" noChangeArrowheads="1"/>
          </p:cNvSpPr>
          <p:nvPr>
            <p:ph type="title"/>
          </p:nvPr>
        </p:nvSpPr>
        <p:spPr/>
        <p:txBody>
          <a:bodyPr/>
          <a:lstStyle/>
          <a:p>
            <a:r>
              <a:rPr lang="en-US"/>
              <a:t>Link Farms</a:t>
            </a:r>
          </a:p>
        </p:txBody>
      </p:sp>
      <p:grpSp>
        <p:nvGrpSpPr>
          <p:cNvPr id="4" name="Group 3"/>
          <p:cNvGrpSpPr/>
          <p:nvPr/>
        </p:nvGrpSpPr>
        <p:grpSpPr>
          <a:xfrm>
            <a:off x="631825" y="1454150"/>
            <a:ext cx="7064375" cy="3575050"/>
            <a:chOff x="631825" y="1454150"/>
            <a:chExt cx="7064375" cy="3575050"/>
          </a:xfrm>
        </p:grpSpPr>
        <p:sp>
          <p:nvSpPr>
            <p:cNvPr id="37892" name="Cloud"/>
            <p:cNvSpPr>
              <a:spLocks noChangeAspect="1" noEditPoints="1" noChangeArrowheads="1"/>
            </p:cNvSpPr>
            <p:nvPr/>
          </p:nvSpPr>
          <p:spPr bwMode="auto">
            <a:xfrm>
              <a:off x="631825" y="1809750"/>
              <a:ext cx="2438400" cy="1276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US" sz="1800" dirty="0">
                <a:solidFill>
                  <a:schemeClr val="bg1"/>
                </a:solidFill>
                <a:latin typeface="Verdana" pitchFamily="34" charset="0"/>
              </a:endParaRPr>
            </a:p>
            <a:p>
              <a:r>
                <a:rPr lang="en-US" sz="1800" dirty="0">
                  <a:solidFill>
                    <a:schemeClr val="bg1"/>
                  </a:solidFill>
                  <a:latin typeface="Verdana" pitchFamily="34" charset="0"/>
                </a:rPr>
                <a:t>Inaccessible</a:t>
              </a:r>
            </a:p>
          </p:txBody>
        </p:sp>
        <p:sp>
          <p:nvSpPr>
            <p:cNvPr id="37893" name="Oval 5"/>
            <p:cNvSpPr>
              <a:spLocks noChangeArrowheads="1"/>
            </p:cNvSpPr>
            <p:nvPr/>
          </p:nvSpPr>
          <p:spPr bwMode="auto">
            <a:xfrm>
              <a:off x="3962400" y="1828800"/>
              <a:ext cx="1143000" cy="3200400"/>
            </a:xfrm>
            <a:prstGeom prst="ellipse">
              <a:avLst/>
            </a:prstGeom>
            <a:noFill/>
            <a:ln w="9525">
              <a:solidFill>
                <a:srgbClr val="008000"/>
              </a:solidFill>
              <a:round/>
              <a:headEnd/>
              <a:tailEnd/>
            </a:ln>
            <a:effectLst/>
          </p:spPr>
          <p:txBody>
            <a:bodyPr wrap="none" anchor="ctr"/>
            <a:lstStyle/>
            <a:p>
              <a:endParaRPr lang="en-US"/>
            </a:p>
          </p:txBody>
        </p:sp>
        <p:sp>
          <p:nvSpPr>
            <p:cNvPr id="37899" name="Oval 11"/>
            <p:cNvSpPr>
              <a:spLocks noChangeArrowheads="1"/>
            </p:cNvSpPr>
            <p:nvPr/>
          </p:nvSpPr>
          <p:spPr bwMode="auto">
            <a:xfrm>
              <a:off x="5724556" y="3241360"/>
              <a:ext cx="274320" cy="274320"/>
            </a:xfrm>
            <a:prstGeom prst="ellipse">
              <a:avLst/>
            </a:prstGeom>
            <a:solidFill>
              <a:srgbClr val="008000"/>
            </a:solidFill>
            <a:ln w="9525">
              <a:noFill/>
              <a:round/>
              <a:headEnd/>
              <a:tailEnd/>
            </a:ln>
            <a:effectLst/>
          </p:spPr>
          <p:txBody>
            <a:bodyPr wrap="none" anchor="ctr"/>
            <a:lstStyle/>
            <a:p>
              <a:endParaRPr lang="en-US"/>
            </a:p>
          </p:txBody>
        </p:sp>
        <p:sp>
          <p:nvSpPr>
            <p:cNvPr id="37900" name="Oval 12"/>
            <p:cNvSpPr>
              <a:spLocks noChangeArrowheads="1"/>
            </p:cNvSpPr>
            <p:nvPr/>
          </p:nvSpPr>
          <p:spPr bwMode="auto">
            <a:xfrm>
              <a:off x="6877685" y="24161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1" name="Oval 13"/>
            <p:cNvSpPr>
              <a:spLocks noChangeArrowheads="1"/>
            </p:cNvSpPr>
            <p:nvPr/>
          </p:nvSpPr>
          <p:spPr bwMode="auto">
            <a:xfrm>
              <a:off x="6877685" y="29114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2" name="Oval 14"/>
            <p:cNvSpPr>
              <a:spLocks noChangeArrowheads="1"/>
            </p:cNvSpPr>
            <p:nvPr/>
          </p:nvSpPr>
          <p:spPr bwMode="auto">
            <a:xfrm>
              <a:off x="6877685" y="34067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3" name="Oval 15"/>
            <p:cNvSpPr>
              <a:spLocks noChangeArrowheads="1"/>
            </p:cNvSpPr>
            <p:nvPr/>
          </p:nvSpPr>
          <p:spPr bwMode="auto">
            <a:xfrm>
              <a:off x="6877685" y="39020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4" name="Oval 16"/>
            <p:cNvSpPr>
              <a:spLocks noChangeArrowheads="1"/>
            </p:cNvSpPr>
            <p:nvPr/>
          </p:nvSpPr>
          <p:spPr bwMode="auto">
            <a:xfrm>
              <a:off x="6877685" y="43973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5" name="Oval 17"/>
            <p:cNvSpPr>
              <a:spLocks noChangeArrowheads="1"/>
            </p:cNvSpPr>
            <p:nvPr/>
          </p:nvSpPr>
          <p:spPr bwMode="auto">
            <a:xfrm>
              <a:off x="5486400" y="1981200"/>
              <a:ext cx="2209800" cy="2895600"/>
            </a:xfrm>
            <a:prstGeom prst="ellipse">
              <a:avLst/>
            </a:prstGeom>
            <a:noFill/>
            <a:ln w="9525">
              <a:solidFill>
                <a:srgbClr val="008000"/>
              </a:solidFill>
              <a:round/>
              <a:headEnd/>
              <a:tailEnd/>
            </a:ln>
            <a:effectLst/>
          </p:spPr>
          <p:txBody>
            <a:bodyPr wrap="none" anchor="ctr"/>
            <a:lstStyle/>
            <a:p>
              <a:endParaRPr lang="en-US"/>
            </a:p>
          </p:txBody>
        </p:sp>
        <p:sp>
          <p:nvSpPr>
            <p:cNvPr id="37906" name="Line 18"/>
            <p:cNvSpPr>
              <a:spLocks noChangeShapeType="1"/>
            </p:cNvSpPr>
            <p:nvPr/>
          </p:nvSpPr>
          <p:spPr bwMode="auto">
            <a:xfrm>
              <a:off x="4500563" y="2224088"/>
              <a:ext cx="1214438" cy="1052513"/>
            </a:xfrm>
            <a:prstGeom prst="line">
              <a:avLst/>
            </a:prstGeom>
            <a:noFill/>
            <a:ln w="19050" cmpd="sng">
              <a:solidFill>
                <a:schemeClr val="tx1"/>
              </a:solidFill>
              <a:round/>
              <a:headEnd/>
              <a:tailEnd type="triangle" w="med" len="med"/>
            </a:ln>
            <a:effectLst/>
          </p:spPr>
          <p:txBody>
            <a:bodyPr/>
            <a:lstStyle/>
            <a:p>
              <a:endParaRPr lang="en-US"/>
            </a:p>
          </p:txBody>
        </p:sp>
        <p:sp>
          <p:nvSpPr>
            <p:cNvPr id="37907" name="Line 19"/>
            <p:cNvSpPr>
              <a:spLocks noChangeShapeType="1"/>
            </p:cNvSpPr>
            <p:nvPr/>
          </p:nvSpPr>
          <p:spPr bwMode="auto">
            <a:xfrm>
              <a:off x="4572000" y="2819400"/>
              <a:ext cx="1066800" cy="533400"/>
            </a:xfrm>
            <a:prstGeom prst="line">
              <a:avLst/>
            </a:prstGeom>
            <a:noFill/>
            <a:ln w="19050" cmpd="sng">
              <a:solidFill>
                <a:schemeClr val="tx1"/>
              </a:solidFill>
              <a:round/>
              <a:headEnd/>
              <a:tailEnd type="triangle" w="med" len="med"/>
            </a:ln>
            <a:effectLst/>
          </p:spPr>
          <p:txBody>
            <a:bodyPr/>
            <a:lstStyle/>
            <a:p>
              <a:endParaRPr lang="en-US"/>
            </a:p>
          </p:txBody>
        </p:sp>
        <p:sp>
          <p:nvSpPr>
            <p:cNvPr id="37908" name="Line 20"/>
            <p:cNvSpPr>
              <a:spLocks noChangeShapeType="1"/>
            </p:cNvSpPr>
            <p:nvPr/>
          </p:nvSpPr>
          <p:spPr bwMode="auto">
            <a:xfrm flipV="1">
              <a:off x="4572000" y="3505200"/>
              <a:ext cx="1143000" cy="457200"/>
            </a:xfrm>
            <a:prstGeom prst="line">
              <a:avLst/>
            </a:prstGeom>
            <a:noFill/>
            <a:ln w="19050" cmpd="sng">
              <a:solidFill>
                <a:schemeClr val="tx1"/>
              </a:solidFill>
              <a:round/>
              <a:headEnd/>
              <a:tailEnd type="triangle" w="med" len="med"/>
            </a:ln>
            <a:effectLst/>
          </p:spPr>
          <p:txBody>
            <a:bodyPr/>
            <a:lstStyle/>
            <a:p>
              <a:endParaRPr lang="en-US"/>
            </a:p>
          </p:txBody>
        </p:sp>
        <p:sp>
          <p:nvSpPr>
            <p:cNvPr id="37909" name="Line 21"/>
            <p:cNvSpPr>
              <a:spLocks noChangeShapeType="1"/>
            </p:cNvSpPr>
            <p:nvPr/>
          </p:nvSpPr>
          <p:spPr bwMode="auto">
            <a:xfrm flipV="1">
              <a:off x="4572000" y="3589654"/>
              <a:ext cx="1193006" cy="906145"/>
            </a:xfrm>
            <a:prstGeom prst="line">
              <a:avLst/>
            </a:prstGeom>
            <a:noFill/>
            <a:ln w="19050" cmpd="sng">
              <a:solidFill>
                <a:schemeClr val="tx1"/>
              </a:solidFill>
              <a:round/>
              <a:headEnd/>
              <a:tailEnd type="triangle" w="med" len="med"/>
            </a:ln>
            <a:effectLst/>
          </p:spPr>
          <p:txBody>
            <a:bodyPr/>
            <a:lstStyle/>
            <a:p>
              <a:endParaRPr lang="en-US"/>
            </a:p>
          </p:txBody>
        </p:sp>
        <p:sp>
          <p:nvSpPr>
            <p:cNvPr id="37910" name="Line 22"/>
            <p:cNvSpPr>
              <a:spLocks noChangeShapeType="1"/>
            </p:cNvSpPr>
            <p:nvPr/>
          </p:nvSpPr>
          <p:spPr bwMode="auto">
            <a:xfrm flipV="1">
              <a:off x="4572000" y="3429000"/>
              <a:ext cx="1066800" cy="76200"/>
            </a:xfrm>
            <a:prstGeom prst="line">
              <a:avLst/>
            </a:prstGeom>
            <a:noFill/>
            <a:ln w="19050" cmpd="sng">
              <a:solidFill>
                <a:schemeClr val="tx1"/>
              </a:solidFill>
              <a:round/>
              <a:headEnd/>
              <a:tailEnd type="triangle" w="med" len="med"/>
            </a:ln>
            <a:effectLst/>
          </p:spPr>
          <p:txBody>
            <a:bodyPr/>
            <a:lstStyle/>
            <a:p>
              <a:endParaRPr lang="en-US"/>
            </a:p>
          </p:txBody>
        </p:sp>
        <p:sp>
          <p:nvSpPr>
            <p:cNvPr id="37911" name="Line 23"/>
            <p:cNvSpPr>
              <a:spLocks noChangeShapeType="1"/>
            </p:cNvSpPr>
            <p:nvPr/>
          </p:nvSpPr>
          <p:spPr bwMode="auto">
            <a:xfrm flipV="1">
              <a:off x="5998875" y="2507615"/>
              <a:ext cx="878809" cy="733744"/>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2" name="Line 24"/>
            <p:cNvSpPr>
              <a:spLocks noChangeShapeType="1"/>
            </p:cNvSpPr>
            <p:nvPr/>
          </p:nvSpPr>
          <p:spPr bwMode="auto">
            <a:xfrm>
              <a:off x="6070599" y="3444875"/>
              <a:ext cx="807085" cy="53340"/>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3" name="Line 25"/>
            <p:cNvSpPr>
              <a:spLocks noChangeShapeType="1"/>
            </p:cNvSpPr>
            <p:nvPr/>
          </p:nvSpPr>
          <p:spPr bwMode="auto">
            <a:xfrm flipV="1">
              <a:off x="6070599" y="3002915"/>
              <a:ext cx="807085" cy="349885"/>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4" name="Line 26"/>
            <p:cNvSpPr>
              <a:spLocks noChangeShapeType="1"/>
            </p:cNvSpPr>
            <p:nvPr/>
          </p:nvSpPr>
          <p:spPr bwMode="auto">
            <a:xfrm>
              <a:off x="6070600" y="3521075"/>
              <a:ext cx="807085" cy="419727"/>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5" name="Line 27"/>
            <p:cNvSpPr>
              <a:spLocks noChangeShapeType="1"/>
            </p:cNvSpPr>
            <p:nvPr/>
          </p:nvSpPr>
          <p:spPr bwMode="auto">
            <a:xfrm>
              <a:off x="5998876" y="3589654"/>
              <a:ext cx="900400" cy="860108"/>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6" name="Text Box 28"/>
            <p:cNvSpPr txBox="1">
              <a:spLocks noChangeArrowheads="1"/>
            </p:cNvSpPr>
            <p:nvPr/>
          </p:nvSpPr>
          <p:spPr bwMode="auto">
            <a:xfrm>
              <a:off x="5719634" y="2834481"/>
              <a:ext cx="290464" cy="369332"/>
            </a:xfrm>
            <a:prstGeom prst="rect">
              <a:avLst/>
            </a:prstGeom>
            <a:noFill/>
            <a:ln w="9525">
              <a:noFill/>
              <a:miter lim="800000"/>
              <a:headEnd/>
              <a:tailEnd/>
            </a:ln>
            <a:effectLst/>
          </p:spPr>
          <p:txBody>
            <a:bodyPr wrap="none">
              <a:spAutoFit/>
            </a:bodyPr>
            <a:lstStyle/>
            <a:p>
              <a:r>
                <a:rPr lang="en-US" b="1" dirty="0">
                  <a:solidFill>
                    <a:srgbClr val="008000"/>
                  </a:solidFill>
                  <a:latin typeface="Verdana" pitchFamily="34" charset="0"/>
                </a:rPr>
                <a:t>t</a:t>
              </a:r>
            </a:p>
          </p:txBody>
        </p:sp>
        <p:sp>
          <p:nvSpPr>
            <p:cNvPr id="37917" name="Line 29"/>
            <p:cNvSpPr>
              <a:spLocks noChangeShapeType="1"/>
            </p:cNvSpPr>
            <p:nvPr/>
          </p:nvSpPr>
          <p:spPr bwMode="auto">
            <a:xfrm>
              <a:off x="3048000" y="2338388"/>
              <a:ext cx="990600" cy="252413"/>
            </a:xfrm>
            <a:prstGeom prst="line">
              <a:avLst/>
            </a:prstGeom>
            <a:noFill/>
            <a:ln w="76200" cap="sq" cmpd="dbl">
              <a:solidFill>
                <a:schemeClr val="tx1"/>
              </a:solidFill>
              <a:miter lim="800000"/>
              <a:headEnd type="arrow" w="sm" len="sm"/>
              <a:tailEnd type="arrow" w="sm" len="sm"/>
            </a:ln>
            <a:effectLst/>
          </p:spPr>
          <p:txBody>
            <a:bodyPr/>
            <a:lstStyle/>
            <a:p>
              <a:endParaRPr lang="en-US"/>
            </a:p>
          </p:txBody>
        </p:sp>
        <p:sp>
          <p:nvSpPr>
            <p:cNvPr id="37918" name="Text Box 30"/>
            <p:cNvSpPr txBox="1">
              <a:spLocks noChangeArrowheads="1"/>
            </p:cNvSpPr>
            <p:nvPr/>
          </p:nvSpPr>
          <p:spPr bwMode="auto">
            <a:xfrm>
              <a:off x="3810000" y="1454150"/>
              <a:ext cx="1371600" cy="369888"/>
            </a:xfrm>
            <a:prstGeom prst="rect">
              <a:avLst/>
            </a:prstGeom>
            <a:noFill/>
            <a:ln w="9525">
              <a:noFill/>
              <a:miter lim="800000"/>
              <a:headEnd/>
              <a:tailEnd/>
            </a:ln>
            <a:effectLst/>
          </p:spPr>
          <p:txBody>
            <a:bodyPr wrap="none">
              <a:spAutoFit/>
            </a:bodyPr>
            <a:lstStyle/>
            <a:p>
              <a:r>
                <a:rPr lang="en-US" dirty="0">
                  <a:solidFill>
                    <a:srgbClr val="008000"/>
                  </a:solidFill>
                  <a:latin typeface="Verdana" pitchFamily="34" charset="0"/>
                </a:rPr>
                <a:t>Accessible</a:t>
              </a:r>
            </a:p>
          </p:txBody>
        </p:sp>
        <p:sp>
          <p:nvSpPr>
            <p:cNvPr id="37919" name="Text Box 31"/>
            <p:cNvSpPr txBox="1">
              <a:spLocks noChangeArrowheads="1"/>
            </p:cNvSpPr>
            <p:nvPr/>
          </p:nvSpPr>
          <p:spPr bwMode="auto">
            <a:xfrm>
              <a:off x="6199188" y="1460500"/>
              <a:ext cx="982961" cy="369332"/>
            </a:xfrm>
            <a:prstGeom prst="rect">
              <a:avLst/>
            </a:prstGeom>
            <a:noFill/>
            <a:ln w="9525">
              <a:noFill/>
              <a:miter lim="800000"/>
              <a:headEnd/>
              <a:tailEnd/>
            </a:ln>
            <a:effectLst/>
          </p:spPr>
          <p:txBody>
            <a:bodyPr wrap="none">
              <a:spAutoFit/>
            </a:bodyPr>
            <a:lstStyle/>
            <a:p>
              <a:r>
                <a:rPr lang="en-US" dirty="0">
                  <a:solidFill>
                    <a:srgbClr val="008000"/>
                  </a:solidFill>
                  <a:latin typeface="Verdana" pitchFamily="34" charset="0"/>
                </a:rPr>
                <a:t>Owned</a:t>
              </a:r>
            </a:p>
          </p:txBody>
        </p:sp>
        <p:sp>
          <p:nvSpPr>
            <p:cNvPr id="37920" name="Text Box 32"/>
            <p:cNvSpPr txBox="1">
              <a:spLocks noChangeArrowheads="1"/>
            </p:cNvSpPr>
            <p:nvPr/>
          </p:nvSpPr>
          <p:spPr bwMode="auto">
            <a:xfrm>
              <a:off x="6995318" y="2211255"/>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1</a:t>
              </a:r>
            </a:p>
          </p:txBody>
        </p:sp>
        <p:sp>
          <p:nvSpPr>
            <p:cNvPr id="37921" name="Text Box 33"/>
            <p:cNvSpPr txBox="1">
              <a:spLocks noChangeArrowheads="1"/>
            </p:cNvSpPr>
            <p:nvPr/>
          </p:nvSpPr>
          <p:spPr bwMode="auto">
            <a:xfrm>
              <a:off x="7010400" y="2703926"/>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2</a:t>
              </a:r>
            </a:p>
          </p:txBody>
        </p:sp>
        <p:sp>
          <p:nvSpPr>
            <p:cNvPr id="37922" name="Text Box 34"/>
            <p:cNvSpPr txBox="1">
              <a:spLocks noChangeArrowheads="1"/>
            </p:cNvSpPr>
            <p:nvPr/>
          </p:nvSpPr>
          <p:spPr bwMode="auto">
            <a:xfrm>
              <a:off x="6969125" y="4191000"/>
              <a:ext cx="398463" cy="396875"/>
            </a:xfrm>
            <a:prstGeom prst="rect">
              <a:avLst/>
            </a:prstGeom>
            <a:noFill/>
            <a:ln w="9525">
              <a:noFill/>
              <a:miter lim="800000"/>
              <a:headEnd/>
              <a:tailEnd/>
            </a:ln>
            <a:effectLst/>
          </p:spPr>
          <p:txBody>
            <a:bodyPr wrap="none">
              <a:spAutoFit/>
            </a:bodyPr>
            <a:lstStyle/>
            <a:p>
              <a:r>
                <a:rPr lang="en-US" dirty="0">
                  <a:latin typeface="Verdana" pitchFamily="34" charset="0"/>
                </a:rPr>
                <a:t>M</a:t>
              </a:r>
            </a:p>
          </p:txBody>
        </p:sp>
        <p:sp>
          <p:nvSpPr>
            <p:cNvPr id="37894" name="Oval 6"/>
            <p:cNvSpPr>
              <a:spLocks noChangeArrowheads="1"/>
            </p:cNvSpPr>
            <p:nvPr/>
          </p:nvSpPr>
          <p:spPr bwMode="auto">
            <a:xfrm>
              <a:off x="4408488" y="21336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5" name="Oval 7"/>
            <p:cNvSpPr>
              <a:spLocks noChangeArrowheads="1"/>
            </p:cNvSpPr>
            <p:nvPr/>
          </p:nvSpPr>
          <p:spPr bwMode="auto">
            <a:xfrm>
              <a:off x="4408488" y="27432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6" name="Oval 8"/>
            <p:cNvSpPr>
              <a:spLocks noChangeArrowheads="1"/>
            </p:cNvSpPr>
            <p:nvPr/>
          </p:nvSpPr>
          <p:spPr bwMode="auto">
            <a:xfrm>
              <a:off x="4408488" y="34290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7" name="Oval 9"/>
            <p:cNvSpPr>
              <a:spLocks noChangeArrowheads="1"/>
            </p:cNvSpPr>
            <p:nvPr/>
          </p:nvSpPr>
          <p:spPr bwMode="auto">
            <a:xfrm>
              <a:off x="4408488" y="38862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8" name="Oval 10"/>
            <p:cNvSpPr>
              <a:spLocks noChangeArrowheads="1"/>
            </p:cNvSpPr>
            <p:nvPr/>
          </p:nvSpPr>
          <p:spPr bwMode="auto">
            <a:xfrm>
              <a:off x="4408488" y="4419600"/>
              <a:ext cx="182563" cy="182563"/>
            </a:xfrm>
            <a:prstGeom prst="ellipse">
              <a:avLst/>
            </a:prstGeom>
            <a:solidFill>
              <a:srgbClr val="0000FF"/>
            </a:solidFill>
            <a:ln w="9525">
              <a:noFill/>
              <a:round/>
              <a:headEnd/>
              <a:tailEnd/>
            </a:ln>
            <a:effectLst/>
          </p:spPr>
          <p:txBody>
            <a:bodyPr wrap="none" anchor="ctr"/>
            <a:lstStyle/>
            <a:p>
              <a:endParaRPr lang="en-US"/>
            </a:p>
          </p:txBody>
        </p:sp>
      </p:grpSp>
      <p:sp>
        <p:nvSpPr>
          <p:cNvPr id="37923" name="Text Box 35"/>
          <p:cNvSpPr txBox="1">
            <a:spLocks noChangeArrowheads="1"/>
          </p:cNvSpPr>
          <p:nvPr/>
        </p:nvSpPr>
        <p:spPr bwMode="auto">
          <a:xfrm>
            <a:off x="1106853" y="5569803"/>
            <a:ext cx="6930295" cy="1077218"/>
          </a:xfrm>
          <a:prstGeom prst="rect">
            <a:avLst/>
          </a:prstGeom>
          <a:noFill/>
          <a:ln w="9525">
            <a:noFill/>
            <a:miter lim="800000"/>
            <a:headEnd/>
            <a:tailEnd/>
          </a:ln>
          <a:effectLst/>
        </p:spPr>
        <p:txBody>
          <a:bodyPr wrap="none">
            <a:spAutoFit/>
          </a:bodyPr>
          <a:lstStyle/>
          <a:p>
            <a:pPr algn="ctr"/>
            <a:r>
              <a:rPr lang="en-US" sz="3200" b="1" dirty="0">
                <a:solidFill>
                  <a:srgbClr val="D60093"/>
                </a:solidFill>
                <a:latin typeface="Calibri" pitchFamily="34" charset="0"/>
                <a:cs typeface="Calibri" pitchFamily="34" charset="0"/>
              </a:rPr>
              <a:t>One of the most common and effective </a:t>
            </a:r>
            <a:br>
              <a:rPr lang="en-US" sz="3200" b="1" dirty="0">
                <a:solidFill>
                  <a:srgbClr val="D60093"/>
                </a:solidFill>
                <a:latin typeface="Calibri" pitchFamily="34" charset="0"/>
                <a:cs typeface="Calibri" pitchFamily="34" charset="0"/>
              </a:rPr>
            </a:br>
            <a:r>
              <a:rPr lang="en-US" sz="3200" b="1" dirty="0">
                <a:solidFill>
                  <a:srgbClr val="D60093"/>
                </a:solidFill>
                <a:latin typeface="Calibri" pitchFamily="34" charset="0"/>
                <a:cs typeface="Calibri" pitchFamily="34" charset="0"/>
              </a:rPr>
              <a:t>organizations for a link farm</a:t>
            </a:r>
          </a:p>
        </p:txBody>
      </p:sp>
      <p:sp>
        <p:nvSpPr>
          <p:cNvPr id="37" name="Slide Number Placeholder 36"/>
          <p:cNvSpPr>
            <a:spLocks noGrp="1"/>
          </p:cNvSpPr>
          <p:nvPr>
            <p:ph type="sldNum" sz="quarter" idx="12"/>
          </p:nvPr>
        </p:nvSpPr>
        <p:spPr/>
        <p:txBody>
          <a:bodyPr/>
          <a:lstStyle/>
          <a:p>
            <a:fld id="{19B12225-5612-419B-A8D5-4B8EEE4C217E}" type="slidenum">
              <a:rPr lang="en-US" smtClean="0"/>
              <a:pPr/>
              <a:t>84</a:t>
            </a:fld>
            <a:endParaRPr lang="en-US"/>
          </a:p>
        </p:txBody>
      </p:sp>
      <p:sp>
        <p:nvSpPr>
          <p:cNvPr id="3" name="TextBox 2"/>
          <p:cNvSpPr txBox="1"/>
          <p:nvPr/>
        </p:nvSpPr>
        <p:spPr>
          <a:xfrm>
            <a:off x="6895494" y="4724400"/>
            <a:ext cx="1415772" cy="646331"/>
          </a:xfrm>
          <a:prstGeom prst="rect">
            <a:avLst/>
          </a:prstGeom>
          <a:noFill/>
        </p:spPr>
        <p:txBody>
          <a:bodyPr wrap="none" rtlCol="0">
            <a:spAutoFit/>
          </a:bodyPr>
          <a:lstStyle/>
          <a:p>
            <a:r>
              <a:rPr lang="en-US" dirty="0">
                <a:latin typeface="Arial" pitchFamily="34" charset="0"/>
                <a:cs typeface="Arial" pitchFamily="34" charset="0"/>
              </a:rPr>
              <a:t>Millions of </a:t>
            </a:r>
            <a:br>
              <a:rPr lang="en-US" dirty="0">
                <a:latin typeface="Arial" pitchFamily="34" charset="0"/>
                <a:cs typeface="Arial" pitchFamily="34" charset="0"/>
              </a:rPr>
            </a:br>
            <a:r>
              <a:rPr lang="en-US" b="1" i="1" dirty="0">
                <a:solidFill>
                  <a:srgbClr val="FF0066"/>
                </a:solidFill>
                <a:latin typeface="Arial" pitchFamily="34" charset="0"/>
                <a:cs typeface="Arial" pitchFamily="34" charset="0"/>
              </a:rPr>
              <a:t>farm pages</a:t>
            </a:r>
          </a:p>
        </p:txBody>
      </p:sp>
    </p:spTree>
    <p:extLst>
      <p:ext uri="{BB962C8B-B14F-4D97-AF65-F5344CB8AC3E}">
        <p14:creationId xmlns:p14="http://schemas.microsoft.com/office/powerpoint/2010/main" val="10420805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8914" name="Rectangle 2"/>
          <p:cNvSpPr>
            <a:spLocks noGrp="1" noChangeArrowheads="1"/>
          </p:cNvSpPr>
          <p:nvPr>
            <p:ph type="title"/>
          </p:nvPr>
        </p:nvSpPr>
        <p:spPr/>
        <p:txBody>
          <a:bodyPr/>
          <a:lstStyle/>
          <a:p>
            <a:r>
              <a:rPr lang="en-US"/>
              <a:t>Analysis</a:t>
            </a:r>
          </a:p>
        </p:txBody>
      </p:sp>
      <mc:AlternateContent xmlns:mc="http://schemas.openxmlformats.org/markup-compatibility/2006" xmlns:a14="http://schemas.microsoft.com/office/drawing/2010/main">
        <mc:Choice Requires="a14">
          <p:sp>
            <p:nvSpPr>
              <p:cNvPr id="38915" name="Rectangle 3"/>
              <p:cNvSpPr>
                <a:spLocks noGrp="1" noChangeArrowheads="1"/>
              </p:cNvSpPr>
              <p:nvPr>
                <p:ph type="body" idx="1"/>
              </p:nvPr>
            </p:nvSpPr>
            <p:spPr>
              <a:xfrm>
                <a:off x="566738" y="3177539"/>
                <a:ext cx="8272462" cy="3756661"/>
              </a:xfrm>
            </p:spPr>
            <p:txBody>
              <a:bodyPr>
                <a:normAutofit fontScale="92500" lnSpcReduction="10000"/>
              </a:bodyPr>
              <a:lstStyle/>
              <a:p>
                <a:r>
                  <a:rPr lang="en-US" b="1" dirty="0">
                    <a:solidFill>
                      <a:srgbClr val="0000FF"/>
                    </a:solidFill>
                  </a:rPr>
                  <a:t>x</a:t>
                </a:r>
                <a:r>
                  <a:rPr lang="en-US" dirty="0"/>
                  <a:t>: PageRank contributed by accessible pages</a:t>
                </a:r>
              </a:p>
              <a:p>
                <a:r>
                  <a:rPr lang="en-US" b="1" dirty="0">
                    <a:solidFill>
                      <a:srgbClr val="008000"/>
                    </a:solidFill>
                  </a:rPr>
                  <a:t>y</a:t>
                </a:r>
                <a:r>
                  <a:rPr lang="en-US" dirty="0"/>
                  <a:t>: PageRank of target page </a:t>
                </a:r>
                <a:r>
                  <a:rPr lang="en-US" b="1" i="1" dirty="0"/>
                  <a:t>t</a:t>
                </a:r>
              </a:p>
              <a:p>
                <a:r>
                  <a:rPr lang="en-US" dirty="0"/>
                  <a:t>Rank of each “farm” page </a:t>
                </a:r>
                <a14:m>
                  <m:oMath xmlns:m="http://schemas.openxmlformats.org/officeDocument/2006/math">
                    <m:r>
                      <a:rPr lang="en-US" i="1">
                        <a:latin typeface="Cambria Math"/>
                      </a:rPr>
                      <m:t>=</m:t>
                    </m:r>
                    <m:f>
                      <m:fPr>
                        <m:ctrlPr>
                          <a:rPr lang="en-US" i="1">
                            <a:latin typeface="Cambria Math" panose="02040503050406030204" pitchFamily="18" charset="0"/>
                          </a:rPr>
                        </m:ctrlPr>
                      </m:fPr>
                      <m:num>
                        <m:r>
                          <a:rPr lang="en-US" i="1">
                            <a:latin typeface="Cambria Math"/>
                          </a:rPr>
                          <m:t>𝛽</m:t>
                        </m:r>
                        <m:r>
                          <a:rPr lang="en-US" b="1" i="1" smtClean="0">
                            <a:solidFill>
                              <a:srgbClr val="008000"/>
                            </a:solidFill>
                            <a:latin typeface="Cambria Math"/>
                          </a:rPr>
                          <m:t>𝒚</m:t>
                        </m:r>
                      </m:num>
                      <m:den>
                        <m:r>
                          <a:rPr lang="en-US" i="1">
                            <a:latin typeface="Cambria Math"/>
                          </a:rPr>
                          <m:t>𝑀</m:t>
                        </m:r>
                      </m:den>
                    </m:f>
                    <m:r>
                      <a:rPr lang="en-US" i="1">
                        <a:latin typeface="Cambria Math"/>
                      </a:rPr>
                      <m:t>+</m:t>
                    </m:r>
                    <m:f>
                      <m:fPr>
                        <m:ctrlPr>
                          <a:rPr lang="en-US" i="1">
                            <a:latin typeface="Cambria Math" panose="02040503050406030204" pitchFamily="18" charset="0"/>
                          </a:rPr>
                        </m:ctrlPr>
                      </m:fPr>
                      <m:num>
                        <m:r>
                          <a:rPr lang="en-US" i="1">
                            <a:latin typeface="Cambria Math"/>
                          </a:rPr>
                          <m:t>1−</m:t>
                        </m:r>
                        <m:r>
                          <a:rPr lang="en-US" i="1">
                            <a:latin typeface="Cambria Math"/>
                          </a:rPr>
                          <m:t>𝛽</m:t>
                        </m:r>
                      </m:num>
                      <m:den>
                        <m:r>
                          <a:rPr lang="en-US" i="1">
                            <a:latin typeface="Cambria Math"/>
                          </a:rPr>
                          <m:t>𝑁</m:t>
                        </m:r>
                      </m:den>
                    </m:f>
                  </m:oMath>
                </a14:m>
                <a:endParaRPr lang="en-US" dirty="0"/>
              </a:p>
              <a:p>
                <a14:m>
                  <m:oMath xmlns:m="http://schemas.openxmlformats.org/officeDocument/2006/math">
                    <m:r>
                      <a:rPr lang="en-US" b="1" i="1" smtClean="0">
                        <a:solidFill>
                          <a:srgbClr val="008000"/>
                        </a:solidFill>
                        <a:latin typeface="Cambria Math"/>
                      </a:rPr>
                      <m:t>𝒚</m:t>
                    </m:r>
                    <m:r>
                      <a:rPr lang="en-US" i="1">
                        <a:latin typeface="Cambria Math"/>
                      </a:rPr>
                      <m:t>=</m:t>
                    </m:r>
                    <m:r>
                      <a:rPr lang="en-US" i="1" smtClean="0">
                        <a:solidFill>
                          <a:srgbClr val="0000FF"/>
                        </a:solidFill>
                        <a:latin typeface="Cambria Math"/>
                      </a:rPr>
                      <m:t>𝑥</m:t>
                    </m:r>
                    <m:r>
                      <a:rPr lang="en-US" i="1">
                        <a:latin typeface="Cambria Math"/>
                      </a:rPr>
                      <m:t>+</m:t>
                    </m:r>
                    <m:r>
                      <a:rPr lang="en-US" i="1">
                        <a:latin typeface="Cambria Math"/>
                      </a:rPr>
                      <m:t>𝛽</m:t>
                    </m:r>
                    <m:r>
                      <a:rPr lang="en-US" i="1">
                        <a:latin typeface="Cambria Math"/>
                      </a:rPr>
                      <m:t>𝑀</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𝛽</m:t>
                            </m:r>
                            <m:r>
                              <a:rPr lang="en-US" i="1" smtClean="0">
                                <a:solidFill>
                                  <a:srgbClr val="008000"/>
                                </a:solidFill>
                                <a:latin typeface="Cambria Math"/>
                              </a:rPr>
                              <m:t>𝑦</m:t>
                            </m:r>
                          </m:num>
                          <m:den>
                            <m:r>
                              <a:rPr lang="en-US" i="1">
                                <a:latin typeface="Cambria Math"/>
                              </a:rPr>
                              <m:t>𝑀</m:t>
                            </m:r>
                          </m:den>
                        </m:f>
                        <m:r>
                          <a:rPr lang="en-US" i="1">
                            <a:latin typeface="Cambria Math"/>
                          </a:rPr>
                          <m:t>+</m:t>
                        </m:r>
                        <m:f>
                          <m:fPr>
                            <m:ctrlPr>
                              <a:rPr lang="en-US" i="1">
                                <a:latin typeface="Cambria Math" panose="02040503050406030204" pitchFamily="18" charset="0"/>
                              </a:rPr>
                            </m:ctrlPr>
                          </m:fPr>
                          <m:num>
                            <m:r>
                              <a:rPr lang="en-US" i="1">
                                <a:latin typeface="Cambria Math"/>
                              </a:rPr>
                              <m:t>1−</m:t>
                            </m:r>
                            <m:r>
                              <a:rPr lang="en-US" i="1">
                                <a:latin typeface="Cambria Math"/>
                              </a:rPr>
                              <m:t>𝛽</m:t>
                            </m:r>
                          </m:num>
                          <m:den>
                            <m:r>
                              <a:rPr lang="en-US" i="1">
                                <a:latin typeface="Cambria Math"/>
                              </a:rPr>
                              <m:t>𝑁</m:t>
                            </m:r>
                          </m:den>
                        </m:f>
                      </m:e>
                    </m:d>
                    <m:r>
                      <a:rPr lang="en-US" i="1">
                        <a:latin typeface="Cambria Math"/>
                      </a:rPr>
                      <m:t>+</m:t>
                    </m:r>
                    <m:f>
                      <m:fPr>
                        <m:ctrlPr>
                          <a:rPr lang="en-US" i="1">
                            <a:latin typeface="Cambria Math" panose="02040503050406030204" pitchFamily="18" charset="0"/>
                          </a:rPr>
                        </m:ctrlPr>
                      </m:fPr>
                      <m:num>
                        <m:r>
                          <a:rPr lang="en-US" i="1">
                            <a:latin typeface="Cambria Math"/>
                          </a:rPr>
                          <m:t>1−</m:t>
                        </m:r>
                        <m:r>
                          <a:rPr lang="en-US" i="1">
                            <a:latin typeface="Cambria Math"/>
                          </a:rPr>
                          <m:t>𝛽</m:t>
                        </m:r>
                      </m:num>
                      <m:den>
                        <m:r>
                          <a:rPr lang="en-US" i="1">
                            <a:latin typeface="Cambria Math"/>
                          </a:rPr>
                          <m:t>𝑁</m:t>
                        </m:r>
                      </m:den>
                    </m:f>
                  </m:oMath>
                </a14:m>
                <a:endParaRPr lang="en-US" dirty="0"/>
              </a:p>
              <a:p>
                <a:pPr marL="118872" indent="0">
                  <a:buNone/>
                </a:pPr>
                <a:r>
                  <a:rPr lang="en-US" dirty="0"/>
                  <a:t>       </a:t>
                </a:r>
                <a14:m>
                  <m:oMath xmlns:m="http://schemas.openxmlformats.org/officeDocument/2006/math">
                    <m:r>
                      <a:rPr lang="en-US" b="0" i="0" smtClean="0">
                        <a:latin typeface="Cambria Math"/>
                      </a:rPr>
                      <m:t>=</m:t>
                    </m:r>
                    <m:r>
                      <a:rPr lang="en-US" i="1" smtClean="0">
                        <a:solidFill>
                          <a:srgbClr val="0000FF"/>
                        </a:solidFill>
                        <a:latin typeface="Cambria Math"/>
                      </a:rPr>
                      <m:t>𝑥</m:t>
                    </m:r>
                    <m:r>
                      <a:rPr lang="en-US" i="1">
                        <a:latin typeface="Cambria Math"/>
                      </a:rPr>
                      <m:t>+</m:t>
                    </m:r>
                    <m:sSup>
                      <m:sSupPr>
                        <m:ctrlPr>
                          <a:rPr lang="en-US" i="1">
                            <a:latin typeface="Cambria Math" panose="02040503050406030204" pitchFamily="18" charset="0"/>
                          </a:rPr>
                        </m:ctrlPr>
                      </m:sSupPr>
                      <m:e>
                        <m:r>
                          <a:rPr lang="en-US" i="1">
                            <a:latin typeface="Cambria Math"/>
                          </a:rPr>
                          <m:t>𝛽</m:t>
                        </m:r>
                      </m:e>
                      <m:sup>
                        <m:r>
                          <a:rPr lang="en-US" i="1">
                            <a:latin typeface="Cambria Math"/>
                          </a:rPr>
                          <m:t>2</m:t>
                        </m:r>
                      </m:sup>
                    </m:sSup>
                    <m:r>
                      <a:rPr lang="en-US" b="0" i="1" smtClean="0">
                        <a:solidFill>
                          <a:srgbClr val="008000"/>
                        </a:solidFill>
                        <a:latin typeface="Cambria Math"/>
                      </a:rPr>
                      <m:t>𝑦</m:t>
                    </m:r>
                    <m:r>
                      <a:rPr lang="en-US" b="0" i="1" smtClean="0">
                        <a:latin typeface="Cambria Math"/>
                      </a:rPr>
                      <m:t>+</m:t>
                    </m:r>
                    <m:f>
                      <m:fPr>
                        <m:ctrlPr>
                          <a:rPr lang="en-US" i="1">
                            <a:latin typeface="Cambria Math" panose="02040503050406030204" pitchFamily="18" charset="0"/>
                          </a:rPr>
                        </m:ctrlPr>
                      </m:fPr>
                      <m:num>
                        <m:r>
                          <a:rPr lang="en-US" i="1">
                            <a:latin typeface="Cambria Math"/>
                          </a:rPr>
                          <m:t>𝛽</m:t>
                        </m:r>
                        <m:d>
                          <m:dPr>
                            <m:ctrlPr>
                              <a:rPr lang="en-US" i="1">
                                <a:latin typeface="Cambria Math" panose="02040503050406030204" pitchFamily="18" charset="0"/>
                              </a:rPr>
                            </m:ctrlPr>
                          </m:dPr>
                          <m:e>
                            <m:r>
                              <a:rPr lang="en-US" i="1">
                                <a:latin typeface="Cambria Math"/>
                              </a:rPr>
                              <m:t>1−</m:t>
                            </m:r>
                            <m:r>
                              <a:rPr lang="en-US" i="1">
                                <a:latin typeface="Cambria Math"/>
                              </a:rPr>
                              <m:t>𝛽</m:t>
                            </m:r>
                          </m:e>
                        </m:d>
                        <m:r>
                          <a:rPr lang="en-US" i="1">
                            <a:latin typeface="Cambria Math"/>
                          </a:rPr>
                          <m:t>𝑀</m:t>
                        </m:r>
                      </m:num>
                      <m:den>
                        <m:r>
                          <a:rPr lang="en-US" i="1">
                            <a:latin typeface="Cambria Math"/>
                          </a:rPr>
                          <m:t>𝑁</m:t>
                        </m:r>
                      </m:den>
                    </m:f>
                    <m:r>
                      <a:rPr lang="en-US" i="1">
                        <a:latin typeface="Cambria Math"/>
                      </a:rPr>
                      <m:t>+</m:t>
                    </m:r>
                    <m:f>
                      <m:fPr>
                        <m:ctrlPr>
                          <a:rPr lang="en-US" i="1">
                            <a:latin typeface="Cambria Math" panose="02040503050406030204" pitchFamily="18" charset="0"/>
                          </a:rPr>
                        </m:ctrlPr>
                      </m:fPr>
                      <m:num>
                        <m:r>
                          <a:rPr lang="en-US" i="1">
                            <a:latin typeface="Cambria Math"/>
                          </a:rPr>
                          <m:t>1−</m:t>
                        </m:r>
                        <m:r>
                          <a:rPr lang="en-US" i="1">
                            <a:latin typeface="Cambria Math"/>
                          </a:rPr>
                          <m:t>𝛽</m:t>
                        </m:r>
                      </m:num>
                      <m:den>
                        <m:r>
                          <a:rPr lang="en-US" i="1">
                            <a:latin typeface="Cambria Math"/>
                          </a:rPr>
                          <m:t>𝑁</m:t>
                        </m:r>
                      </m:den>
                    </m:f>
                  </m:oMath>
                </a14:m>
                <a:endParaRPr lang="en-US" dirty="0"/>
              </a:p>
              <a:p>
                <a14:m>
                  <m:oMath xmlns:m="http://schemas.openxmlformats.org/officeDocument/2006/math">
                    <m:r>
                      <a:rPr lang="en-US" b="1" i="1" smtClean="0">
                        <a:solidFill>
                          <a:srgbClr val="008000"/>
                        </a:solidFill>
                        <a:latin typeface="Cambria Math"/>
                      </a:rPr>
                      <m:t>𝒚</m:t>
                    </m:r>
                    <m:r>
                      <a:rPr lang="en-US" b="1" i="1" smtClean="0">
                        <a:solidFill>
                          <a:srgbClr val="008000"/>
                        </a:solidFill>
                        <a:latin typeface="Cambria Math"/>
                      </a:rPr>
                      <m:t>=</m:t>
                    </m:r>
                    <m:f>
                      <m:fPr>
                        <m:ctrlPr>
                          <a:rPr lang="en-US" b="1" i="1" smtClean="0">
                            <a:solidFill>
                              <a:srgbClr val="008000"/>
                            </a:solidFill>
                            <a:latin typeface="Cambria Math" panose="02040503050406030204" pitchFamily="18" charset="0"/>
                          </a:rPr>
                        </m:ctrlPr>
                      </m:fPr>
                      <m:num>
                        <m:r>
                          <a:rPr lang="en-US" b="1" i="1" smtClean="0">
                            <a:solidFill>
                              <a:srgbClr val="0000FF"/>
                            </a:solidFill>
                            <a:latin typeface="Cambria Math"/>
                          </a:rPr>
                          <m:t>𝒙</m:t>
                        </m:r>
                      </m:num>
                      <m:den>
                        <m:r>
                          <a:rPr lang="en-US" b="1" i="1" smtClean="0">
                            <a:solidFill>
                              <a:srgbClr val="008000"/>
                            </a:solidFill>
                            <a:latin typeface="Cambria Math"/>
                          </a:rPr>
                          <m:t>𝟏</m:t>
                        </m:r>
                        <m:r>
                          <a:rPr lang="en-US" b="1" i="1" smtClean="0">
                            <a:solidFill>
                              <a:srgbClr val="008000"/>
                            </a:solidFill>
                            <a:latin typeface="Cambria Math"/>
                          </a:rPr>
                          <m:t>−</m:t>
                        </m:r>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a:rPr>
                              <m:t>𝜷</m:t>
                            </m:r>
                          </m:e>
                          <m:sup>
                            <m:r>
                              <a:rPr lang="en-US" b="1" i="1" smtClean="0">
                                <a:solidFill>
                                  <a:srgbClr val="008000"/>
                                </a:solidFill>
                                <a:latin typeface="Cambria Math"/>
                              </a:rPr>
                              <m:t>𝟐</m:t>
                            </m:r>
                          </m:sup>
                        </m:sSup>
                      </m:den>
                    </m:f>
                    <m:r>
                      <a:rPr lang="en-US" b="1" i="1">
                        <a:solidFill>
                          <a:srgbClr val="008000"/>
                        </a:solidFill>
                        <a:latin typeface="Cambria Math"/>
                      </a:rPr>
                      <m:t>+</m:t>
                    </m:r>
                    <m:r>
                      <a:rPr lang="en-US" b="1" i="1" smtClean="0">
                        <a:solidFill>
                          <a:srgbClr val="008000"/>
                        </a:solidFill>
                        <a:latin typeface="Cambria Math"/>
                      </a:rPr>
                      <m:t>𝒄</m:t>
                    </m:r>
                    <m:f>
                      <m:fPr>
                        <m:ctrlPr>
                          <a:rPr lang="en-US" b="1" i="1" smtClean="0">
                            <a:solidFill>
                              <a:srgbClr val="008000"/>
                            </a:solidFill>
                            <a:latin typeface="Cambria Math" panose="02040503050406030204" pitchFamily="18" charset="0"/>
                          </a:rPr>
                        </m:ctrlPr>
                      </m:fPr>
                      <m:num>
                        <m:r>
                          <a:rPr lang="en-US" b="1" i="1">
                            <a:solidFill>
                              <a:srgbClr val="008000"/>
                            </a:solidFill>
                            <a:latin typeface="Cambria Math"/>
                          </a:rPr>
                          <m:t>𝑴</m:t>
                        </m:r>
                      </m:num>
                      <m:den>
                        <m:r>
                          <a:rPr lang="en-US" b="1" i="1" smtClean="0">
                            <a:solidFill>
                              <a:srgbClr val="008000"/>
                            </a:solidFill>
                            <a:latin typeface="Cambria Math"/>
                          </a:rPr>
                          <m:t>𝑵</m:t>
                        </m:r>
                      </m:den>
                    </m:f>
                  </m:oMath>
                </a14:m>
                <a:r>
                  <a:rPr lang="en-US" dirty="0"/>
                  <a:t>     </a:t>
                </a:r>
                <a:r>
                  <a:rPr lang="en-US" dirty="0">
                    <a:solidFill>
                      <a:srgbClr val="008000"/>
                    </a:solidFill>
                  </a:rPr>
                  <a:t>where</a:t>
                </a:r>
                <a:r>
                  <a:rPr lang="en-US" dirty="0"/>
                  <a:t> </a:t>
                </a:r>
                <a14:m>
                  <m:oMath xmlns:m="http://schemas.openxmlformats.org/officeDocument/2006/math">
                    <m:r>
                      <a:rPr lang="en-US" i="1">
                        <a:latin typeface="Cambria Math"/>
                      </a:rPr>
                      <m:t>𝑐</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𝛽</m:t>
                        </m:r>
                      </m:num>
                      <m:den>
                        <m:r>
                          <a:rPr lang="en-US" b="0" i="1" smtClean="0">
                            <a:latin typeface="Cambria Math"/>
                          </a:rPr>
                          <m:t>1+</m:t>
                        </m:r>
                        <m:r>
                          <a:rPr lang="en-US" b="0" i="1" smtClean="0">
                            <a:latin typeface="Cambria Math"/>
                          </a:rPr>
                          <m:t>𝛽</m:t>
                        </m:r>
                      </m:den>
                    </m:f>
                  </m:oMath>
                </a14:m>
                <a:endParaRPr lang="en-US" dirty="0"/>
              </a:p>
            </p:txBody>
          </p:sp>
        </mc:Choice>
        <mc:Fallback xmlns="">
          <p:sp>
            <p:nvSpPr>
              <p:cNvPr id="38915" name="Rectangle 3"/>
              <p:cNvSpPr>
                <a:spLocks noGrp="1" noRot="1" noChangeAspect="1" noMove="1" noResize="1" noEditPoints="1" noAdjustHandles="1" noChangeArrowheads="1" noChangeShapeType="1" noTextEdit="1"/>
              </p:cNvSpPr>
              <p:nvPr>
                <p:ph type="body" idx="1"/>
              </p:nvPr>
            </p:nvSpPr>
            <p:spPr>
              <a:xfrm>
                <a:off x="566738" y="3177539"/>
                <a:ext cx="8272462" cy="3756661"/>
              </a:xfrm>
              <a:blipFill rotWithShape="1">
                <a:blip r:embed="rId2"/>
                <a:stretch>
                  <a:fillRect t="-1945"/>
                </a:stretch>
              </a:blipFill>
            </p:spPr>
            <p:txBody>
              <a:bodyPr/>
              <a:lstStyle/>
              <a:p>
                <a:r>
                  <a:rPr lang="en-US">
                    <a:noFill/>
                  </a:rPr>
                  <a:t> </a:t>
                </a:r>
              </a:p>
            </p:txBody>
          </p:sp>
        </mc:Fallback>
      </mc:AlternateContent>
      <p:grpSp>
        <p:nvGrpSpPr>
          <p:cNvPr id="3" name="Group 36"/>
          <p:cNvGrpSpPr>
            <a:grpSpLocks/>
          </p:cNvGrpSpPr>
          <p:nvPr/>
        </p:nvGrpSpPr>
        <p:grpSpPr bwMode="auto">
          <a:xfrm>
            <a:off x="5179858" y="5375836"/>
            <a:ext cx="3295650" cy="685800"/>
            <a:chOff x="3076" y="3369"/>
            <a:chExt cx="2076" cy="432"/>
          </a:xfrm>
        </p:grpSpPr>
        <p:sp>
          <p:nvSpPr>
            <p:cNvPr id="38949" name="Rectangle 37"/>
            <p:cNvSpPr>
              <a:spLocks noChangeArrowheads="1"/>
            </p:cNvSpPr>
            <p:nvPr/>
          </p:nvSpPr>
          <p:spPr bwMode="auto">
            <a:xfrm>
              <a:off x="3076" y="3369"/>
              <a:ext cx="374" cy="432"/>
            </a:xfrm>
            <a:prstGeom prst="rect">
              <a:avLst/>
            </a:prstGeom>
            <a:noFill/>
            <a:ln w="12700">
              <a:solidFill>
                <a:srgbClr val="008000"/>
              </a:solidFill>
              <a:miter lim="800000"/>
              <a:headEnd/>
              <a:tailEnd/>
            </a:ln>
            <a:effectLst/>
          </p:spPr>
          <p:txBody>
            <a:bodyPr wrap="none" anchor="ctr"/>
            <a:lstStyle/>
            <a:p>
              <a:endParaRPr lang="en-US">
                <a:solidFill>
                  <a:srgbClr val="008000"/>
                </a:solidFill>
                <a:latin typeface="Arial" pitchFamily="34" charset="0"/>
                <a:cs typeface="Arial" pitchFamily="34" charset="0"/>
              </a:endParaRPr>
            </a:p>
          </p:txBody>
        </p:sp>
        <p:sp>
          <p:nvSpPr>
            <p:cNvPr id="38950" name="Text Box 38"/>
            <p:cNvSpPr txBox="1">
              <a:spLocks noChangeArrowheads="1"/>
            </p:cNvSpPr>
            <p:nvPr/>
          </p:nvSpPr>
          <p:spPr bwMode="auto">
            <a:xfrm>
              <a:off x="3816" y="3391"/>
              <a:ext cx="1336" cy="407"/>
            </a:xfrm>
            <a:prstGeom prst="rect">
              <a:avLst/>
            </a:prstGeom>
            <a:noFill/>
            <a:ln w="9525">
              <a:noFill/>
              <a:miter lim="800000"/>
              <a:headEnd/>
              <a:tailEnd/>
            </a:ln>
            <a:effectLst/>
          </p:spPr>
          <p:txBody>
            <a:bodyPr wrap="none">
              <a:spAutoFit/>
            </a:bodyPr>
            <a:lstStyle/>
            <a:p>
              <a:r>
                <a:rPr lang="en-US" dirty="0">
                  <a:solidFill>
                    <a:srgbClr val="008000"/>
                  </a:solidFill>
                  <a:latin typeface="Arial" pitchFamily="34" charset="0"/>
                  <a:cs typeface="Arial" pitchFamily="34" charset="0"/>
                </a:rPr>
                <a:t>Very small; ignore</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Now we solve for </a:t>
              </a:r>
              <a:r>
                <a:rPr lang="en-US" b="1" i="1" dirty="0">
                  <a:solidFill>
                    <a:srgbClr val="008000"/>
                  </a:solidFill>
                  <a:latin typeface="Arial" pitchFamily="34" charset="0"/>
                  <a:cs typeface="Arial" pitchFamily="34" charset="0"/>
                </a:rPr>
                <a:t>y</a:t>
              </a:r>
            </a:p>
          </p:txBody>
        </p:sp>
      </p:grpSp>
      <p:sp>
        <p:nvSpPr>
          <p:cNvPr id="40" name="Slide Number Placeholder 39"/>
          <p:cNvSpPr>
            <a:spLocks noGrp="1"/>
          </p:cNvSpPr>
          <p:nvPr>
            <p:ph type="sldNum" sz="quarter" idx="12"/>
          </p:nvPr>
        </p:nvSpPr>
        <p:spPr/>
        <p:txBody>
          <a:bodyPr/>
          <a:lstStyle/>
          <a:p>
            <a:fld id="{19B12225-5612-419B-A8D5-4B8EEE4C217E}" type="slidenum">
              <a:rPr lang="en-US" smtClean="0"/>
              <a:pPr/>
              <a:t>85</a:t>
            </a:fld>
            <a:endParaRPr lang="en-US"/>
          </a:p>
        </p:txBody>
      </p:sp>
      <p:sp>
        <p:nvSpPr>
          <p:cNvPr id="41" name="Footer Placeholder 40"/>
          <p:cNvSpPr>
            <a:spLocks noGrp="1"/>
          </p:cNvSpPr>
          <p:nvPr>
            <p:ph type="ftr" sz="quarter" idx="11"/>
          </p:nvPr>
        </p:nvSpPr>
        <p:spPr/>
        <p:txBody>
          <a:bodyPr/>
          <a:lstStyle/>
          <a:p>
            <a:r>
              <a:rPr lang="nn-NO"/>
              <a:t>J. Leskovec, A. Rajaraman, J. Ullman: Mining of Massive Datasets, http://www.mmds.org</a:t>
            </a:r>
            <a:endParaRPr lang="en-US"/>
          </a:p>
        </p:txBody>
      </p:sp>
      <p:sp>
        <p:nvSpPr>
          <p:cNvPr id="42" name="TextBox 41"/>
          <p:cNvSpPr txBox="1"/>
          <p:nvPr/>
        </p:nvSpPr>
        <p:spPr>
          <a:xfrm>
            <a:off x="6629400" y="2365886"/>
            <a:ext cx="2438400" cy="830997"/>
          </a:xfrm>
          <a:prstGeom prst="rect">
            <a:avLst/>
          </a:prstGeom>
          <a:noFill/>
        </p:spPr>
        <p:txBody>
          <a:bodyPr wrap="square" rtlCol="0">
            <a:spAutoFit/>
          </a:bodyPr>
          <a:lstStyle/>
          <a:p>
            <a:r>
              <a:rPr lang="en-US" sz="1600" dirty="0">
                <a:solidFill>
                  <a:srgbClr val="008000"/>
                </a:solidFill>
                <a:latin typeface="Arial" pitchFamily="34" charset="0"/>
                <a:cs typeface="Arial" pitchFamily="34" charset="0"/>
              </a:rPr>
              <a:t>N…# pages on the web</a:t>
            </a:r>
          </a:p>
          <a:p>
            <a:r>
              <a:rPr lang="en-US" sz="1600" dirty="0">
                <a:solidFill>
                  <a:srgbClr val="008000"/>
                </a:solidFill>
                <a:latin typeface="Arial" pitchFamily="34" charset="0"/>
                <a:cs typeface="Arial" pitchFamily="34" charset="0"/>
              </a:rPr>
              <a:t>M…# of pages spammer owns</a:t>
            </a:r>
          </a:p>
        </p:txBody>
      </p:sp>
      <p:grpSp>
        <p:nvGrpSpPr>
          <p:cNvPr id="4" name="Group 3"/>
          <p:cNvGrpSpPr>
            <a:grpSpLocks noChangeAspect="1"/>
          </p:cNvGrpSpPr>
          <p:nvPr/>
        </p:nvGrpSpPr>
        <p:grpSpPr>
          <a:xfrm>
            <a:off x="1290796" y="1066800"/>
            <a:ext cx="4945063" cy="2286000"/>
            <a:chOff x="631825" y="1376136"/>
            <a:chExt cx="7064375" cy="3265714"/>
          </a:xfrm>
        </p:grpSpPr>
        <p:sp>
          <p:nvSpPr>
            <p:cNvPr id="43" name="Cloud"/>
            <p:cNvSpPr>
              <a:spLocks noChangeAspect="1" noEditPoints="1" noChangeArrowheads="1"/>
            </p:cNvSpPr>
            <p:nvPr/>
          </p:nvSpPr>
          <p:spPr bwMode="auto">
            <a:xfrm>
              <a:off x="631825" y="1574800"/>
              <a:ext cx="2438400" cy="1276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US" sz="1200" dirty="0">
                <a:solidFill>
                  <a:schemeClr val="bg1"/>
                </a:solidFill>
                <a:latin typeface="Verdana" pitchFamily="34" charset="0"/>
              </a:endParaRPr>
            </a:p>
            <a:p>
              <a:r>
                <a:rPr lang="en-US" sz="1200" dirty="0">
                  <a:solidFill>
                    <a:schemeClr val="bg1"/>
                  </a:solidFill>
                  <a:latin typeface="Verdana" pitchFamily="34" charset="0"/>
                </a:rPr>
                <a:t>Inaccessible</a:t>
              </a:r>
            </a:p>
          </p:txBody>
        </p:sp>
        <p:sp>
          <p:nvSpPr>
            <p:cNvPr id="44" name="Oval 5"/>
            <p:cNvSpPr>
              <a:spLocks noChangeArrowheads="1"/>
            </p:cNvSpPr>
            <p:nvPr/>
          </p:nvSpPr>
          <p:spPr bwMode="auto">
            <a:xfrm>
              <a:off x="3962400" y="1785711"/>
              <a:ext cx="1143000" cy="2747281"/>
            </a:xfrm>
            <a:prstGeom prst="ellipse">
              <a:avLst/>
            </a:prstGeom>
            <a:noFill/>
            <a:ln w="9525">
              <a:solidFill>
                <a:srgbClr val="008000"/>
              </a:solidFill>
              <a:round/>
              <a:headEnd/>
              <a:tailEnd/>
            </a:ln>
            <a:effectLst/>
          </p:spPr>
          <p:txBody>
            <a:bodyPr wrap="none" anchor="ctr"/>
            <a:lstStyle/>
            <a:p>
              <a:endParaRPr lang="en-US"/>
            </a:p>
          </p:txBody>
        </p:sp>
        <p:sp>
          <p:nvSpPr>
            <p:cNvPr id="45" name="Oval 11"/>
            <p:cNvSpPr>
              <a:spLocks noChangeArrowheads="1"/>
            </p:cNvSpPr>
            <p:nvPr/>
          </p:nvSpPr>
          <p:spPr bwMode="auto">
            <a:xfrm>
              <a:off x="5724556" y="3006410"/>
              <a:ext cx="274320" cy="274320"/>
            </a:xfrm>
            <a:prstGeom prst="ellipse">
              <a:avLst/>
            </a:prstGeom>
            <a:solidFill>
              <a:srgbClr val="008000"/>
            </a:solidFill>
            <a:ln w="9525">
              <a:noFill/>
              <a:round/>
              <a:headEnd/>
              <a:tailEnd/>
            </a:ln>
            <a:effectLst/>
          </p:spPr>
          <p:txBody>
            <a:bodyPr wrap="none" anchor="ctr"/>
            <a:lstStyle/>
            <a:p>
              <a:endParaRPr lang="en-US"/>
            </a:p>
          </p:txBody>
        </p:sp>
        <p:sp>
          <p:nvSpPr>
            <p:cNvPr id="46" name="Oval 12"/>
            <p:cNvSpPr>
              <a:spLocks noChangeArrowheads="1"/>
            </p:cNvSpPr>
            <p:nvPr/>
          </p:nvSpPr>
          <p:spPr bwMode="auto">
            <a:xfrm>
              <a:off x="6877685" y="21812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7" name="Oval 13"/>
            <p:cNvSpPr>
              <a:spLocks noChangeArrowheads="1"/>
            </p:cNvSpPr>
            <p:nvPr/>
          </p:nvSpPr>
          <p:spPr bwMode="auto">
            <a:xfrm>
              <a:off x="6877685" y="26765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8" name="Oval 14"/>
            <p:cNvSpPr>
              <a:spLocks noChangeArrowheads="1"/>
            </p:cNvSpPr>
            <p:nvPr/>
          </p:nvSpPr>
          <p:spPr bwMode="auto">
            <a:xfrm>
              <a:off x="6877685" y="31718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9" name="Oval 15"/>
            <p:cNvSpPr>
              <a:spLocks noChangeArrowheads="1"/>
            </p:cNvSpPr>
            <p:nvPr/>
          </p:nvSpPr>
          <p:spPr bwMode="auto">
            <a:xfrm>
              <a:off x="6877685" y="36671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50" name="Oval 16"/>
            <p:cNvSpPr>
              <a:spLocks noChangeArrowheads="1"/>
            </p:cNvSpPr>
            <p:nvPr/>
          </p:nvSpPr>
          <p:spPr bwMode="auto">
            <a:xfrm>
              <a:off x="6877685" y="41624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51" name="Oval 17"/>
            <p:cNvSpPr>
              <a:spLocks noChangeArrowheads="1"/>
            </p:cNvSpPr>
            <p:nvPr/>
          </p:nvSpPr>
          <p:spPr bwMode="auto">
            <a:xfrm>
              <a:off x="5486400" y="1859784"/>
              <a:ext cx="2209800" cy="2782066"/>
            </a:xfrm>
            <a:prstGeom prst="ellipse">
              <a:avLst/>
            </a:prstGeom>
            <a:noFill/>
            <a:ln w="9525">
              <a:solidFill>
                <a:srgbClr val="008000"/>
              </a:solidFill>
              <a:round/>
              <a:headEnd/>
              <a:tailEnd/>
            </a:ln>
            <a:effectLst/>
          </p:spPr>
          <p:txBody>
            <a:bodyPr wrap="none" anchor="ctr"/>
            <a:lstStyle/>
            <a:p>
              <a:endParaRPr lang="en-US"/>
            </a:p>
          </p:txBody>
        </p:sp>
        <p:sp>
          <p:nvSpPr>
            <p:cNvPr id="52" name="Line 18"/>
            <p:cNvSpPr>
              <a:spLocks noChangeShapeType="1"/>
            </p:cNvSpPr>
            <p:nvPr/>
          </p:nvSpPr>
          <p:spPr bwMode="auto">
            <a:xfrm>
              <a:off x="4500563" y="1989138"/>
              <a:ext cx="1214438" cy="1052513"/>
            </a:xfrm>
            <a:prstGeom prst="line">
              <a:avLst/>
            </a:prstGeom>
            <a:noFill/>
            <a:ln w="19050" cmpd="sng">
              <a:solidFill>
                <a:schemeClr val="tx1"/>
              </a:solidFill>
              <a:round/>
              <a:headEnd/>
              <a:tailEnd type="triangle" w="med" len="med"/>
            </a:ln>
            <a:effectLst/>
          </p:spPr>
          <p:txBody>
            <a:bodyPr/>
            <a:lstStyle/>
            <a:p>
              <a:endParaRPr lang="en-US"/>
            </a:p>
          </p:txBody>
        </p:sp>
        <p:sp>
          <p:nvSpPr>
            <p:cNvPr id="53" name="Line 19"/>
            <p:cNvSpPr>
              <a:spLocks noChangeShapeType="1"/>
            </p:cNvSpPr>
            <p:nvPr/>
          </p:nvSpPr>
          <p:spPr bwMode="auto">
            <a:xfrm>
              <a:off x="4572000" y="2584450"/>
              <a:ext cx="1066800" cy="533400"/>
            </a:xfrm>
            <a:prstGeom prst="line">
              <a:avLst/>
            </a:prstGeom>
            <a:noFill/>
            <a:ln w="19050" cmpd="sng">
              <a:solidFill>
                <a:schemeClr val="tx1"/>
              </a:solidFill>
              <a:round/>
              <a:headEnd/>
              <a:tailEnd type="triangle" w="med" len="med"/>
            </a:ln>
            <a:effectLst/>
          </p:spPr>
          <p:txBody>
            <a:bodyPr/>
            <a:lstStyle/>
            <a:p>
              <a:endParaRPr lang="en-US"/>
            </a:p>
          </p:txBody>
        </p:sp>
        <p:sp>
          <p:nvSpPr>
            <p:cNvPr id="54" name="Line 20"/>
            <p:cNvSpPr>
              <a:spLocks noChangeShapeType="1"/>
            </p:cNvSpPr>
            <p:nvPr/>
          </p:nvSpPr>
          <p:spPr bwMode="auto">
            <a:xfrm flipV="1">
              <a:off x="4572000" y="3270250"/>
              <a:ext cx="1143000" cy="457200"/>
            </a:xfrm>
            <a:prstGeom prst="line">
              <a:avLst/>
            </a:prstGeom>
            <a:noFill/>
            <a:ln w="19050" cmpd="sng">
              <a:solidFill>
                <a:schemeClr val="tx1"/>
              </a:solidFill>
              <a:round/>
              <a:headEnd/>
              <a:tailEnd type="triangle" w="med" len="med"/>
            </a:ln>
            <a:effectLst/>
          </p:spPr>
          <p:txBody>
            <a:bodyPr/>
            <a:lstStyle/>
            <a:p>
              <a:endParaRPr lang="en-US"/>
            </a:p>
          </p:txBody>
        </p:sp>
        <p:sp>
          <p:nvSpPr>
            <p:cNvPr id="55" name="Line 21"/>
            <p:cNvSpPr>
              <a:spLocks noChangeShapeType="1"/>
            </p:cNvSpPr>
            <p:nvPr/>
          </p:nvSpPr>
          <p:spPr bwMode="auto">
            <a:xfrm flipV="1">
              <a:off x="4572000" y="3354704"/>
              <a:ext cx="1193006" cy="906145"/>
            </a:xfrm>
            <a:prstGeom prst="line">
              <a:avLst/>
            </a:prstGeom>
            <a:noFill/>
            <a:ln w="19050" cmpd="sng">
              <a:solidFill>
                <a:schemeClr val="tx1"/>
              </a:solidFill>
              <a:round/>
              <a:headEnd/>
              <a:tailEnd type="triangle" w="med" len="med"/>
            </a:ln>
            <a:effectLst/>
          </p:spPr>
          <p:txBody>
            <a:bodyPr/>
            <a:lstStyle/>
            <a:p>
              <a:endParaRPr lang="en-US"/>
            </a:p>
          </p:txBody>
        </p:sp>
        <p:sp>
          <p:nvSpPr>
            <p:cNvPr id="56" name="Line 22"/>
            <p:cNvSpPr>
              <a:spLocks noChangeShapeType="1"/>
            </p:cNvSpPr>
            <p:nvPr/>
          </p:nvSpPr>
          <p:spPr bwMode="auto">
            <a:xfrm flipV="1">
              <a:off x="4572000" y="3194050"/>
              <a:ext cx="1066800" cy="76200"/>
            </a:xfrm>
            <a:prstGeom prst="line">
              <a:avLst/>
            </a:prstGeom>
            <a:noFill/>
            <a:ln w="19050" cmpd="sng">
              <a:solidFill>
                <a:schemeClr val="tx1"/>
              </a:solidFill>
              <a:round/>
              <a:headEnd/>
              <a:tailEnd type="triangle" w="med" len="med"/>
            </a:ln>
            <a:effectLst/>
          </p:spPr>
          <p:txBody>
            <a:bodyPr/>
            <a:lstStyle/>
            <a:p>
              <a:endParaRPr lang="en-US"/>
            </a:p>
          </p:txBody>
        </p:sp>
        <p:sp>
          <p:nvSpPr>
            <p:cNvPr id="57" name="Line 23"/>
            <p:cNvSpPr>
              <a:spLocks noChangeShapeType="1"/>
            </p:cNvSpPr>
            <p:nvPr/>
          </p:nvSpPr>
          <p:spPr bwMode="auto">
            <a:xfrm flipV="1">
              <a:off x="5998875" y="2272665"/>
              <a:ext cx="878809" cy="733744"/>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58" name="Line 24"/>
            <p:cNvSpPr>
              <a:spLocks noChangeShapeType="1"/>
            </p:cNvSpPr>
            <p:nvPr/>
          </p:nvSpPr>
          <p:spPr bwMode="auto">
            <a:xfrm>
              <a:off x="6070599" y="3209925"/>
              <a:ext cx="807085" cy="53340"/>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59" name="Line 25"/>
            <p:cNvSpPr>
              <a:spLocks noChangeShapeType="1"/>
            </p:cNvSpPr>
            <p:nvPr/>
          </p:nvSpPr>
          <p:spPr bwMode="auto">
            <a:xfrm flipV="1">
              <a:off x="6070599" y="2767965"/>
              <a:ext cx="807085" cy="349885"/>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0" name="Line 26"/>
            <p:cNvSpPr>
              <a:spLocks noChangeShapeType="1"/>
            </p:cNvSpPr>
            <p:nvPr/>
          </p:nvSpPr>
          <p:spPr bwMode="auto">
            <a:xfrm>
              <a:off x="6070600" y="3286125"/>
              <a:ext cx="807085" cy="419727"/>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1" name="Line 27"/>
            <p:cNvSpPr>
              <a:spLocks noChangeShapeType="1"/>
            </p:cNvSpPr>
            <p:nvPr/>
          </p:nvSpPr>
          <p:spPr bwMode="auto">
            <a:xfrm>
              <a:off x="5998876" y="3354704"/>
              <a:ext cx="900400" cy="860108"/>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2" name="Text Box 28"/>
            <p:cNvSpPr txBox="1">
              <a:spLocks noChangeArrowheads="1"/>
            </p:cNvSpPr>
            <p:nvPr/>
          </p:nvSpPr>
          <p:spPr bwMode="auto">
            <a:xfrm>
              <a:off x="5622925" y="2514600"/>
              <a:ext cx="284163" cy="396875"/>
            </a:xfrm>
            <a:prstGeom prst="rect">
              <a:avLst/>
            </a:prstGeom>
            <a:noFill/>
            <a:ln w="9525">
              <a:noFill/>
              <a:miter lim="800000"/>
              <a:headEnd/>
              <a:tailEnd/>
            </a:ln>
            <a:effectLst/>
          </p:spPr>
          <p:txBody>
            <a:bodyPr wrap="none">
              <a:spAutoFit/>
            </a:bodyPr>
            <a:lstStyle/>
            <a:p>
              <a:r>
                <a:rPr lang="en-US">
                  <a:latin typeface="Verdana" pitchFamily="34" charset="0"/>
                </a:rPr>
                <a:t>t</a:t>
              </a:r>
            </a:p>
          </p:txBody>
        </p:sp>
        <p:sp>
          <p:nvSpPr>
            <p:cNvPr id="63" name="Line 29"/>
            <p:cNvSpPr>
              <a:spLocks noChangeShapeType="1"/>
            </p:cNvSpPr>
            <p:nvPr/>
          </p:nvSpPr>
          <p:spPr bwMode="auto">
            <a:xfrm>
              <a:off x="3048000" y="2103438"/>
              <a:ext cx="990600" cy="252413"/>
            </a:xfrm>
            <a:prstGeom prst="line">
              <a:avLst/>
            </a:prstGeom>
            <a:noFill/>
            <a:ln w="76200" cap="sq" cmpd="dbl">
              <a:solidFill>
                <a:schemeClr val="tx1"/>
              </a:solidFill>
              <a:miter lim="800000"/>
              <a:headEnd type="arrow" w="sm" len="sm"/>
              <a:tailEnd type="arrow" w="sm" len="sm"/>
            </a:ln>
            <a:effectLst/>
          </p:spPr>
          <p:txBody>
            <a:bodyPr/>
            <a:lstStyle/>
            <a:p>
              <a:endParaRPr lang="en-US"/>
            </a:p>
          </p:txBody>
        </p:sp>
        <p:sp>
          <p:nvSpPr>
            <p:cNvPr id="64" name="Text Box 30"/>
            <p:cNvSpPr txBox="1">
              <a:spLocks noChangeArrowheads="1"/>
            </p:cNvSpPr>
            <p:nvPr/>
          </p:nvSpPr>
          <p:spPr bwMode="auto">
            <a:xfrm>
              <a:off x="3810000" y="1376136"/>
              <a:ext cx="1770631" cy="483649"/>
            </a:xfrm>
            <a:prstGeom prst="rect">
              <a:avLst/>
            </a:prstGeom>
            <a:noFill/>
            <a:ln w="9525">
              <a:noFill/>
              <a:miter lim="800000"/>
              <a:headEnd/>
              <a:tailEnd/>
            </a:ln>
            <a:effectLst/>
          </p:spPr>
          <p:txBody>
            <a:bodyPr wrap="none">
              <a:spAutoFit/>
            </a:bodyPr>
            <a:lstStyle/>
            <a:p>
              <a:r>
                <a:rPr lang="en-US" sz="1600" dirty="0">
                  <a:solidFill>
                    <a:srgbClr val="008000"/>
                  </a:solidFill>
                  <a:latin typeface="Verdana" pitchFamily="34" charset="0"/>
                </a:rPr>
                <a:t>Accessible</a:t>
              </a:r>
            </a:p>
          </p:txBody>
        </p:sp>
        <p:sp>
          <p:nvSpPr>
            <p:cNvPr id="65" name="Text Box 31"/>
            <p:cNvSpPr txBox="1">
              <a:spLocks noChangeArrowheads="1"/>
            </p:cNvSpPr>
            <p:nvPr/>
          </p:nvSpPr>
          <p:spPr bwMode="auto">
            <a:xfrm>
              <a:off x="6199187" y="1376136"/>
              <a:ext cx="1278281" cy="483649"/>
            </a:xfrm>
            <a:prstGeom prst="rect">
              <a:avLst/>
            </a:prstGeom>
            <a:noFill/>
            <a:ln w="9525">
              <a:noFill/>
              <a:miter lim="800000"/>
              <a:headEnd/>
              <a:tailEnd/>
            </a:ln>
            <a:effectLst/>
          </p:spPr>
          <p:txBody>
            <a:bodyPr wrap="none">
              <a:spAutoFit/>
            </a:bodyPr>
            <a:lstStyle/>
            <a:p>
              <a:r>
                <a:rPr lang="en-US" sz="1600" dirty="0">
                  <a:solidFill>
                    <a:srgbClr val="008000"/>
                  </a:solidFill>
                  <a:latin typeface="Verdana" pitchFamily="34" charset="0"/>
                </a:rPr>
                <a:t>Owned</a:t>
              </a:r>
            </a:p>
          </p:txBody>
        </p:sp>
        <p:sp>
          <p:nvSpPr>
            <p:cNvPr id="66" name="Text Box 32"/>
            <p:cNvSpPr txBox="1">
              <a:spLocks noChangeArrowheads="1"/>
            </p:cNvSpPr>
            <p:nvPr/>
          </p:nvSpPr>
          <p:spPr bwMode="auto">
            <a:xfrm>
              <a:off x="6995318" y="1976305"/>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1</a:t>
              </a:r>
            </a:p>
          </p:txBody>
        </p:sp>
        <p:sp>
          <p:nvSpPr>
            <p:cNvPr id="67" name="Text Box 33"/>
            <p:cNvSpPr txBox="1">
              <a:spLocks noChangeArrowheads="1"/>
            </p:cNvSpPr>
            <p:nvPr/>
          </p:nvSpPr>
          <p:spPr bwMode="auto">
            <a:xfrm>
              <a:off x="7010400" y="2468976"/>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2</a:t>
              </a:r>
            </a:p>
          </p:txBody>
        </p:sp>
        <p:sp>
          <p:nvSpPr>
            <p:cNvPr id="68" name="Text Box 34"/>
            <p:cNvSpPr txBox="1">
              <a:spLocks noChangeArrowheads="1"/>
            </p:cNvSpPr>
            <p:nvPr/>
          </p:nvSpPr>
          <p:spPr bwMode="auto">
            <a:xfrm>
              <a:off x="6969125" y="3956050"/>
              <a:ext cx="398463" cy="396875"/>
            </a:xfrm>
            <a:prstGeom prst="rect">
              <a:avLst/>
            </a:prstGeom>
            <a:noFill/>
            <a:ln w="9525">
              <a:noFill/>
              <a:miter lim="800000"/>
              <a:headEnd/>
              <a:tailEnd/>
            </a:ln>
            <a:effectLst/>
          </p:spPr>
          <p:txBody>
            <a:bodyPr wrap="none">
              <a:spAutoFit/>
            </a:bodyPr>
            <a:lstStyle/>
            <a:p>
              <a:r>
                <a:rPr lang="en-US" dirty="0">
                  <a:latin typeface="Verdana" pitchFamily="34" charset="0"/>
                </a:rPr>
                <a:t>M</a:t>
              </a:r>
            </a:p>
          </p:txBody>
        </p:sp>
        <p:sp>
          <p:nvSpPr>
            <p:cNvPr id="69" name="Oval 6"/>
            <p:cNvSpPr>
              <a:spLocks noChangeArrowheads="1"/>
            </p:cNvSpPr>
            <p:nvPr/>
          </p:nvSpPr>
          <p:spPr bwMode="auto">
            <a:xfrm>
              <a:off x="4408488" y="18986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0" name="Oval 7"/>
            <p:cNvSpPr>
              <a:spLocks noChangeArrowheads="1"/>
            </p:cNvSpPr>
            <p:nvPr/>
          </p:nvSpPr>
          <p:spPr bwMode="auto">
            <a:xfrm>
              <a:off x="4408488" y="25082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1" name="Oval 8"/>
            <p:cNvSpPr>
              <a:spLocks noChangeArrowheads="1"/>
            </p:cNvSpPr>
            <p:nvPr/>
          </p:nvSpPr>
          <p:spPr bwMode="auto">
            <a:xfrm>
              <a:off x="4408488" y="31940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2" name="Oval 9"/>
            <p:cNvSpPr>
              <a:spLocks noChangeArrowheads="1"/>
            </p:cNvSpPr>
            <p:nvPr/>
          </p:nvSpPr>
          <p:spPr bwMode="auto">
            <a:xfrm>
              <a:off x="4408488" y="36512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3" name="Oval 10"/>
            <p:cNvSpPr>
              <a:spLocks noChangeArrowheads="1"/>
            </p:cNvSpPr>
            <p:nvPr/>
          </p:nvSpPr>
          <p:spPr bwMode="auto">
            <a:xfrm>
              <a:off x="4408488" y="4184650"/>
              <a:ext cx="182563" cy="182563"/>
            </a:xfrm>
            <a:prstGeom prst="ellipse">
              <a:avLst/>
            </a:prstGeom>
            <a:solidFill>
              <a:srgbClr val="0000FF"/>
            </a:solidFill>
            <a:ln w="9525">
              <a:noFill/>
              <a:round/>
              <a:headEnd/>
              <a:tailEnd/>
            </a:ln>
            <a:effectLst/>
          </p:spPr>
          <p:txBody>
            <a:bodyPr wrap="none" anchor="ctr"/>
            <a:lstStyle/>
            <a:p>
              <a:endParaRPr lang="en-US"/>
            </a:p>
          </p:txBody>
        </p:sp>
      </p:grpSp>
    </p:spTree>
    <p:extLst>
      <p:ext uri="{BB962C8B-B14F-4D97-AF65-F5344CB8AC3E}">
        <p14:creationId xmlns:p14="http://schemas.microsoft.com/office/powerpoint/2010/main" val="23579978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8914" name="Rectangle 2"/>
          <p:cNvSpPr>
            <a:spLocks noGrp="1" noChangeArrowheads="1"/>
          </p:cNvSpPr>
          <p:nvPr>
            <p:ph type="title"/>
          </p:nvPr>
        </p:nvSpPr>
        <p:spPr/>
        <p:txBody>
          <a:bodyPr/>
          <a:lstStyle/>
          <a:p>
            <a:r>
              <a:rPr lang="en-US"/>
              <a:t>Analysis</a:t>
            </a:r>
          </a:p>
        </p:txBody>
      </p:sp>
      <mc:AlternateContent xmlns:mc="http://schemas.openxmlformats.org/markup-compatibility/2006" xmlns:a14="http://schemas.microsoft.com/office/drawing/2010/main">
        <mc:Choice Requires="a14">
          <p:sp>
            <p:nvSpPr>
              <p:cNvPr id="38915" name="Rectangle 3"/>
              <p:cNvSpPr>
                <a:spLocks noGrp="1" noChangeArrowheads="1"/>
              </p:cNvSpPr>
              <p:nvPr>
                <p:ph type="body" idx="1"/>
              </p:nvPr>
            </p:nvSpPr>
            <p:spPr>
              <a:xfrm>
                <a:off x="566738" y="3429000"/>
                <a:ext cx="8272462" cy="3505200"/>
              </a:xfrm>
            </p:spPr>
            <p:txBody>
              <a:bodyPr>
                <a:normAutofit/>
              </a:bodyPr>
              <a:lstStyle/>
              <a:p>
                <a14:m>
                  <m:oMath xmlns:m="http://schemas.openxmlformats.org/officeDocument/2006/math">
                    <m:r>
                      <a:rPr lang="en-US" b="1" i="1" smtClean="0">
                        <a:solidFill>
                          <a:srgbClr val="008000"/>
                        </a:solidFill>
                        <a:latin typeface="Cambria Math"/>
                      </a:rPr>
                      <m:t>𝒚</m:t>
                    </m:r>
                    <m:r>
                      <a:rPr lang="en-US" b="1" i="1" smtClean="0">
                        <a:solidFill>
                          <a:srgbClr val="008000"/>
                        </a:solidFill>
                        <a:latin typeface="Cambria Math"/>
                      </a:rPr>
                      <m:t>=</m:t>
                    </m:r>
                    <m:f>
                      <m:fPr>
                        <m:ctrlPr>
                          <a:rPr lang="en-US" b="1" i="1">
                            <a:solidFill>
                              <a:srgbClr val="008000"/>
                            </a:solidFill>
                            <a:latin typeface="Cambria Math" panose="02040503050406030204" pitchFamily="18" charset="0"/>
                          </a:rPr>
                        </m:ctrlPr>
                      </m:fPr>
                      <m:num>
                        <m:r>
                          <a:rPr lang="en-US" b="1" i="1" smtClean="0">
                            <a:solidFill>
                              <a:srgbClr val="0000FF"/>
                            </a:solidFill>
                            <a:latin typeface="Cambria Math"/>
                          </a:rPr>
                          <m:t>𝒙</m:t>
                        </m:r>
                      </m:num>
                      <m:den>
                        <m:r>
                          <a:rPr lang="en-US" b="1" i="1">
                            <a:solidFill>
                              <a:srgbClr val="008000"/>
                            </a:solidFill>
                            <a:latin typeface="Cambria Math"/>
                          </a:rPr>
                          <m:t>𝟏</m:t>
                        </m:r>
                        <m:r>
                          <a:rPr lang="en-US" b="1" i="1">
                            <a:solidFill>
                              <a:srgbClr val="008000"/>
                            </a:solidFill>
                            <a:latin typeface="Cambria Math"/>
                          </a:rPr>
                          <m:t>−</m:t>
                        </m:r>
                        <m:sSup>
                          <m:sSupPr>
                            <m:ctrlPr>
                              <a:rPr lang="en-US" b="1" i="1">
                                <a:solidFill>
                                  <a:srgbClr val="008000"/>
                                </a:solidFill>
                                <a:latin typeface="Cambria Math" panose="02040503050406030204" pitchFamily="18" charset="0"/>
                              </a:rPr>
                            </m:ctrlPr>
                          </m:sSupPr>
                          <m:e>
                            <m:r>
                              <a:rPr lang="en-US" b="1" i="1">
                                <a:solidFill>
                                  <a:srgbClr val="008000"/>
                                </a:solidFill>
                                <a:latin typeface="Cambria Math"/>
                              </a:rPr>
                              <m:t>𝜷</m:t>
                            </m:r>
                          </m:e>
                          <m:sup>
                            <m:r>
                              <a:rPr lang="en-US" b="1" i="1">
                                <a:solidFill>
                                  <a:srgbClr val="008000"/>
                                </a:solidFill>
                                <a:latin typeface="Cambria Math"/>
                              </a:rPr>
                              <m:t>𝟐</m:t>
                            </m:r>
                          </m:sup>
                        </m:sSup>
                      </m:den>
                    </m:f>
                    <m:r>
                      <a:rPr lang="en-US" b="1" i="1">
                        <a:solidFill>
                          <a:srgbClr val="008000"/>
                        </a:solidFill>
                        <a:latin typeface="Cambria Math"/>
                      </a:rPr>
                      <m:t>+</m:t>
                    </m:r>
                    <m:r>
                      <a:rPr lang="en-US" b="1" i="1">
                        <a:solidFill>
                          <a:srgbClr val="008000"/>
                        </a:solidFill>
                        <a:latin typeface="Cambria Math"/>
                      </a:rPr>
                      <m:t>𝒄</m:t>
                    </m:r>
                    <m:f>
                      <m:fPr>
                        <m:ctrlPr>
                          <a:rPr lang="en-US" b="1" i="1">
                            <a:solidFill>
                              <a:srgbClr val="008000"/>
                            </a:solidFill>
                            <a:latin typeface="Cambria Math" panose="02040503050406030204" pitchFamily="18" charset="0"/>
                          </a:rPr>
                        </m:ctrlPr>
                      </m:fPr>
                      <m:num>
                        <m:r>
                          <a:rPr lang="en-US" b="1" i="1">
                            <a:solidFill>
                              <a:srgbClr val="008000"/>
                            </a:solidFill>
                            <a:latin typeface="Cambria Math"/>
                          </a:rPr>
                          <m:t>𝑴</m:t>
                        </m:r>
                      </m:num>
                      <m:den>
                        <m:r>
                          <a:rPr lang="en-US" b="1" i="1">
                            <a:solidFill>
                              <a:srgbClr val="008000"/>
                            </a:solidFill>
                            <a:latin typeface="Cambria Math"/>
                          </a:rPr>
                          <m:t>𝑵</m:t>
                        </m:r>
                      </m:den>
                    </m:f>
                  </m:oMath>
                </a14:m>
                <a:r>
                  <a:rPr lang="en-US" dirty="0">
                    <a:solidFill>
                      <a:srgbClr val="008000"/>
                    </a:solidFill>
                  </a:rPr>
                  <a:t>     where</a:t>
                </a:r>
                <a:r>
                  <a:rPr lang="en-US" dirty="0"/>
                  <a:t> </a:t>
                </a:r>
                <a14:m>
                  <m:oMath xmlns:m="http://schemas.openxmlformats.org/officeDocument/2006/math">
                    <m:r>
                      <a:rPr lang="en-US" i="1">
                        <a:latin typeface="Cambria Math"/>
                      </a:rPr>
                      <m:t>𝑐</m:t>
                    </m:r>
                    <m:r>
                      <a:rPr lang="en-US" i="1">
                        <a:latin typeface="Cambria Math"/>
                      </a:rPr>
                      <m:t>=</m:t>
                    </m:r>
                    <m:f>
                      <m:fPr>
                        <m:ctrlPr>
                          <a:rPr lang="en-US" i="1">
                            <a:latin typeface="Cambria Math" panose="02040503050406030204" pitchFamily="18" charset="0"/>
                          </a:rPr>
                        </m:ctrlPr>
                      </m:fPr>
                      <m:num>
                        <m:r>
                          <a:rPr lang="en-US" i="1">
                            <a:latin typeface="Cambria Math"/>
                          </a:rPr>
                          <m:t>𝛽</m:t>
                        </m:r>
                      </m:num>
                      <m:den>
                        <m:r>
                          <a:rPr lang="en-US" i="1">
                            <a:latin typeface="Cambria Math"/>
                          </a:rPr>
                          <m:t>1</m:t>
                        </m:r>
                        <m:r>
                          <a:rPr lang="en-US" b="0" i="1" smtClean="0">
                            <a:latin typeface="Cambria Math"/>
                          </a:rPr>
                          <m:t>+</m:t>
                        </m:r>
                        <m:r>
                          <a:rPr lang="en-US" i="1">
                            <a:latin typeface="Cambria Math"/>
                          </a:rPr>
                          <m:t>𝛽</m:t>
                        </m:r>
                      </m:den>
                    </m:f>
                  </m:oMath>
                </a14:m>
                <a:endParaRPr lang="en-US" dirty="0"/>
              </a:p>
              <a:p>
                <a:r>
                  <a:rPr lang="en-US" dirty="0"/>
                  <a:t>For </a:t>
                </a:r>
                <a:r>
                  <a:rPr lang="en-US" b="1" dirty="0">
                    <a:latin typeface="Symbol" pitchFamily="18" charset="2"/>
                  </a:rPr>
                  <a:t>b</a:t>
                </a:r>
                <a:r>
                  <a:rPr lang="en-US" dirty="0"/>
                  <a:t> = 0.85, 1/(1-</a:t>
                </a:r>
                <a:r>
                  <a:rPr lang="en-US" dirty="0">
                    <a:latin typeface="Symbol" pitchFamily="18" charset="2"/>
                  </a:rPr>
                  <a:t>b</a:t>
                </a:r>
                <a:r>
                  <a:rPr lang="en-US" baseline="30000" dirty="0"/>
                  <a:t>2</a:t>
                </a:r>
                <a:r>
                  <a:rPr lang="en-US" dirty="0"/>
                  <a:t>)= 3.6</a:t>
                </a:r>
              </a:p>
              <a:p>
                <a:pPr lvl="8"/>
                <a:endParaRPr lang="en-US" dirty="0"/>
              </a:p>
              <a:p>
                <a:r>
                  <a:rPr lang="en-US" dirty="0">
                    <a:solidFill>
                      <a:srgbClr val="0000FF"/>
                    </a:solidFill>
                  </a:rPr>
                  <a:t>Multiplier effect for acquired PageRank</a:t>
                </a:r>
              </a:p>
              <a:p>
                <a:r>
                  <a:rPr lang="en-US" dirty="0"/>
                  <a:t>By making </a:t>
                </a:r>
                <a:r>
                  <a:rPr lang="en-US" b="1" i="1" dirty="0"/>
                  <a:t>M</a:t>
                </a:r>
                <a:r>
                  <a:rPr lang="en-US" dirty="0"/>
                  <a:t> large, we can make </a:t>
                </a:r>
                <a:r>
                  <a:rPr lang="en-US" b="1" i="1" dirty="0">
                    <a:solidFill>
                      <a:srgbClr val="D60093"/>
                    </a:solidFill>
                  </a:rPr>
                  <a:t>y</a:t>
                </a:r>
                <a:r>
                  <a:rPr lang="en-US" dirty="0"/>
                  <a:t> as </a:t>
                </a:r>
                <a:br>
                  <a:rPr lang="en-US" dirty="0"/>
                </a:br>
                <a:r>
                  <a:rPr lang="en-US" b="1" dirty="0">
                    <a:solidFill>
                      <a:srgbClr val="D60093"/>
                    </a:solidFill>
                  </a:rPr>
                  <a:t>large as we want</a:t>
                </a:r>
              </a:p>
              <a:p>
                <a:endParaRPr lang="en-US" sz="2400" dirty="0"/>
              </a:p>
            </p:txBody>
          </p:sp>
        </mc:Choice>
        <mc:Fallback xmlns="">
          <p:sp>
            <p:nvSpPr>
              <p:cNvPr id="38915" name="Rectangle 3"/>
              <p:cNvSpPr>
                <a:spLocks noGrp="1" noRot="1" noChangeAspect="1" noMove="1" noResize="1" noEditPoints="1" noAdjustHandles="1" noChangeArrowheads="1" noChangeShapeType="1" noTextEdit="1"/>
              </p:cNvSpPr>
              <p:nvPr>
                <p:ph type="body" idx="1"/>
              </p:nvPr>
            </p:nvSpPr>
            <p:spPr>
              <a:xfrm>
                <a:off x="566738" y="3429000"/>
                <a:ext cx="8272462" cy="3505200"/>
              </a:xfrm>
              <a:blipFill rotWithShape="1">
                <a:blip r:embed="rId2"/>
                <a:stretch>
                  <a:fillRect l="-74"/>
                </a:stretch>
              </a:blipFill>
            </p:spPr>
            <p:txBody>
              <a:bodyPr/>
              <a:lstStyle/>
              <a:p>
                <a:r>
                  <a:rPr lang="en-US">
                    <a:noFill/>
                  </a:rPr>
                  <a:t> </a:t>
                </a:r>
              </a:p>
            </p:txBody>
          </p:sp>
        </mc:Fallback>
      </mc:AlternateContent>
      <p:sp>
        <p:nvSpPr>
          <p:cNvPr id="40" name="Slide Number Placeholder 39"/>
          <p:cNvSpPr>
            <a:spLocks noGrp="1"/>
          </p:cNvSpPr>
          <p:nvPr>
            <p:ph type="sldNum" sz="quarter" idx="12"/>
          </p:nvPr>
        </p:nvSpPr>
        <p:spPr/>
        <p:txBody>
          <a:bodyPr/>
          <a:lstStyle/>
          <a:p>
            <a:fld id="{19B12225-5612-419B-A8D5-4B8EEE4C217E}" type="slidenum">
              <a:rPr lang="en-US" smtClean="0"/>
              <a:pPr/>
              <a:t>86</a:t>
            </a:fld>
            <a:endParaRPr lang="en-US"/>
          </a:p>
        </p:txBody>
      </p:sp>
      <p:sp>
        <p:nvSpPr>
          <p:cNvPr id="41" name="Footer Placeholder 40"/>
          <p:cNvSpPr>
            <a:spLocks noGrp="1"/>
          </p:cNvSpPr>
          <p:nvPr>
            <p:ph type="ftr" sz="quarter" idx="11"/>
          </p:nvPr>
        </p:nvSpPr>
        <p:spPr/>
        <p:txBody>
          <a:bodyPr/>
          <a:lstStyle/>
          <a:p>
            <a:r>
              <a:rPr lang="nn-NO"/>
              <a:t>J. Leskovec, A. Rajaraman, J. Ullman: Mining of Massive Datasets, http://www.mmds.org</a:t>
            </a:r>
            <a:endParaRPr lang="en-US"/>
          </a:p>
        </p:txBody>
      </p:sp>
      <p:sp>
        <p:nvSpPr>
          <p:cNvPr id="42" name="TextBox 41"/>
          <p:cNvSpPr txBox="1"/>
          <p:nvPr/>
        </p:nvSpPr>
        <p:spPr>
          <a:xfrm>
            <a:off x="6629400" y="2365886"/>
            <a:ext cx="2438400" cy="830997"/>
          </a:xfrm>
          <a:prstGeom prst="rect">
            <a:avLst/>
          </a:prstGeom>
          <a:noFill/>
        </p:spPr>
        <p:txBody>
          <a:bodyPr wrap="square" rtlCol="0">
            <a:spAutoFit/>
          </a:bodyPr>
          <a:lstStyle/>
          <a:p>
            <a:r>
              <a:rPr lang="en-US" sz="1600" dirty="0">
                <a:solidFill>
                  <a:srgbClr val="008000"/>
                </a:solidFill>
                <a:latin typeface="Arial" pitchFamily="34" charset="0"/>
                <a:cs typeface="Arial" pitchFamily="34" charset="0"/>
              </a:rPr>
              <a:t>N…# pages on the web</a:t>
            </a:r>
          </a:p>
          <a:p>
            <a:r>
              <a:rPr lang="en-US" sz="1600" dirty="0">
                <a:solidFill>
                  <a:srgbClr val="008000"/>
                </a:solidFill>
                <a:latin typeface="Arial" pitchFamily="34" charset="0"/>
                <a:cs typeface="Arial" pitchFamily="34" charset="0"/>
              </a:rPr>
              <a:t>M…# of pages spammer owns</a:t>
            </a:r>
          </a:p>
        </p:txBody>
      </p:sp>
      <p:grpSp>
        <p:nvGrpSpPr>
          <p:cNvPr id="4" name="Group 3"/>
          <p:cNvGrpSpPr>
            <a:grpSpLocks noChangeAspect="1"/>
          </p:cNvGrpSpPr>
          <p:nvPr/>
        </p:nvGrpSpPr>
        <p:grpSpPr>
          <a:xfrm>
            <a:off x="1290796" y="1066800"/>
            <a:ext cx="4945063" cy="2286000"/>
            <a:chOff x="631825" y="1376136"/>
            <a:chExt cx="7064375" cy="3265714"/>
          </a:xfrm>
        </p:grpSpPr>
        <p:sp>
          <p:nvSpPr>
            <p:cNvPr id="43" name="Cloud"/>
            <p:cNvSpPr>
              <a:spLocks noChangeAspect="1" noEditPoints="1" noChangeArrowheads="1"/>
            </p:cNvSpPr>
            <p:nvPr/>
          </p:nvSpPr>
          <p:spPr bwMode="auto">
            <a:xfrm>
              <a:off x="631825" y="1574800"/>
              <a:ext cx="2438400" cy="1276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US" sz="1200" dirty="0">
                <a:solidFill>
                  <a:schemeClr val="bg1"/>
                </a:solidFill>
                <a:latin typeface="Verdana" pitchFamily="34" charset="0"/>
              </a:endParaRPr>
            </a:p>
            <a:p>
              <a:r>
                <a:rPr lang="en-US" sz="1200" dirty="0">
                  <a:solidFill>
                    <a:schemeClr val="bg1"/>
                  </a:solidFill>
                  <a:latin typeface="Verdana" pitchFamily="34" charset="0"/>
                </a:rPr>
                <a:t>Inaccessible</a:t>
              </a:r>
            </a:p>
          </p:txBody>
        </p:sp>
        <p:sp>
          <p:nvSpPr>
            <p:cNvPr id="44" name="Oval 5"/>
            <p:cNvSpPr>
              <a:spLocks noChangeArrowheads="1"/>
            </p:cNvSpPr>
            <p:nvPr/>
          </p:nvSpPr>
          <p:spPr bwMode="auto">
            <a:xfrm>
              <a:off x="3962400" y="1785711"/>
              <a:ext cx="1143000" cy="2747281"/>
            </a:xfrm>
            <a:prstGeom prst="ellipse">
              <a:avLst/>
            </a:prstGeom>
            <a:noFill/>
            <a:ln w="9525">
              <a:solidFill>
                <a:srgbClr val="008000"/>
              </a:solidFill>
              <a:round/>
              <a:headEnd/>
              <a:tailEnd/>
            </a:ln>
            <a:effectLst/>
          </p:spPr>
          <p:txBody>
            <a:bodyPr wrap="none" anchor="ctr"/>
            <a:lstStyle/>
            <a:p>
              <a:endParaRPr lang="en-US"/>
            </a:p>
          </p:txBody>
        </p:sp>
        <p:sp>
          <p:nvSpPr>
            <p:cNvPr id="45" name="Oval 11"/>
            <p:cNvSpPr>
              <a:spLocks noChangeArrowheads="1"/>
            </p:cNvSpPr>
            <p:nvPr/>
          </p:nvSpPr>
          <p:spPr bwMode="auto">
            <a:xfrm>
              <a:off x="5724556" y="3006410"/>
              <a:ext cx="274320" cy="274320"/>
            </a:xfrm>
            <a:prstGeom prst="ellipse">
              <a:avLst/>
            </a:prstGeom>
            <a:solidFill>
              <a:srgbClr val="008000"/>
            </a:solidFill>
            <a:ln w="9525">
              <a:noFill/>
              <a:round/>
              <a:headEnd/>
              <a:tailEnd/>
            </a:ln>
            <a:effectLst/>
          </p:spPr>
          <p:txBody>
            <a:bodyPr wrap="none" anchor="ctr"/>
            <a:lstStyle/>
            <a:p>
              <a:endParaRPr lang="en-US"/>
            </a:p>
          </p:txBody>
        </p:sp>
        <p:sp>
          <p:nvSpPr>
            <p:cNvPr id="46" name="Oval 12"/>
            <p:cNvSpPr>
              <a:spLocks noChangeArrowheads="1"/>
            </p:cNvSpPr>
            <p:nvPr/>
          </p:nvSpPr>
          <p:spPr bwMode="auto">
            <a:xfrm>
              <a:off x="6877685" y="21812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7" name="Oval 13"/>
            <p:cNvSpPr>
              <a:spLocks noChangeArrowheads="1"/>
            </p:cNvSpPr>
            <p:nvPr/>
          </p:nvSpPr>
          <p:spPr bwMode="auto">
            <a:xfrm>
              <a:off x="6877685" y="26765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8" name="Oval 14"/>
            <p:cNvSpPr>
              <a:spLocks noChangeArrowheads="1"/>
            </p:cNvSpPr>
            <p:nvPr/>
          </p:nvSpPr>
          <p:spPr bwMode="auto">
            <a:xfrm>
              <a:off x="6877685" y="31718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9" name="Oval 15"/>
            <p:cNvSpPr>
              <a:spLocks noChangeArrowheads="1"/>
            </p:cNvSpPr>
            <p:nvPr/>
          </p:nvSpPr>
          <p:spPr bwMode="auto">
            <a:xfrm>
              <a:off x="6877685" y="36671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50" name="Oval 16"/>
            <p:cNvSpPr>
              <a:spLocks noChangeArrowheads="1"/>
            </p:cNvSpPr>
            <p:nvPr/>
          </p:nvSpPr>
          <p:spPr bwMode="auto">
            <a:xfrm>
              <a:off x="6877685" y="41624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51" name="Oval 17"/>
            <p:cNvSpPr>
              <a:spLocks noChangeArrowheads="1"/>
            </p:cNvSpPr>
            <p:nvPr/>
          </p:nvSpPr>
          <p:spPr bwMode="auto">
            <a:xfrm>
              <a:off x="5486400" y="1859784"/>
              <a:ext cx="2209800" cy="2782066"/>
            </a:xfrm>
            <a:prstGeom prst="ellipse">
              <a:avLst/>
            </a:prstGeom>
            <a:noFill/>
            <a:ln w="9525">
              <a:solidFill>
                <a:srgbClr val="008000"/>
              </a:solidFill>
              <a:round/>
              <a:headEnd/>
              <a:tailEnd/>
            </a:ln>
            <a:effectLst/>
          </p:spPr>
          <p:txBody>
            <a:bodyPr wrap="none" anchor="ctr"/>
            <a:lstStyle/>
            <a:p>
              <a:endParaRPr lang="en-US"/>
            </a:p>
          </p:txBody>
        </p:sp>
        <p:sp>
          <p:nvSpPr>
            <p:cNvPr id="52" name="Line 18"/>
            <p:cNvSpPr>
              <a:spLocks noChangeShapeType="1"/>
            </p:cNvSpPr>
            <p:nvPr/>
          </p:nvSpPr>
          <p:spPr bwMode="auto">
            <a:xfrm>
              <a:off x="4500563" y="1989138"/>
              <a:ext cx="1214438" cy="1052513"/>
            </a:xfrm>
            <a:prstGeom prst="line">
              <a:avLst/>
            </a:prstGeom>
            <a:noFill/>
            <a:ln w="19050" cmpd="sng">
              <a:solidFill>
                <a:schemeClr val="tx1"/>
              </a:solidFill>
              <a:round/>
              <a:headEnd/>
              <a:tailEnd type="triangle" w="med" len="med"/>
            </a:ln>
            <a:effectLst/>
          </p:spPr>
          <p:txBody>
            <a:bodyPr/>
            <a:lstStyle/>
            <a:p>
              <a:endParaRPr lang="en-US"/>
            </a:p>
          </p:txBody>
        </p:sp>
        <p:sp>
          <p:nvSpPr>
            <p:cNvPr id="53" name="Line 19"/>
            <p:cNvSpPr>
              <a:spLocks noChangeShapeType="1"/>
            </p:cNvSpPr>
            <p:nvPr/>
          </p:nvSpPr>
          <p:spPr bwMode="auto">
            <a:xfrm>
              <a:off x="4572000" y="2584450"/>
              <a:ext cx="1066800" cy="533400"/>
            </a:xfrm>
            <a:prstGeom prst="line">
              <a:avLst/>
            </a:prstGeom>
            <a:noFill/>
            <a:ln w="19050" cmpd="sng">
              <a:solidFill>
                <a:schemeClr val="tx1"/>
              </a:solidFill>
              <a:round/>
              <a:headEnd/>
              <a:tailEnd type="triangle" w="med" len="med"/>
            </a:ln>
            <a:effectLst/>
          </p:spPr>
          <p:txBody>
            <a:bodyPr/>
            <a:lstStyle/>
            <a:p>
              <a:endParaRPr lang="en-US"/>
            </a:p>
          </p:txBody>
        </p:sp>
        <p:sp>
          <p:nvSpPr>
            <p:cNvPr id="54" name="Line 20"/>
            <p:cNvSpPr>
              <a:spLocks noChangeShapeType="1"/>
            </p:cNvSpPr>
            <p:nvPr/>
          </p:nvSpPr>
          <p:spPr bwMode="auto">
            <a:xfrm flipV="1">
              <a:off x="4572000" y="3270250"/>
              <a:ext cx="1143000" cy="457200"/>
            </a:xfrm>
            <a:prstGeom prst="line">
              <a:avLst/>
            </a:prstGeom>
            <a:noFill/>
            <a:ln w="19050" cmpd="sng">
              <a:solidFill>
                <a:schemeClr val="tx1"/>
              </a:solidFill>
              <a:round/>
              <a:headEnd/>
              <a:tailEnd type="triangle" w="med" len="med"/>
            </a:ln>
            <a:effectLst/>
          </p:spPr>
          <p:txBody>
            <a:bodyPr/>
            <a:lstStyle/>
            <a:p>
              <a:endParaRPr lang="en-US"/>
            </a:p>
          </p:txBody>
        </p:sp>
        <p:sp>
          <p:nvSpPr>
            <p:cNvPr id="55" name="Line 21"/>
            <p:cNvSpPr>
              <a:spLocks noChangeShapeType="1"/>
            </p:cNvSpPr>
            <p:nvPr/>
          </p:nvSpPr>
          <p:spPr bwMode="auto">
            <a:xfrm flipV="1">
              <a:off x="4572000" y="3354704"/>
              <a:ext cx="1193006" cy="906145"/>
            </a:xfrm>
            <a:prstGeom prst="line">
              <a:avLst/>
            </a:prstGeom>
            <a:noFill/>
            <a:ln w="19050" cmpd="sng">
              <a:solidFill>
                <a:schemeClr val="tx1"/>
              </a:solidFill>
              <a:round/>
              <a:headEnd/>
              <a:tailEnd type="triangle" w="med" len="med"/>
            </a:ln>
            <a:effectLst/>
          </p:spPr>
          <p:txBody>
            <a:bodyPr/>
            <a:lstStyle/>
            <a:p>
              <a:endParaRPr lang="en-US"/>
            </a:p>
          </p:txBody>
        </p:sp>
        <p:sp>
          <p:nvSpPr>
            <p:cNvPr id="56" name="Line 22"/>
            <p:cNvSpPr>
              <a:spLocks noChangeShapeType="1"/>
            </p:cNvSpPr>
            <p:nvPr/>
          </p:nvSpPr>
          <p:spPr bwMode="auto">
            <a:xfrm flipV="1">
              <a:off x="4572000" y="3194050"/>
              <a:ext cx="1066800" cy="76200"/>
            </a:xfrm>
            <a:prstGeom prst="line">
              <a:avLst/>
            </a:prstGeom>
            <a:noFill/>
            <a:ln w="19050" cmpd="sng">
              <a:solidFill>
                <a:schemeClr val="tx1"/>
              </a:solidFill>
              <a:round/>
              <a:headEnd/>
              <a:tailEnd type="triangle" w="med" len="med"/>
            </a:ln>
            <a:effectLst/>
          </p:spPr>
          <p:txBody>
            <a:bodyPr/>
            <a:lstStyle/>
            <a:p>
              <a:endParaRPr lang="en-US"/>
            </a:p>
          </p:txBody>
        </p:sp>
        <p:sp>
          <p:nvSpPr>
            <p:cNvPr id="57" name="Line 23"/>
            <p:cNvSpPr>
              <a:spLocks noChangeShapeType="1"/>
            </p:cNvSpPr>
            <p:nvPr/>
          </p:nvSpPr>
          <p:spPr bwMode="auto">
            <a:xfrm flipV="1">
              <a:off x="5998875" y="2272665"/>
              <a:ext cx="878809" cy="733744"/>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58" name="Line 24"/>
            <p:cNvSpPr>
              <a:spLocks noChangeShapeType="1"/>
            </p:cNvSpPr>
            <p:nvPr/>
          </p:nvSpPr>
          <p:spPr bwMode="auto">
            <a:xfrm>
              <a:off x="6070599" y="3209925"/>
              <a:ext cx="807085" cy="53340"/>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59" name="Line 25"/>
            <p:cNvSpPr>
              <a:spLocks noChangeShapeType="1"/>
            </p:cNvSpPr>
            <p:nvPr/>
          </p:nvSpPr>
          <p:spPr bwMode="auto">
            <a:xfrm flipV="1">
              <a:off x="6070599" y="2767965"/>
              <a:ext cx="807085" cy="349885"/>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0" name="Line 26"/>
            <p:cNvSpPr>
              <a:spLocks noChangeShapeType="1"/>
            </p:cNvSpPr>
            <p:nvPr/>
          </p:nvSpPr>
          <p:spPr bwMode="auto">
            <a:xfrm>
              <a:off x="6070600" y="3286125"/>
              <a:ext cx="807085" cy="419727"/>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1" name="Line 27"/>
            <p:cNvSpPr>
              <a:spLocks noChangeShapeType="1"/>
            </p:cNvSpPr>
            <p:nvPr/>
          </p:nvSpPr>
          <p:spPr bwMode="auto">
            <a:xfrm>
              <a:off x="5998876" y="3354704"/>
              <a:ext cx="900400" cy="860108"/>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2" name="Text Box 28"/>
            <p:cNvSpPr txBox="1">
              <a:spLocks noChangeArrowheads="1"/>
            </p:cNvSpPr>
            <p:nvPr/>
          </p:nvSpPr>
          <p:spPr bwMode="auto">
            <a:xfrm>
              <a:off x="5622924" y="2514600"/>
              <a:ext cx="414949" cy="527617"/>
            </a:xfrm>
            <a:prstGeom prst="rect">
              <a:avLst/>
            </a:prstGeom>
            <a:noFill/>
            <a:ln w="9525">
              <a:noFill/>
              <a:miter lim="800000"/>
              <a:headEnd/>
              <a:tailEnd/>
            </a:ln>
            <a:effectLst/>
          </p:spPr>
          <p:txBody>
            <a:bodyPr wrap="none">
              <a:spAutoFit/>
            </a:bodyPr>
            <a:lstStyle/>
            <a:p>
              <a:r>
                <a:rPr lang="en-US" b="1" dirty="0">
                  <a:solidFill>
                    <a:srgbClr val="008000"/>
                  </a:solidFill>
                  <a:latin typeface="Verdana" pitchFamily="34" charset="0"/>
                </a:rPr>
                <a:t>t</a:t>
              </a:r>
            </a:p>
          </p:txBody>
        </p:sp>
        <p:sp>
          <p:nvSpPr>
            <p:cNvPr id="63" name="Line 29"/>
            <p:cNvSpPr>
              <a:spLocks noChangeShapeType="1"/>
            </p:cNvSpPr>
            <p:nvPr/>
          </p:nvSpPr>
          <p:spPr bwMode="auto">
            <a:xfrm>
              <a:off x="3048000" y="2103438"/>
              <a:ext cx="990600" cy="252413"/>
            </a:xfrm>
            <a:prstGeom prst="line">
              <a:avLst/>
            </a:prstGeom>
            <a:noFill/>
            <a:ln w="76200" cap="sq" cmpd="dbl">
              <a:solidFill>
                <a:schemeClr val="tx1"/>
              </a:solidFill>
              <a:miter lim="800000"/>
              <a:headEnd type="arrow" w="sm" len="sm"/>
              <a:tailEnd type="arrow" w="sm" len="sm"/>
            </a:ln>
            <a:effectLst/>
          </p:spPr>
          <p:txBody>
            <a:bodyPr/>
            <a:lstStyle/>
            <a:p>
              <a:endParaRPr lang="en-US"/>
            </a:p>
          </p:txBody>
        </p:sp>
        <p:sp>
          <p:nvSpPr>
            <p:cNvPr id="64" name="Text Box 30"/>
            <p:cNvSpPr txBox="1">
              <a:spLocks noChangeArrowheads="1"/>
            </p:cNvSpPr>
            <p:nvPr/>
          </p:nvSpPr>
          <p:spPr bwMode="auto">
            <a:xfrm>
              <a:off x="3810000" y="1376136"/>
              <a:ext cx="1770631" cy="483649"/>
            </a:xfrm>
            <a:prstGeom prst="rect">
              <a:avLst/>
            </a:prstGeom>
            <a:noFill/>
            <a:ln w="9525">
              <a:noFill/>
              <a:miter lim="800000"/>
              <a:headEnd/>
              <a:tailEnd/>
            </a:ln>
            <a:effectLst/>
          </p:spPr>
          <p:txBody>
            <a:bodyPr wrap="none">
              <a:spAutoFit/>
            </a:bodyPr>
            <a:lstStyle/>
            <a:p>
              <a:r>
                <a:rPr lang="en-US" sz="1600" dirty="0">
                  <a:solidFill>
                    <a:srgbClr val="008000"/>
                  </a:solidFill>
                  <a:latin typeface="Verdana" pitchFamily="34" charset="0"/>
                </a:rPr>
                <a:t>Accessible</a:t>
              </a:r>
            </a:p>
          </p:txBody>
        </p:sp>
        <p:sp>
          <p:nvSpPr>
            <p:cNvPr id="65" name="Text Box 31"/>
            <p:cNvSpPr txBox="1">
              <a:spLocks noChangeArrowheads="1"/>
            </p:cNvSpPr>
            <p:nvPr/>
          </p:nvSpPr>
          <p:spPr bwMode="auto">
            <a:xfrm>
              <a:off x="6199187" y="1376136"/>
              <a:ext cx="1278281" cy="483649"/>
            </a:xfrm>
            <a:prstGeom prst="rect">
              <a:avLst/>
            </a:prstGeom>
            <a:noFill/>
            <a:ln w="9525">
              <a:noFill/>
              <a:miter lim="800000"/>
              <a:headEnd/>
              <a:tailEnd/>
            </a:ln>
            <a:effectLst/>
          </p:spPr>
          <p:txBody>
            <a:bodyPr wrap="none">
              <a:spAutoFit/>
            </a:bodyPr>
            <a:lstStyle/>
            <a:p>
              <a:r>
                <a:rPr lang="en-US" sz="1600" dirty="0">
                  <a:solidFill>
                    <a:srgbClr val="008000"/>
                  </a:solidFill>
                  <a:latin typeface="Verdana" pitchFamily="34" charset="0"/>
                </a:rPr>
                <a:t>Owned</a:t>
              </a:r>
            </a:p>
          </p:txBody>
        </p:sp>
        <p:sp>
          <p:nvSpPr>
            <p:cNvPr id="66" name="Text Box 32"/>
            <p:cNvSpPr txBox="1">
              <a:spLocks noChangeArrowheads="1"/>
            </p:cNvSpPr>
            <p:nvPr/>
          </p:nvSpPr>
          <p:spPr bwMode="auto">
            <a:xfrm>
              <a:off x="6995318" y="1976305"/>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1</a:t>
              </a:r>
            </a:p>
          </p:txBody>
        </p:sp>
        <p:sp>
          <p:nvSpPr>
            <p:cNvPr id="67" name="Text Box 33"/>
            <p:cNvSpPr txBox="1">
              <a:spLocks noChangeArrowheads="1"/>
            </p:cNvSpPr>
            <p:nvPr/>
          </p:nvSpPr>
          <p:spPr bwMode="auto">
            <a:xfrm>
              <a:off x="7010400" y="2468976"/>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2</a:t>
              </a:r>
            </a:p>
          </p:txBody>
        </p:sp>
        <p:sp>
          <p:nvSpPr>
            <p:cNvPr id="68" name="Text Box 34"/>
            <p:cNvSpPr txBox="1">
              <a:spLocks noChangeArrowheads="1"/>
            </p:cNvSpPr>
            <p:nvPr/>
          </p:nvSpPr>
          <p:spPr bwMode="auto">
            <a:xfrm>
              <a:off x="6969124" y="3956050"/>
              <a:ext cx="575249" cy="527617"/>
            </a:xfrm>
            <a:prstGeom prst="rect">
              <a:avLst/>
            </a:prstGeom>
            <a:noFill/>
            <a:ln w="9525">
              <a:noFill/>
              <a:miter lim="800000"/>
              <a:headEnd/>
              <a:tailEnd/>
            </a:ln>
            <a:effectLst/>
          </p:spPr>
          <p:txBody>
            <a:bodyPr wrap="none">
              <a:spAutoFit/>
            </a:bodyPr>
            <a:lstStyle/>
            <a:p>
              <a:r>
                <a:rPr lang="en-US" b="1" dirty="0">
                  <a:latin typeface="Verdana" pitchFamily="34" charset="0"/>
                </a:rPr>
                <a:t>M</a:t>
              </a:r>
            </a:p>
          </p:txBody>
        </p:sp>
        <p:sp>
          <p:nvSpPr>
            <p:cNvPr id="69" name="Oval 6"/>
            <p:cNvSpPr>
              <a:spLocks noChangeArrowheads="1"/>
            </p:cNvSpPr>
            <p:nvPr/>
          </p:nvSpPr>
          <p:spPr bwMode="auto">
            <a:xfrm>
              <a:off x="4408488" y="18986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0" name="Oval 7"/>
            <p:cNvSpPr>
              <a:spLocks noChangeArrowheads="1"/>
            </p:cNvSpPr>
            <p:nvPr/>
          </p:nvSpPr>
          <p:spPr bwMode="auto">
            <a:xfrm>
              <a:off x="4408488" y="25082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1" name="Oval 8"/>
            <p:cNvSpPr>
              <a:spLocks noChangeArrowheads="1"/>
            </p:cNvSpPr>
            <p:nvPr/>
          </p:nvSpPr>
          <p:spPr bwMode="auto">
            <a:xfrm>
              <a:off x="4408488" y="31940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2" name="Oval 9"/>
            <p:cNvSpPr>
              <a:spLocks noChangeArrowheads="1"/>
            </p:cNvSpPr>
            <p:nvPr/>
          </p:nvSpPr>
          <p:spPr bwMode="auto">
            <a:xfrm>
              <a:off x="4408488" y="36512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3" name="Oval 10"/>
            <p:cNvSpPr>
              <a:spLocks noChangeArrowheads="1"/>
            </p:cNvSpPr>
            <p:nvPr/>
          </p:nvSpPr>
          <p:spPr bwMode="auto">
            <a:xfrm>
              <a:off x="4408488" y="4184650"/>
              <a:ext cx="182563" cy="182563"/>
            </a:xfrm>
            <a:prstGeom prst="ellipse">
              <a:avLst/>
            </a:prstGeom>
            <a:solidFill>
              <a:srgbClr val="0000FF"/>
            </a:solidFill>
            <a:ln w="9525">
              <a:noFill/>
              <a:round/>
              <a:headEnd/>
              <a:tailEnd/>
            </a:ln>
            <a:effectLst/>
          </p:spPr>
          <p:txBody>
            <a:bodyPr wrap="none" anchor="ctr"/>
            <a:lstStyle/>
            <a:p>
              <a:endParaRPr lang="en-US"/>
            </a:p>
          </p:txBody>
        </p:sp>
      </p:grpSp>
    </p:spTree>
    <p:extLst>
      <p:ext uri="{BB962C8B-B14F-4D97-AF65-F5344CB8AC3E}">
        <p14:creationId xmlns:p14="http://schemas.microsoft.com/office/powerpoint/2010/main" val="192672172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6615-F222-A345-A3C9-A804BB316659}"/>
              </a:ext>
            </a:extLst>
          </p:cNvPr>
          <p:cNvSpPr>
            <a:spLocks noGrp="1"/>
          </p:cNvSpPr>
          <p:nvPr>
            <p:ph type="title"/>
          </p:nvPr>
        </p:nvSpPr>
        <p:spPr/>
        <p:txBody>
          <a:bodyPr>
            <a:normAutofit fontScale="90000"/>
          </a:bodyPr>
          <a:lstStyle/>
          <a:p>
            <a:r>
              <a:rPr lang="en-US" dirty="0"/>
              <a:t>Example  Link Farm - </a:t>
            </a:r>
            <a:r>
              <a:rPr lang="en-IN" dirty="0"/>
              <a:t>Blog network</a:t>
            </a:r>
            <a:endParaRPr lang="en-US" dirty="0"/>
          </a:p>
        </p:txBody>
      </p:sp>
      <p:sp>
        <p:nvSpPr>
          <p:cNvPr id="3" name="Content Placeholder 2">
            <a:extLst>
              <a:ext uri="{FF2B5EF4-FFF2-40B4-BE49-F238E27FC236}">
                <a16:creationId xmlns:a16="http://schemas.microsoft.com/office/drawing/2014/main" id="{8FFA148D-7C0F-2B49-9B20-FDFE0CF0E548}"/>
              </a:ext>
            </a:extLst>
          </p:cNvPr>
          <p:cNvSpPr>
            <a:spLocks noGrp="1"/>
          </p:cNvSpPr>
          <p:nvPr>
            <p:ph idx="1"/>
          </p:nvPr>
        </p:nvSpPr>
        <p:spPr>
          <a:xfrm>
            <a:off x="205740" y="1195721"/>
            <a:ext cx="4594860" cy="5410201"/>
          </a:xfrm>
        </p:spPr>
        <p:txBody>
          <a:bodyPr>
            <a:normAutofit fontScale="77500" lnSpcReduction="20000"/>
          </a:bodyPr>
          <a:lstStyle/>
          <a:p>
            <a:pPr marL="357188" indent="-320675" algn="just">
              <a:lnSpc>
                <a:spcPct val="120000"/>
              </a:lnSpc>
            </a:pPr>
            <a:r>
              <a:rPr lang="en-IN" sz="2600" dirty="0"/>
              <a:t>A </a:t>
            </a:r>
            <a:r>
              <a:rPr lang="en-IN" sz="2600" b="1" dirty="0"/>
              <a:t>private blog network</a:t>
            </a:r>
            <a:r>
              <a:rPr lang="en-IN" sz="2600" dirty="0"/>
              <a:t> (</a:t>
            </a:r>
            <a:r>
              <a:rPr lang="en-IN" sz="2600" b="1" dirty="0"/>
              <a:t>PBN</a:t>
            </a:r>
            <a:r>
              <a:rPr lang="en-IN" sz="2600" dirty="0"/>
              <a:t>), also known as a </a:t>
            </a:r>
            <a:r>
              <a:rPr lang="en-IN" sz="2600" b="1" dirty="0"/>
              <a:t>link farm</a:t>
            </a:r>
            <a:r>
              <a:rPr lang="en-IN" sz="2600" dirty="0"/>
              <a:t>, is a group of blogs that are owned by the same entity. </a:t>
            </a:r>
          </a:p>
          <a:p>
            <a:pPr marL="357188" indent="-320675" algn="just">
              <a:lnSpc>
                <a:spcPct val="120000"/>
              </a:lnSpc>
            </a:pPr>
            <a:r>
              <a:rPr lang="en-IN" sz="2600" dirty="0"/>
              <a:t>A blog network can either be a group of loosely connected blogs, or a group of blogs that are owned by the same company. </a:t>
            </a:r>
          </a:p>
          <a:p>
            <a:pPr marL="357188" indent="-320675" algn="just">
              <a:lnSpc>
                <a:spcPct val="120000"/>
              </a:lnSpc>
            </a:pPr>
            <a:r>
              <a:rPr lang="en-IN" sz="2600" dirty="0"/>
              <a:t>The purpose of such a network is usually to promote the other blogs in the same network and therefore increase the search engine rankings or advertising revenue generated from online advertising on the blogs.</a:t>
            </a:r>
          </a:p>
          <a:p>
            <a:pPr marL="357188" indent="-320675" algn="just">
              <a:lnSpc>
                <a:spcPct val="120000"/>
              </a:lnSpc>
            </a:pPr>
            <a:r>
              <a:rPr lang="en-IN" sz="2600" dirty="0"/>
              <a:t>In September 2014, Google targeted private blog networks (PBNs) with manual action ranking penalties.</a:t>
            </a:r>
            <a:endParaRPr lang="en-US" sz="2600" dirty="0"/>
          </a:p>
        </p:txBody>
      </p:sp>
      <p:sp>
        <p:nvSpPr>
          <p:cNvPr id="4" name="Slide Number Placeholder 3">
            <a:extLst>
              <a:ext uri="{FF2B5EF4-FFF2-40B4-BE49-F238E27FC236}">
                <a16:creationId xmlns:a16="http://schemas.microsoft.com/office/drawing/2014/main" id="{1514481B-E58B-A544-93D2-BD90F3EEBAB8}"/>
              </a:ext>
            </a:extLst>
          </p:cNvPr>
          <p:cNvSpPr>
            <a:spLocks noGrp="1"/>
          </p:cNvSpPr>
          <p:nvPr>
            <p:ph type="sldNum" sz="quarter" idx="12"/>
          </p:nvPr>
        </p:nvSpPr>
        <p:spPr/>
        <p:txBody>
          <a:bodyPr/>
          <a:lstStyle/>
          <a:p>
            <a:fld id="{19B12225-5612-419B-A8D5-4B8EEE4C217E}" type="slidenum">
              <a:rPr lang="en-US" smtClean="0"/>
              <a:pPr/>
              <a:t>87</a:t>
            </a:fld>
            <a:endParaRPr lang="en-US"/>
          </a:p>
        </p:txBody>
      </p:sp>
      <p:pic>
        <p:nvPicPr>
          <p:cNvPr id="244738" name="Picture 2" descr="Link farm - Wikipedia">
            <a:extLst>
              <a:ext uri="{FF2B5EF4-FFF2-40B4-BE49-F238E27FC236}">
                <a16:creationId xmlns:a16="http://schemas.microsoft.com/office/drawing/2014/main" id="{DF637BD9-87A6-2B49-9AAC-29592948B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371600"/>
            <a:ext cx="390906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3960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a:t>Combating Spam</a:t>
            </a:r>
            <a:endParaRPr lang="en-US" dirty="0"/>
          </a:p>
        </p:txBody>
      </p:sp>
      <p:sp>
        <p:nvSpPr>
          <p:cNvPr id="3" name="Content Placeholder 2"/>
          <p:cNvSpPr>
            <a:spLocks noGrp="1"/>
          </p:cNvSpPr>
          <p:nvPr>
            <p:ph idx="1"/>
          </p:nvPr>
        </p:nvSpPr>
        <p:spPr/>
        <p:txBody>
          <a:bodyPr>
            <a:normAutofit fontScale="92500"/>
          </a:bodyPr>
          <a:lstStyle/>
          <a:p>
            <a:r>
              <a:rPr lang="en-US" b="1" dirty="0">
                <a:solidFill>
                  <a:srgbClr val="D60093"/>
                </a:solidFill>
              </a:rPr>
              <a:t>Combating term spam</a:t>
            </a:r>
          </a:p>
          <a:p>
            <a:pPr lvl="1"/>
            <a:r>
              <a:rPr lang="en-US" dirty="0"/>
              <a:t>Analyze text using statistical methods</a:t>
            </a:r>
          </a:p>
          <a:p>
            <a:pPr lvl="1"/>
            <a:r>
              <a:rPr lang="en-US" dirty="0"/>
              <a:t>Similar to email spam filtering</a:t>
            </a:r>
          </a:p>
          <a:p>
            <a:pPr lvl="1"/>
            <a:r>
              <a:rPr lang="en-US" dirty="0"/>
              <a:t>Also useful: Detecting approximate duplicate pages</a:t>
            </a:r>
          </a:p>
          <a:p>
            <a:r>
              <a:rPr lang="en-US" b="1" dirty="0">
                <a:solidFill>
                  <a:srgbClr val="D60093"/>
                </a:solidFill>
              </a:rPr>
              <a:t>Combating link spam</a:t>
            </a:r>
          </a:p>
          <a:p>
            <a:pPr lvl="1"/>
            <a:r>
              <a:rPr lang="en-US" b="1" dirty="0"/>
              <a:t>Detection and blacklisting of structures that look like spam farms</a:t>
            </a:r>
          </a:p>
          <a:p>
            <a:pPr lvl="2"/>
            <a:r>
              <a:rPr lang="en-US" dirty="0"/>
              <a:t>Leads to another war – hiding and detecting spam farms</a:t>
            </a:r>
          </a:p>
          <a:p>
            <a:pPr lvl="1"/>
            <a:r>
              <a:rPr lang="en-US" b="1" dirty="0" err="1">
                <a:solidFill>
                  <a:srgbClr val="0000FF"/>
                </a:solidFill>
              </a:rPr>
              <a:t>TrustRank</a:t>
            </a:r>
            <a:r>
              <a:rPr lang="en-US" dirty="0">
                <a:solidFill>
                  <a:srgbClr val="0000FF"/>
                </a:solidFill>
              </a:rPr>
              <a:t> </a:t>
            </a:r>
            <a:r>
              <a:rPr lang="en-US" dirty="0"/>
              <a:t>= PageRank with a teleport set of </a:t>
            </a:r>
            <a:r>
              <a:rPr lang="en-US" b="1" dirty="0"/>
              <a:t>trusted pages</a:t>
            </a:r>
          </a:p>
          <a:p>
            <a:pPr lvl="2"/>
            <a:r>
              <a:rPr lang="en-US" dirty="0">
                <a:solidFill>
                  <a:srgbClr val="008000"/>
                </a:solidFill>
              </a:rPr>
              <a:t>Example:</a:t>
            </a:r>
            <a:r>
              <a:rPr lang="en-US" dirty="0"/>
              <a:t> .</a:t>
            </a:r>
            <a:r>
              <a:rPr lang="en-US" dirty="0" err="1"/>
              <a:t>edu</a:t>
            </a:r>
            <a:r>
              <a:rPr lang="en-US" dirty="0"/>
              <a:t> domains, similar domains for non-US schools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88</a:t>
            </a:fld>
            <a:endParaRPr lang="en-US"/>
          </a:p>
        </p:txBody>
      </p:sp>
    </p:spTree>
    <p:extLst>
      <p:ext uri="{BB962C8B-B14F-4D97-AF65-F5344CB8AC3E}">
        <p14:creationId xmlns:p14="http://schemas.microsoft.com/office/powerpoint/2010/main" val="17913216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43010" name="Rectangle 2"/>
          <p:cNvSpPr>
            <a:spLocks noGrp="1" noChangeArrowheads="1"/>
          </p:cNvSpPr>
          <p:nvPr>
            <p:ph type="title"/>
          </p:nvPr>
        </p:nvSpPr>
        <p:spPr/>
        <p:txBody>
          <a:bodyPr/>
          <a:lstStyle/>
          <a:p>
            <a:r>
              <a:rPr lang="en-US" dirty="0" err="1"/>
              <a:t>TrustRank</a:t>
            </a:r>
            <a:r>
              <a:rPr lang="en-US" dirty="0"/>
              <a:t>: Idea</a:t>
            </a:r>
          </a:p>
        </p:txBody>
      </p:sp>
      <p:sp>
        <p:nvSpPr>
          <p:cNvPr id="43011" name="Rectangle 3"/>
          <p:cNvSpPr>
            <a:spLocks noGrp="1" noChangeArrowheads="1"/>
          </p:cNvSpPr>
          <p:nvPr>
            <p:ph type="body" idx="1"/>
          </p:nvPr>
        </p:nvSpPr>
        <p:spPr/>
        <p:txBody>
          <a:bodyPr/>
          <a:lstStyle/>
          <a:p>
            <a:r>
              <a:rPr lang="en-US" b="1" dirty="0"/>
              <a:t>Basic principle: </a:t>
            </a:r>
            <a:r>
              <a:rPr lang="en-US" b="1" dirty="0">
                <a:solidFill>
                  <a:srgbClr val="0000FF"/>
                </a:solidFill>
              </a:rPr>
              <a:t>Approximate isolation</a:t>
            </a:r>
          </a:p>
          <a:p>
            <a:pPr lvl="1"/>
            <a:r>
              <a:rPr lang="en-US" dirty="0"/>
              <a:t>It is rare for a “good” page to point to a “bad” (spam) page</a:t>
            </a:r>
          </a:p>
          <a:p>
            <a:pPr lvl="8"/>
            <a:endParaRPr lang="en-US" dirty="0"/>
          </a:p>
          <a:p>
            <a:r>
              <a:rPr lang="en-US" dirty="0"/>
              <a:t>Sample a set of </a:t>
            </a:r>
            <a:r>
              <a:rPr lang="en-US" b="1" dirty="0">
                <a:solidFill>
                  <a:srgbClr val="D60093"/>
                </a:solidFill>
              </a:rPr>
              <a:t>seed pages</a:t>
            </a:r>
            <a:r>
              <a:rPr lang="en-US" dirty="0"/>
              <a:t> from the web</a:t>
            </a:r>
          </a:p>
          <a:p>
            <a:pPr lvl="8"/>
            <a:endParaRPr lang="en-US" dirty="0"/>
          </a:p>
          <a:p>
            <a:r>
              <a:rPr lang="en-US" dirty="0"/>
              <a:t>Have an </a:t>
            </a:r>
            <a:r>
              <a:rPr lang="en-US" b="1" dirty="0">
                <a:solidFill>
                  <a:srgbClr val="0000FF"/>
                </a:solidFill>
              </a:rPr>
              <a:t>oracle</a:t>
            </a:r>
            <a:r>
              <a:rPr lang="en-US" dirty="0">
                <a:solidFill>
                  <a:srgbClr val="0000FF"/>
                </a:solidFill>
              </a:rPr>
              <a:t> </a:t>
            </a:r>
            <a:r>
              <a:rPr lang="en-US" dirty="0"/>
              <a:t>(</a:t>
            </a:r>
            <a:r>
              <a:rPr lang="en-US" b="1" dirty="0">
                <a:solidFill>
                  <a:srgbClr val="0000FF"/>
                </a:solidFill>
              </a:rPr>
              <a:t>human</a:t>
            </a:r>
            <a:r>
              <a:rPr lang="en-US" dirty="0"/>
              <a:t>) to identify the good pages and the spam pages in the seed set</a:t>
            </a:r>
          </a:p>
          <a:p>
            <a:pPr lvl="1"/>
            <a:r>
              <a:rPr lang="en-US" b="1" dirty="0">
                <a:solidFill>
                  <a:srgbClr val="D60093"/>
                </a:solidFill>
              </a:rPr>
              <a:t>Expensive task</a:t>
            </a:r>
            <a:r>
              <a:rPr lang="en-US" dirty="0">
                <a:solidFill>
                  <a:srgbClr val="D60093"/>
                </a:solidFill>
              </a:rPr>
              <a:t>, </a:t>
            </a:r>
            <a:r>
              <a:rPr lang="en-US" dirty="0"/>
              <a:t>so we must make seed set as </a:t>
            </a:r>
            <a:br>
              <a:rPr lang="en-US" dirty="0"/>
            </a:br>
            <a:r>
              <a:rPr lang="en-US" dirty="0"/>
              <a:t>small as possible</a:t>
            </a:r>
          </a:p>
        </p:txBody>
      </p:sp>
      <p:sp>
        <p:nvSpPr>
          <p:cNvPr id="8" name="Slide Number Placeholder 7"/>
          <p:cNvSpPr>
            <a:spLocks noGrp="1"/>
          </p:cNvSpPr>
          <p:nvPr>
            <p:ph type="sldNum" sz="quarter" idx="12"/>
          </p:nvPr>
        </p:nvSpPr>
        <p:spPr/>
        <p:txBody>
          <a:bodyPr/>
          <a:lstStyle/>
          <a:p>
            <a:fld id="{19B12225-5612-419B-A8D5-4B8EEE4C217E}" type="slidenum">
              <a:rPr lang="en-US" smtClean="0"/>
              <a:pPr/>
              <a:t>89</a:t>
            </a:fld>
            <a:endParaRPr lang="en-US"/>
          </a:p>
        </p:txBody>
      </p:sp>
    </p:spTree>
    <p:extLst>
      <p:ext uri="{BB962C8B-B14F-4D97-AF65-F5344CB8AC3E}">
        <p14:creationId xmlns:p14="http://schemas.microsoft.com/office/powerpoint/2010/main" val="11177262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8539907" cy="838200"/>
          </a:xfrm>
        </p:spPr>
        <p:txBody>
          <a:bodyPr>
            <a:normAutofit fontScale="90000"/>
          </a:bodyPr>
          <a:lstStyle/>
          <a:p>
            <a:r>
              <a:rPr lang="en-US" sz="5400" dirty="0"/>
              <a:t>Internet surfing is a challenge</a:t>
            </a:r>
          </a:p>
        </p:txBody>
      </p:sp>
      <p:sp>
        <p:nvSpPr>
          <p:cNvPr id="4" name="Content Placeholder 3"/>
          <p:cNvSpPr>
            <a:spLocks noGrp="1"/>
          </p:cNvSpPr>
          <p:nvPr>
            <p:ph sz="quarter" idx="2"/>
          </p:nvPr>
        </p:nvSpPr>
        <p:spPr>
          <a:xfrm>
            <a:off x="202542" y="1959782"/>
            <a:ext cx="4421128" cy="1710462"/>
          </a:xfrm>
        </p:spPr>
        <p:txBody>
          <a:bodyPr>
            <a:normAutofit fontScale="62500" lnSpcReduction="20000"/>
          </a:bodyPr>
          <a:lstStyle/>
          <a:p>
            <a:r>
              <a:rPr lang="en-US" sz="4800" dirty="0"/>
              <a:t>Large</a:t>
            </a:r>
          </a:p>
          <a:p>
            <a:r>
              <a:rPr lang="en-US" sz="4800" dirty="0"/>
              <a:t>Heterogeneous</a:t>
            </a:r>
          </a:p>
          <a:p>
            <a:r>
              <a:rPr lang="en-US" sz="4800" dirty="0"/>
              <a:t>absolute lack of coordination </a:t>
            </a:r>
          </a:p>
          <a:p>
            <a:endParaRPr lang="en-US" sz="4800" dirty="0"/>
          </a:p>
          <a:p>
            <a:endParaRPr lang="en-US" sz="4800" dirty="0"/>
          </a:p>
        </p:txBody>
      </p:sp>
      <p:sp>
        <p:nvSpPr>
          <p:cNvPr id="7" name="Content Placeholder 6"/>
          <p:cNvSpPr>
            <a:spLocks noGrp="1"/>
          </p:cNvSpPr>
          <p:nvPr>
            <p:ph sz="quarter" idx="4"/>
          </p:nvPr>
        </p:nvSpPr>
        <p:spPr>
          <a:xfrm>
            <a:off x="3429000" y="1623119"/>
            <a:ext cx="5408553" cy="2491681"/>
          </a:xfrm>
        </p:spPr>
        <p:txBody>
          <a:bodyPr>
            <a:noAutofit/>
          </a:bodyPr>
          <a:lstStyle/>
          <a:p>
            <a:r>
              <a:rPr lang="en-US" sz="2800" dirty="0"/>
              <a:t>Web Users and Content Creators come from diverse backgrounds have different motivations for using the web</a:t>
            </a:r>
          </a:p>
          <a:p>
            <a:pPr lvl="1">
              <a:spcBef>
                <a:spcPts val="0"/>
              </a:spcBef>
            </a:pPr>
            <a:r>
              <a:rPr lang="en-US" sz="2800" dirty="0">
                <a:solidFill>
                  <a:srgbClr val="FF0000"/>
                </a:solidFill>
              </a:rPr>
              <a:t>Inexperienced user</a:t>
            </a:r>
          </a:p>
          <a:p>
            <a:pPr lvl="1">
              <a:spcBef>
                <a:spcPts val="0"/>
              </a:spcBef>
            </a:pPr>
            <a:r>
              <a:rPr lang="en-US" sz="2800" dirty="0">
                <a:solidFill>
                  <a:srgbClr val="FF0000"/>
                </a:solidFill>
              </a:rPr>
              <a:t>Page manipulator</a:t>
            </a:r>
          </a:p>
          <a:p>
            <a:endParaRPr lang="en-US" sz="3200" dirty="0"/>
          </a:p>
          <a:p>
            <a:endParaRPr lang="en-US" sz="2800" dirty="0"/>
          </a:p>
          <a:p>
            <a:endParaRPr lang="en-US" sz="2800" dirty="0"/>
          </a:p>
        </p:txBody>
      </p:sp>
      <p:sp>
        <p:nvSpPr>
          <p:cNvPr id="5" name="Text Placeholder 4"/>
          <p:cNvSpPr>
            <a:spLocks noGrp="1"/>
          </p:cNvSpPr>
          <p:nvPr>
            <p:ph type="body" sz="quarter" idx="1"/>
          </p:nvPr>
        </p:nvSpPr>
        <p:spPr>
          <a:xfrm>
            <a:off x="439420" y="1216131"/>
            <a:ext cx="4192528" cy="715355"/>
          </a:xfrm>
        </p:spPr>
        <p:txBody>
          <a:bodyPr>
            <a:normAutofit fontScale="92500" lnSpcReduction="10000"/>
          </a:bodyPr>
          <a:lstStyle/>
          <a:p>
            <a:pPr algn="ctr"/>
            <a:r>
              <a:rPr lang="en-US" sz="4400" dirty="0">
                <a:solidFill>
                  <a:schemeClr val="accent3"/>
                </a:solidFill>
              </a:rPr>
              <a:t>Data</a:t>
            </a:r>
          </a:p>
        </p:txBody>
      </p:sp>
      <p:sp>
        <p:nvSpPr>
          <p:cNvPr id="6" name="Text Placeholder 5"/>
          <p:cNvSpPr>
            <a:spLocks noGrp="1"/>
          </p:cNvSpPr>
          <p:nvPr>
            <p:ph type="body" sz="quarter" idx="3"/>
          </p:nvPr>
        </p:nvSpPr>
        <p:spPr>
          <a:xfrm>
            <a:off x="4631948" y="1090744"/>
            <a:ext cx="4194175" cy="535629"/>
          </a:xfrm>
        </p:spPr>
        <p:txBody>
          <a:bodyPr>
            <a:noAutofit/>
          </a:bodyPr>
          <a:lstStyle/>
          <a:p>
            <a:pPr algn="ctr"/>
            <a:r>
              <a:rPr lang="en-US" sz="3200" dirty="0">
                <a:solidFill>
                  <a:schemeClr val="accent3"/>
                </a:solidFill>
              </a:rPr>
              <a:t>User</a:t>
            </a:r>
          </a:p>
        </p:txBody>
      </p:sp>
      <p:sp>
        <p:nvSpPr>
          <p:cNvPr id="9" name="Slide Number Placeholder 8"/>
          <p:cNvSpPr>
            <a:spLocks noGrp="1"/>
          </p:cNvSpPr>
          <p:nvPr>
            <p:ph type="sldNum" sz="quarter" idx="11"/>
          </p:nvPr>
        </p:nvSpPr>
        <p:spPr>
          <a:xfrm flipH="1">
            <a:off x="8354343" y="6178491"/>
            <a:ext cx="483210" cy="444617"/>
          </a:xfrm>
        </p:spPr>
        <p:txBody>
          <a:bodyPr>
            <a:noAutofit/>
          </a:bodyPr>
          <a:lstStyle/>
          <a:p>
            <a:pPr algn="ctr">
              <a:defRPr/>
            </a:pPr>
            <a:fld id="{C8D5F2DA-227F-4404-8663-181B01FF1B21}" type="slidenum">
              <a:rPr lang="en-US" sz="1600" smtClean="0"/>
              <a:pPr algn="ctr">
                <a:defRPr/>
              </a:pPr>
              <a:t>9</a:t>
            </a:fld>
            <a:endParaRPr lang="en-US" sz="1600" dirty="0"/>
          </a:p>
        </p:txBody>
      </p:sp>
      <p:sp>
        <p:nvSpPr>
          <p:cNvPr id="8" name="TextBox 7"/>
          <p:cNvSpPr txBox="1"/>
          <p:nvPr/>
        </p:nvSpPr>
        <p:spPr>
          <a:xfrm>
            <a:off x="53340" y="4343400"/>
            <a:ext cx="8920906" cy="1877437"/>
          </a:xfrm>
          <a:prstGeom prst="rect">
            <a:avLst/>
          </a:prstGeom>
          <a:noFill/>
        </p:spPr>
        <p:txBody>
          <a:bodyPr wrap="square" rtlCol="0">
            <a:spAutoFit/>
          </a:bodyPr>
          <a:lstStyle/>
          <a:p>
            <a:pPr marL="685800" indent="-685800">
              <a:buFont typeface="Arial" charset="0"/>
              <a:buChar char="•"/>
            </a:pPr>
            <a:r>
              <a:rPr lang="en-US" sz="3200" dirty="0">
                <a:solidFill>
                  <a:srgbClr val="0070C0"/>
                </a:solidFill>
              </a:rPr>
              <a:t>“Web Search Engines” have disrupted the way the users have engaged with the Web. </a:t>
            </a:r>
          </a:p>
          <a:p>
            <a:pPr marL="1143000" lvl="1" indent="-685800">
              <a:buFont typeface="Arial" charset="0"/>
              <a:buChar char="•"/>
            </a:pPr>
            <a:r>
              <a:rPr lang="en-US" sz="2400" dirty="0">
                <a:solidFill>
                  <a:schemeClr val="accent3"/>
                </a:solidFill>
              </a:rPr>
              <a:t>Full-text index search engines such as </a:t>
            </a:r>
            <a:r>
              <a:rPr lang="en-US" sz="2400" dirty="0" err="1">
                <a:solidFill>
                  <a:schemeClr val="accent3"/>
                </a:solidFill>
              </a:rPr>
              <a:t>Altavista</a:t>
            </a:r>
            <a:r>
              <a:rPr lang="en-US" sz="2400" dirty="0">
                <a:solidFill>
                  <a:schemeClr val="accent3"/>
                </a:solidFill>
              </a:rPr>
              <a:t>, Lycos</a:t>
            </a:r>
          </a:p>
          <a:p>
            <a:pPr marL="1143000" lvl="1" indent="-685800">
              <a:buFont typeface="Arial" charset="0"/>
              <a:buChar char="•"/>
            </a:pPr>
            <a:r>
              <a:rPr lang="en-US" sz="2400" dirty="0">
                <a:solidFill>
                  <a:schemeClr val="accent3"/>
                </a:solidFill>
              </a:rPr>
              <a:t>Taxonomies based search engines Example: Yahoo!.  </a:t>
            </a:r>
            <a:r>
              <a:rPr lang="en-US" sz="2800" b="1" dirty="0">
                <a:solidFill>
                  <a:schemeClr val="accent1"/>
                </a:solidFill>
              </a:rPr>
              <a:t> </a:t>
            </a:r>
            <a:endParaRPr lang="en-US" sz="2800" dirty="0">
              <a:solidFill>
                <a:schemeClr val="accent1"/>
              </a:solidFill>
            </a:endParaRPr>
          </a:p>
        </p:txBody>
      </p:sp>
    </p:spTree>
    <p:extLst>
      <p:ext uri="{BB962C8B-B14F-4D97-AF65-F5344CB8AC3E}">
        <p14:creationId xmlns:p14="http://schemas.microsoft.com/office/powerpoint/2010/main" val="107525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44034" name="Rectangle 2"/>
          <p:cNvSpPr>
            <a:spLocks noGrp="1" noChangeArrowheads="1"/>
          </p:cNvSpPr>
          <p:nvPr>
            <p:ph type="title"/>
          </p:nvPr>
        </p:nvSpPr>
        <p:spPr/>
        <p:txBody>
          <a:bodyPr/>
          <a:lstStyle/>
          <a:p>
            <a:r>
              <a:rPr lang="en-US"/>
              <a:t>Trust Propagation</a:t>
            </a:r>
          </a:p>
        </p:txBody>
      </p:sp>
      <p:sp>
        <p:nvSpPr>
          <p:cNvPr id="44035" name="Rectangle 3"/>
          <p:cNvSpPr>
            <a:spLocks noGrp="1" noChangeArrowheads="1"/>
          </p:cNvSpPr>
          <p:nvPr>
            <p:ph type="body" idx="1"/>
          </p:nvPr>
        </p:nvSpPr>
        <p:spPr/>
        <p:txBody>
          <a:bodyPr>
            <a:normAutofit/>
          </a:bodyPr>
          <a:lstStyle/>
          <a:p>
            <a:r>
              <a:rPr lang="en-US" dirty="0"/>
              <a:t>Call the subset of seed pages that are identified as </a:t>
            </a:r>
            <a:r>
              <a:rPr lang="en-US" b="1" dirty="0">
                <a:solidFill>
                  <a:srgbClr val="D60093"/>
                </a:solidFill>
              </a:rPr>
              <a:t>good</a:t>
            </a:r>
            <a:r>
              <a:rPr lang="en-US" dirty="0">
                <a:solidFill>
                  <a:srgbClr val="D60093"/>
                </a:solidFill>
              </a:rPr>
              <a:t> </a:t>
            </a:r>
            <a:r>
              <a:rPr lang="en-US" dirty="0"/>
              <a:t>the </a:t>
            </a:r>
            <a:r>
              <a:rPr lang="en-US" b="1" dirty="0">
                <a:solidFill>
                  <a:srgbClr val="D60093"/>
                </a:solidFill>
              </a:rPr>
              <a:t>trusted pages</a:t>
            </a:r>
          </a:p>
          <a:p>
            <a:pPr lvl="8"/>
            <a:endParaRPr lang="en-US" dirty="0"/>
          </a:p>
          <a:p>
            <a:r>
              <a:rPr lang="en-US" dirty="0"/>
              <a:t>Perform a PageRank with </a:t>
            </a:r>
            <a:r>
              <a:rPr lang="en-US" b="1" dirty="0">
                <a:solidFill>
                  <a:srgbClr val="008000"/>
                </a:solidFill>
              </a:rPr>
              <a:t>teleport set = trusted pages</a:t>
            </a:r>
            <a:endParaRPr lang="en-US" b="1" dirty="0"/>
          </a:p>
          <a:p>
            <a:pPr lvl="1"/>
            <a:r>
              <a:rPr lang="en-US" b="1" dirty="0">
                <a:solidFill>
                  <a:srgbClr val="0000FF"/>
                </a:solidFill>
              </a:rPr>
              <a:t>Propagate trust through links:</a:t>
            </a:r>
          </a:p>
          <a:p>
            <a:pPr lvl="2"/>
            <a:r>
              <a:rPr lang="en-US" dirty="0"/>
              <a:t>Each page gets a trust value between </a:t>
            </a:r>
            <a:r>
              <a:rPr lang="en-US" b="1" dirty="0"/>
              <a:t>0</a:t>
            </a:r>
            <a:r>
              <a:rPr lang="en-US" dirty="0"/>
              <a:t> and </a:t>
            </a:r>
            <a:r>
              <a:rPr lang="en-US" b="1" dirty="0"/>
              <a:t>1</a:t>
            </a:r>
          </a:p>
          <a:p>
            <a:pPr lvl="8"/>
            <a:endParaRPr lang="en-US" dirty="0"/>
          </a:p>
          <a:p>
            <a:r>
              <a:rPr lang="en-US" b="1" u="sng" dirty="0">
                <a:solidFill>
                  <a:srgbClr val="D60093"/>
                </a:solidFill>
              </a:rPr>
              <a:t>Solution 1:</a:t>
            </a:r>
            <a:r>
              <a:rPr lang="en-US" b="1" dirty="0"/>
              <a:t> Use a threshold value and mark all pages below the trust threshold as spam</a:t>
            </a:r>
          </a:p>
        </p:txBody>
      </p:sp>
      <p:sp>
        <p:nvSpPr>
          <p:cNvPr id="8" name="Slide Number Placeholder 7"/>
          <p:cNvSpPr>
            <a:spLocks noGrp="1"/>
          </p:cNvSpPr>
          <p:nvPr>
            <p:ph type="sldNum" sz="quarter" idx="12"/>
          </p:nvPr>
        </p:nvSpPr>
        <p:spPr/>
        <p:txBody>
          <a:bodyPr/>
          <a:lstStyle/>
          <a:p>
            <a:fld id="{19B12225-5612-419B-A8D5-4B8EEE4C217E}" type="slidenum">
              <a:rPr lang="en-US" smtClean="0"/>
              <a:pPr/>
              <a:t>90</a:t>
            </a:fld>
            <a:endParaRPr lang="en-US"/>
          </a:p>
        </p:txBody>
      </p:sp>
    </p:spTree>
    <p:extLst>
      <p:ext uri="{BB962C8B-B14F-4D97-AF65-F5344CB8AC3E}">
        <p14:creationId xmlns:p14="http://schemas.microsoft.com/office/powerpoint/2010/main" val="20634492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1202" name="Rectangle 2"/>
          <p:cNvSpPr>
            <a:spLocks noGrp="1" noChangeArrowheads="1"/>
          </p:cNvSpPr>
          <p:nvPr>
            <p:ph type="title"/>
          </p:nvPr>
        </p:nvSpPr>
        <p:spPr/>
        <p:txBody>
          <a:bodyPr/>
          <a:lstStyle/>
          <a:p>
            <a:r>
              <a:rPr lang="en-US"/>
              <a:t>Spam Mass</a:t>
            </a:r>
          </a:p>
        </p:txBody>
      </p:sp>
      <p:sp>
        <p:nvSpPr>
          <p:cNvPr id="51203" name="Rectangle 3"/>
          <p:cNvSpPr>
            <a:spLocks noGrp="1" noChangeArrowheads="1"/>
          </p:cNvSpPr>
          <p:nvPr>
            <p:ph type="body" idx="1"/>
          </p:nvPr>
        </p:nvSpPr>
        <p:spPr/>
        <p:txBody>
          <a:bodyPr/>
          <a:lstStyle/>
          <a:p>
            <a:r>
              <a:rPr lang="en-US" dirty="0"/>
              <a:t>In the </a:t>
            </a:r>
            <a:r>
              <a:rPr lang="en-US" b="1" dirty="0" err="1"/>
              <a:t>TrustRank</a:t>
            </a:r>
            <a:r>
              <a:rPr lang="en-US" dirty="0"/>
              <a:t> model, we start with good pages and propagate trust</a:t>
            </a:r>
          </a:p>
          <a:p>
            <a:pPr lvl="8"/>
            <a:endParaRPr lang="en-US" dirty="0"/>
          </a:p>
          <a:p>
            <a:r>
              <a:rPr lang="en-US" b="1" dirty="0">
                <a:solidFill>
                  <a:srgbClr val="0000FF"/>
                </a:solidFill>
              </a:rPr>
              <a:t>Complementary view: </a:t>
            </a:r>
          </a:p>
          <a:p>
            <a:pPr>
              <a:buNone/>
            </a:pPr>
            <a:r>
              <a:rPr lang="en-US" dirty="0"/>
              <a:t>	</a:t>
            </a:r>
            <a:r>
              <a:rPr lang="en-US" dirty="0">
                <a:solidFill>
                  <a:srgbClr val="D60093"/>
                </a:solidFill>
              </a:rPr>
              <a:t>What fraction of a page’s PageRank comes from </a:t>
            </a:r>
            <a:r>
              <a:rPr lang="en-US" b="1" dirty="0">
                <a:solidFill>
                  <a:srgbClr val="D60093"/>
                </a:solidFill>
              </a:rPr>
              <a:t>spam</a:t>
            </a:r>
            <a:r>
              <a:rPr lang="en-US" dirty="0">
                <a:solidFill>
                  <a:srgbClr val="D60093"/>
                </a:solidFill>
              </a:rPr>
              <a:t> pages?</a:t>
            </a:r>
          </a:p>
          <a:p>
            <a:pPr lvl="8"/>
            <a:endParaRPr lang="en-US" dirty="0"/>
          </a:p>
          <a:p>
            <a:r>
              <a:rPr lang="en-US" dirty="0"/>
              <a:t>In practice, we don’t know all </a:t>
            </a:r>
            <a:br>
              <a:rPr lang="en-US" dirty="0"/>
            </a:br>
            <a:r>
              <a:rPr lang="en-US" dirty="0"/>
              <a:t>the spam pages, so we need </a:t>
            </a:r>
            <a:br>
              <a:rPr lang="en-US" dirty="0"/>
            </a:br>
            <a:r>
              <a:rPr lang="en-US" dirty="0"/>
              <a:t>to estimate</a:t>
            </a:r>
          </a:p>
        </p:txBody>
      </p:sp>
      <p:sp>
        <p:nvSpPr>
          <p:cNvPr id="7" name="Cloud 6"/>
          <p:cNvSpPr/>
          <p:nvPr/>
        </p:nvSpPr>
        <p:spPr>
          <a:xfrm>
            <a:off x="5898382" y="4114800"/>
            <a:ext cx="3276600" cy="25908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p:cNvSpPr txBox="1"/>
          <p:nvPr/>
        </p:nvSpPr>
        <p:spPr>
          <a:xfrm>
            <a:off x="7315200" y="6324600"/>
            <a:ext cx="667812" cy="369332"/>
          </a:xfrm>
          <a:prstGeom prst="rect">
            <a:avLst/>
          </a:prstGeom>
          <a:noFill/>
        </p:spPr>
        <p:txBody>
          <a:bodyPr wrap="none" rtlCol="0">
            <a:spAutoFit/>
          </a:bodyPr>
          <a:lstStyle/>
          <a:p>
            <a:r>
              <a:rPr lang="en-US" b="1" dirty="0">
                <a:solidFill>
                  <a:srgbClr val="0000FF"/>
                </a:solidFill>
                <a:latin typeface="Arial" pitchFamily="34" charset="0"/>
                <a:cs typeface="Arial" pitchFamily="34" charset="0"/>
              </a:rPr>
              <a:t>Web</a:t>
            </a:r>
          </a:p>
        </p:txBody>
      </p:sp>
      <p:sp>
        <p:nvSpPr>
          <p:cNvPr id="9" name="Oval 8"/>
          <p:cNvSpPr/>
          <p:nvPr/>
        </p:nvSpPr>
        <p:spPr>
          <a:xfrm>
            <a:off x="7467600" y="4572000"/>
            <a:ext cx="1371600" cy="838200"/>
          </a:xfrm>
          <a:prstGeom prst="ellipse">
            <a:avLst/>
          </a:prstGeom>
          <a:solidFill>
            <a:srgbClr val="33CC33"/>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solidFill>
                  <a:schemeClr val="bg1"/>
                </a:solidFill>
              </a:rPr>
              <a:t>Trusted set</a:t>
            </a:r>
          </a:p>
        </p:txBody>
      </p:sp>
      <p:sp>
        <p:nvSpPr>
          <p:cNvPr id="10" name="Oval 9"/>
          <p:cNvSpPr/>
          <p:nvPr/>
        </p:nvSpPr>
        <p:spPr>
          <a:xfrm>
            <a:off x="6418385" y="5562600"/>
            <a:ext cx="152400" cy="152400"/>
          </a:xfrm>
          <a:prstGeom prst="ellipse">
            <a:avLst/>
          </a:prstGeom>
          <a:solidFill>
            <a:srgbClr val="FF0000"/>
          </a:solid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Slide Number Placeholder 11"/>
          <p:cNvSpPr>
            <a:spLocks noGrp="1"/>
          </p:cNvSpPr>
          <p:nvPr>
            <p:ph type="sldNum" sz="quarter" idx="12"/>
          </p:nvPr>
        </p:nvSpPr>
        <p:spPr/>
        <p:txBody>
          <a:bodyPr/>
          <a:lstStyle/>
          <a:p>
            <a:fld id="{19B12225-5612-419B-A8D5-4B8EEE4C217E}" type="slidenum">
              <a:rPr lang="en-US" smtClean="0"/>
              <a:pPr/>
              <a:t>91</a:t>
            </a:fld>
            <a:endParaRPr lang="en-US"/>
          </a:p>
        </p:txBody>
      </p:sp>
    </p:spTree>
    <p:extLst>
      <p:ext uri="{BB962C8B-B14F-4D97-AF65-F5344CB8AC3E}">
        <p14:creationId xmlns:p14="http://schemas.microsoft.com/office/powerpoint/2010/main" val="24784949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2226" name="Rectangle 2"/>
          <p:cNvSpPr>
            <a:spLocks noGrp="1" noChangeArrowheads="1"/>
          </p:cNvSpPr>
          <p:nvPr>
            <p:ph type="title"/>
          </p:nvPr>
        </p:nvSpPr>
        <p:spPr/>
        <p:txBody>
          <a:bodyPr/>
          <a:lstStyle/>
          <a:p>
            <a:r>
              <a:rPr lang="en-US" dirty="0"/>
              <a:t>Spam Mass Estimation</a:t>
            </a:r>
          </a:p>
        </p:txBody>
      </p:sp>
      <mc:AlternateContent xmlns:mc="http://schemas.openxmlformats.org/markup-compatibility/2006" xmlns:a14="http://schemas.microsoft.com/office/drawing/2010/main">
        <mc:Choice Requires="a14">
          <p:sp>
            <p:nvSpPr>
              <p:cNvPr id="52227" name="Rectangle 3"/>
              <p:cNvSpPr>
                <a:spLocks noGrp="1" noChangeArrowheads="1"/>
              </p:cNvSpPr>
              <p:nvPr>
                <p:ph idx="1"/>
              </p:nvPr>
            </p:nvSpPr>
            <p:spPr>
              <a:xfrm>
                <a:off x="457200" y="1295400"/>
                <a:ext cx="8229600" cy="5562600"/>
              </a:xfrm>
            </p:spPr>
            <p:txBody>
              <a:bodyPr>
                <a:normAutofit fontScale="92500" lnSpcReduction="10000"/>
              </a:bodyPr>
              <a:lstStyle/>
              <a:p>
                <a:pPr marL="118872" indent="0">
                  <a:buNone/>
                </a:pPr>
                <a:r>
                  <a:rPr lang="en-US" b="1" u="sng" dirty="0">
                    <a:solidFill>
                      <a:srgbClr val="0000FF"/>
                    </a:solidFill>
                  </a:rPr>
                  <a:t>Solution 2</a:t>
                </a:r>
                <a:r>
                  <a:rPr lang="en-US" b="1" dirty="0"/>
                  <a:t>:</a:t>
                </a:r>
                <a:endParaRPr lang="en-US" b="1" i="1" dirty="0">
                  <a:latin typeface="Cambria Math"/>
                </a:endParaRPr>
              </a:p>
              <a:p>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𝒓</m:t>
                        </m:r>
                      </m:e>
                      <m:sub>
                        <m:r>
                          <a:rPr lang="en-US" b="1" i="1" dirty="0" smtClean="0">
                            <a:latin typeface="Cambria Math"/>
                          </a:rPr>
                          <m:t>𝒑</m:t>
                        </m:r>
                      </m:sub>
                    </m:sSub>
                  </m:oMath>
                </a14:m>
                <a:r>
                  <a:rPr lang="en-US" b="1" dirty="0"/>
                  <a:t> =</a:t>
                </a:r>
                <a:r>
                  <a:rPr lang="en-US" dirty="0"/>
                  <a:t> PageRank of page </a:t>
                </a:r>
                <a:r>
                  <a:rPr lang="en-US" b="1" i="1" dirty="0"/>
                  <a:t>p</a:t>
                </a:r>
              </a:p>
              <a:p>
                <a14:m>
                  <m:oMath xmlns:m="http://schemas.openxmlformats.org/officeDocument/2006/math">
                    <m:sSubSup>
                      <m:sSubSupPr>
                        <m:ctrlPr>
                          <a:rPr lang="en-US" b="1" i="1" dirty="0" smtClean="0">
                            <a:latin typeface="Cambria Math" panose="02040503050406030204" pitchFamily="18" charset="0"/>
                          </a:rPr>
                        </m:ctrlPr>
                      </m:sSubSupPr>
                      <m:e>
                        <m:r>
                          <a:rPr lang="en-US" b="1" i="1" dirty="0" smtClean="0">
                            <a:latin typeface="Cambria Math"/>
                          </a:rPr>
                          <m:t>𝒓</m:t>
                        </m:r>
                      </m:e>
                      <m:sub>
                        <m:r>
                          <a:rPr lang="en-US" b="1" i="1" dirty="0" smtClean="0">
                            <a:latin typeface="Cambria Math"/>
                          </a:rPr>
                          <m:t>𝒑</m:t>
                        </m:r>
                      </m:sub>
                      <m:sup>
                        <m:r>
                          <a:rPr lang="en-US" b="1" i="1" dirty="0" smtClean="0">
                            <a:latin typeface="Cambria Math"/>
                          </a:rPr>
                          <m:t>+</m:t>
                        </m:r>
                      </m:sup>
                    </m:sSubSup>
                  </m:oMath>
                </a14:m>
                <a:r>
                  <a:rPr lang="en-US" dirty="0"/>
                  <a:t> = PageRank of </a:t>
                </a:r>
                <a:r>
                  <a:rPr lang="en-US" b="1" i="1" dirty="0"/>
                  <a:t>p</a:t>
                </a:r>
                <a:r>
                  <a:rPr lang="en-US" dirty="0"/>
                  <a:t> with teleport into </a:t>
                </a:r>
                <a:br>
                  <a:rPr lang="en-US" dirty="0"/>
                </a:br>
                <a:r>
                  <a:rPr lang="en-US" b="1" dirty="0">
                    <a:solidFill>
                      <a:srgbClr val="008000"/>
                    </a:solidFill>
                  </a:rPr>
                  <a:t>trusted</a:t>
                </a:r>
                <a:r>
                  <a:rPr lang="en-US" dirty="0">
                    <a:solidFill>
                      <a:srgbClr val="008000"/>
                    </a:solidFill>
                  </a:rPr>
                  <a:t> </a:t>
                </a:r>
                <a:r>
                  <a:rPr lang="en-US" dirty="0"/>
                  <a:t>pages only</a:t>
                </a:r>
              </a:p>
              <a:p>
                <a:pPr lvl="8"/>
                <a:endParaRPr lang="en-US" dirty="0"/>
              </a:p>
              <a:p>
                <a:r>
                  <a:rPr lang="en-US" b="1" dirty="0"/>
                  <a:t>Then: </a:t>
                </a:r>
                <a:r>
                  <a:rPr lang="en-US" dirty="0">
                    <a:solidFill>
                      <a:srgbClr val="D60093"/>
                    </a:solidFill>
                  </a:rPr>
                  <a:t>What fraction of a page’s PageRank comes from </a:t>
                </a:r>
                <a:r>
                  <a:rPr lang="en-US" b="1" dirty="0">
                    <a:solidFill>
                      <a:srgbClr val="D60093"/>
                    </a:solidFill>
                  </a:rPr>
                  <a:t>spam</a:t>
                </a:r>
                <a:r>
                  <a:rPr lang="en-US" dirty="0">
                    <a:solidFill>
                      <a:srgbClr val="D60093"/>
                    </a:solidFill>
                  </a:rPr>
                  <a:t> pages?</a:t>
                </a:r>
              </a:p>
              <a:p>
                <a:pPr>
                  <a:buNone/>
                </a:pPr>
                <a:r>
                  <a:rPr lang="en-US" sz="4000" b="1" i="1" dirty="0">
                    <a:solidFill>
                      <a:srgbClr val="D60093"/>
                    </a:solidFill>
                  </a:rPr>
                  <a:t>		</a:t>
                </a:r>
                <a14:m>
                  <m:oMath xmlns:m="http://schemas.openxmlformats.org/officeDocument/2006/math">
                    <m:sSubSup>
                      <m:sSubSupPr>
                        <m:ctrlPr>
                          <a:rPr lang="en-US" sz="4000" b="1" i="1" dirty="0" smtClean="0">
                            <a:solidFill>
                              <a:srgbClr val="D60093"/>
                            </a:solidFill>
                            <a:latin typeface="Cambria Math" panose="02040503050406030204" pitchFamily="18" charset="0"/>
                          </a:rPr>
                        </m:ctrlPr>
                      </m:sSubSupPr>
                      <m:e>
                        <m:r>
                          <a:rPr lang="en-US" sz="4000" b="1" i="1" dirty="0" smtClean="0">
                            <a:solidFill>
                              <a:srgbClr val="D60093"/>
                            </a:solidFill>
                            <a:latin typeface="Cambria Math"/>
                          </a:rPr>
                          <m:t>𝒓</m:t>
                        </m:r>
                      </m:e>
                      <m:sub>
                        <m:r>
                          <a:rPr lang="en-US" sz="4000" b="1" i="1" dirty="0" smtClean="0">
                            <a:solidFill>
                              <a:srgbClr val="D60093"/>
                            </a:solidFill>
                            <a:latin typeface="Cambria Math"/>
                          </a:rPr>
                          <m:t>𝒑</m:t>
                        </m:r>
                      </m:sub>
                      <m:sup>
                        <m:r>
                          <a:rPr lang="en-US" sz="4000" b="1" i="1" dirty="0" smtClean="0">
                            <a:solidFill>
                              <a:srgbClr val="D60093"/>
                            </a:solidFill>
                            <a:latin typeface="Cambria Math"/>
                          </a:rPr>
                          <m:t>−</m:t>
                        </m:r>
                      </m:sup>
                    </m:sSubSup>
                    <m:r>
                      <a:rPr lang="en-US" sz="4000" b="1" i="1" dirty="0" smtClean="0">
                        <a:solidFill>
                          <a:srgbClr val="D60093"/>
                        </a:solidFill>
                        <a:latin typeface="Cambria Math"/>
                      </a:rPr>
                      <m:t>=</m:t>
                    </m:r>
                    <m:sSub>
                      <m:sSubPr>
                        <m:ctrlPr>
                          <a:rPr lang="en-US" sz="4000" b="1" i="1" dirty="0" smtClean="0">
                            <a:solidFill>
                              <a:srgbClr val="D60093"/>
                            </a:solidFill>
                            <a:latin typeface="Cambria Math" panose="02040503050406030204" pitchFamily="18" charset="0"/>
                          </a:rPr>
                        </m:ctrlPr>
                      </m:sSubPr>
                      <m:e>
                        <m:r>
                          <a:rPr lang="en-US" sz="4000" b="1" i="1" dirty="0" smtClean="0">
                            <a:solidFill>
                              <a:srgbClr val="D60093"/>
                            </a:solidFill>
                            <a:latin typeface="Cambria Math"/>
                          </a:rPr>
                          <m:t>𝒓</m:t>
                        </m:r>
                      </m:e>
                      <m:sub>
                        <m:r>
                          <a:rPr lang="en-US" sz="4000" b="1" i="1" dirty="0" smtClean="0">
                            <a:solidFill>
                              <a:srgbClr val="D60093"/>
                            </a:solidFill>
                            <a:latin typeface="Cambria Math"/>
                          </a:rPr>
                          <m:t>𝒑</m:t>
                        </m:r>
                      </m:sub>
                    </m:sSub>
                    <m:r>
                      <a:rPr lang="en-US" sz="4000" b="1" i="1" dirty="0" smtClean="0">
                        <a:solidFill>
                          <a:srgbClr val="D60093"/>
                        </a:solidFill>
                        <a:latin typeface="Cambria Math"/>
                      </a:rPr>
                      <m:t>−</m:t>
                    </m:r>
                    <m:sSubSup>
                      <m:sSubSupPr>
                        <m:ctrlPr>
                          <a:rPr lang="en-US" sz="4000" b="1" i="1" dirty="0" smtClean="0">
                            <a:solidFill>
                              <a:srgbClr val="D60093"/>
                            </a:solidFill>
                            <a:latin typeface="Cambria Math" panose="02040503050406030204" pitchFamily="18" charset="0"/>
                          </a:rPr>
                        </m:ctrlPr>
                      </m:sSubSupPr>
                      <m:e>
                        <m:r>
                          <a:rPr lang="en-US" sz="4000" b="1" i="1" dirty="0" smtClean="0">
                            <a:solidFill>
                              <a:srgbClr val="D60093"/>
                            </a:solidFill>
                            <a:latin typeface="Cambria Math"/>
                          </a:rPr>
                          <m:t>𝒓</m:t>
                        </m:r>
                      </m:e>
                      <m:sub>
                        <m:r>
                          <a:rPr lang="en-US" sz="4000" b="1" i="1" dirty="0" smtClean="0">
                            <a:solidFill>
                              <a:srgbClr val="D60093"/>
                            </a:solidFill>
                            <a:latin typeface="Cambria Math"/>
                          </a:rPr>
                          <m:t>𝒑</m:t>
                        </m:r>
                      </m:sub>
                      <m:sup>
                        <m:r>
                          <a:rPr lang="en-US" sz="4000" b="1" i="1" dirty="0" smtClean="0">
                            <a:solidFill>
                              <a:srgbClr val="D60093"/>
                            </a:solidFill>
                            <a:latin typeface="Cambria Math"/>
                          </a:rPr>
                          <m:t>+</m:t>
                        </m:r>
                      </m:sup>
                    </m:sSubSup>
                  </m:oMath>
                </a14:m>
                <a:endParaRPr lang="en-US" sz="4000" b="1" i="1" dirty="0">
                  <a:solidFill>
                    <a:srgbClr val="D60093"/>
                  </a:solidFill>
                </a:endParaRPr>
              </a:p>
              <a:p>
                <a:pPr lvl="8"/>
                <a:endParaRPr lang="en-US" dirty="0"/>
              </a:p>
              <a:p>
                <a:r>
                  <a:rPr lang="en-US" sz="3600" b="1" dirty="0">
                    <a:solidFill>
                      <a:srgbClr val="0000FF"/>
                    </a:solidFill>
                  </a:rPr>
                  <a:t>Spam mass of </a:t>
                </a:r>
                <a:r>
                  <a:rPr lang="en-US" sz="3600" b="1" i="1" dirty="0">
                    <a:solidFill>
                      <a:srgbClr val="0000FF"/>
                    </a:solidFill>
                  </a:rPr>
                  <a:t>p = </a:t>
                </a:r>
                <a14:m>
                  <m:oMath xmlns:m="http://schemas.openxmlformats.org/officeDocument/2006/math">
                    <m:f>
                      <m:fPr>
                        <m:ctrlPr>
                          <a:rPr lang="en-US" sz="3600" b="1" i="1" dirty="0" smtClean="0">
                            <a:solidFill>
                              <a:srgbClr val="0000FF"/>
                            </a:solidFill>
                            <a:latin typeface="Cambria Math" panose="02040503050406030204" pitchFamily="18" charset="0"/>
                          </a:rPr>
                        </m:ctrlPr>
                      </m:fPr>
                      <m:num>
                        <m:sSubSup>
                          <m:sSubSupPr>
                            <m:ctrlPr>
                              <a:rPr lang="en-US" sz="3600" b="1" i="1" dirty="0" smtClean="0">
                                <a:solidFill>
                                  <a:srgbClr val="0000FF"/>
                                </a:solidFill>
                                <a:latin typeface="Cambria Math" panose="02040503050406030204" pitchFamily="18" charset="0"/>
                              </a:rPr>
                            </m:ctrlPr>
                          </m:sSubSupPr>
                          <m:e>
                            <m:r>
                              <a:rPr lang="en-US" sz="3600" b="1" i="1" dirty="0" smtClean="0">
                                <a:solidFill>
                                  <a:srgbClr val="0000FF"/>
                                </a:solidFill>
                                <a:latin typeface="Cambria Math"/>
                              </a:rPr>
                              <m:t>𝒓</m:t>
                            </m:r>
                          </m:e>
                          <m:sub>
                            <m:r>
                              <a:rPr lang="en-US" sz="3600" b="1" i="1" dirty="0" smtClean="0">
                                <a:solidFill>
                                  <a:srgbClr val="0000FF"/>
                                </a:solidFill>
                                <a:latin typeface="Cambria Math"/>
                              </a:rPr>
                              <m:t>𝒑</m:t>
                            </m:r>
                          </m:sub>
                          <m:sup>
                            <m:r>
                              <a:rPr lang="en-US" sz="3600" b="1" i="1" dirty="0" smtClean="0">
                                <a:solidFill>
                                  <a:srgbClr val="0000FF"/>
                                </a:solidFill>
                                <a:latin typeface="Cambria Math"/>
                              </a:rPr>
                              <m:t>−</m:t>
                            </m:r>
                          </m:sup>
                        </m:sSubSup>
                      </m:num>
                      <m:den>
                        <m:sSub>
                          <m:sSubPr>
                            <m:ctrlPr>
                              <a:rPr lang="en-US" sz="3600" b="1" i="1" dirty="0" smtClean="0">
                                <a:solidFill>
                                  <a:srgbClr val="0000FF"/>
                                </a:solidFill>
                                <a:latin typeface="Cambria Math" panose="02040503050406030204" pitchFamily="18" charset="0"/>
                              </a:rPr>
                            </m:ctrlPr>
                          </m:sSubPr>
                          <m:e>
                            <m:r>
                              <a:rPr lang="en-US" sz="3600" b="1" i="1" dirty="0" smtClean="0">
                                <a:solidFill>
                                  <a:srgbClr val="0000FF"/>
                                </a:solidFill>
                                <a:latin typeface="Cambria Math"/>
                              </a:rPr>
                              <m:t>𝒓</m:t>
                            </m:r>
                          </m:e>
                          <m:sub>
                            <m:r>
                              <a:rPr lang="en-US" sz="3600" b="1" i="1" dirty="0" smtClean="0">
                                <a:solidFill>
                                  <a:srgbClr val="0000FF"/>
                                </a:solidFill>
                                <a:latin typeface="Cambria Math"/>
                              </a:rPr>
                              <m:t>𝒑</m:t>
                            </m:r>
                          </m:sub>
                        </m:sSub>
                      </m:den>
                    </m:f>
                  </m:oMath>
                </a14:m>
                <a:endParaRPr lang="en-US" sz="3600" b="1" i="1" dirty="0">
                  <a:solidFill>
                    <a:srgbClr val="0000FF"/>
                  </a:solidFill>
                </a:endParaRPr>
              </a:p>
              <a:p>
                <a:pPr lvl="1"/>
                <a:r>
                  <a:rPr lang="en-US" dirty="0"/>
                  <a:t>Pages with high spam mass</a:t>
                </a:r>
                <a:br>
                  <a:rPr lang="en-US" dirty="0"/>
                </a:br>
                <a:r>
                  <a:rPr lang="en-US" dirty="0"/>
                  <a:t>are spam.</a:t>
                </a:r>
              </a:p>
            </p:txBody>
          </p:sp>
        </mc:Choice>
        <mc:Fallback xmlns="">
          <p:sp>
            <p:nvSpPr>
              <p:cNvPr id="52227" name="Rectangle 3"/>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cstate="print"/>
                <a:stretch>
                  <a:fillRect l="-741" t="-1425" r="-1111"/>
                </a:stretch>
              </a:blipFill>
            </p:spPr>
            <p:txBody>
              <a:bodyPr/>
              <a:lstStyle/>
              <a:p>
                <a:r>
                  <a:rPr lang="en-US">
                    <a:noFill/>
                  </a:rPr>
                  <a:t> </a:t>
                </a:r>
              </a:p>
            </p:txBody>
          </p:sp>
        </mc:Fallback>
      </mc:AlternateContent>
      <p:sp>
        <p:nvSpPr>
          <p:cNvPr id="9" name="Cloud 8"/>
          <p:cNvSpPr/>
          <p:nvPr/>
        </p:nvSpPr>
        <p:spPr>
          <a:xfrm>
            <a:off x="5822182" y="4114800"/>
            <a:ext cx="3276600" cy="25908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Oval 10"/>
          <p:cNvSpPr/>
          <p:nvPr/>
        </p:nvSpPr>
        <p:spPr>
          <a:xfrm>
            <a:off x="7391400" y="4572000"/>
            <a:ext cx="1371600" cy="838200"/>
          </a:xfrm>
          <a:prstGeom prst="ellipse">
            <a:avLst/>
          </a:prstGeom>
          <a:solidFill>
            <a:srgbClr val="33CC33"/>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solidFill>
                  <a:schemeClr val="bg1"/>
                </a:solidFill>
              </a:rPr>
              <a:t>Trusted set</a:t>
            </a:r>
          </a:p>
        </p:txBody>
      </p:sp>
      <p:sp>
        <p:nvSpPr>
          <p:cNvPr id="12" name="Oval 11"/>
          <p:cNvSpPr/>
          <p:nvPr/>
        </p:nvSpPr>
        <p:spPr>
          <a:xfrm>
            <a:off x="6342185" y="5562600"/>
            <a:ext cx="152400" cy="152400"/>
          </a:xfrm>
          <a:prstGeom prst="ellipse">
            <a:avLst/>
          </a:prstGeom>
          <a:solidFill>
            <a:srgbClr val="FF0000"/>
          </a:solid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6858000" y="5029200"/>
            <a:ext cx="152400" cy="1524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8" name="Straight Arrow Connector 7"/>
          <p:cNvCxnSpPr/>
          <p:nvPr/>
        </p:nvCxnSpPr>
        <p:spPr>
          <a:xfrm flipH="1" flipV="1">
            <a:off x="6418385" y="5715000"/>
            <a:ext cx="76200" cy="304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523892" y="5662246"/>
            <a:ext cx="76200" cy="304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flipV="1">
            <a:off x="6324601" y="5715000"/>
            <a:ext cx="58211" cy="304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162800" y="6324600"/>
            <a:ext cx="667812" cy="369332"/>
          </a:xfrm>
          <a:prstGeom prst="rect">
            <a:avLst/>
          </a:prstGeom>
          <a:noFill/>
        </p:spPr>
        <p:txBody>
          <a:bodyPr wrap="none" rtlCol="0">
            <a:spAutoFit/>
          </a:bodyPr>
          <a:lstStyle/>
          <a:p>
            <a:r>
              <a:rPr lang="en-US" b="1" dirty="0">
                <a:solidFill>
                  <a:srgbClr val="0000FF"/>
                </a:solidFill>
                <a:latin typeface="Arial" pitchFamily="34" charset="0"/>
                <a:cs typeface="Arial" pitchFamily="34" charset="0"/>
              </a:rPr>
              <a:t>Web</a:t>
            </a:r>
          </a:p>
        </p:txBody>
      </p:sp>
      <p:sp>
        <p:nvSpPr>
          <p:cNvPr id="19" name="Slide Number Placeholder 18"/>
          <p:cNvSpPr>
            <a:spLocks noGrp="1"/>
          </p:cNvSpPr>
          <p:nvPr>
            <p:ph type="sldNum" sz="quarter" idx="12"/>
          </p:nvPr>
        </p:nvSpPr>
        <p:spPr/>
        <p:txBody>
          <a:bodyPr/>
          <a:lstStyle/>
          <a:p>
            <a:fld id="{19B12225-5612-419B-A8D5-4B8EEE4C217E}" type="slidenum">
              <a:rPr lang="en-US" smtClean="0"/>
              <a:pPr/>
              <a:t>92</a:t>
            </a:fld>
            <a:endParaRPr lang="en-US"/>
          </a:p>
        </p:txBody>
      </p:sp>
    </p:spTree>
    <p:extLst>
      <p:ext uri="{BB962C8B-B14F-4D97-AF65-F5344CB8AC3E}">
        <p14:creationId xmlns:p14="http://schemas.microsoft.com/office/powerpoint/2010/main" val="24785337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7" name="Title 6"/>
          <p:cNvSpPr>
            <a:spLocks noGrp="1"/>
          </p:cNvSpPr>
          <p:nvPr>
            <p:ph type="ctrTitle"/>
          </p:nvPr>
        </p:nvSpPr>
        <p:spPr/>
        <p:txBody>
          <a:bodyPr/>
          <a:lstStyle/>
          <a:p>
            <a:br>
              <a:rPr lang="en-US" dirty="0"/>
            </a:br>
            <a:r>
              <a:rPr lang="en-US" dirty="0"/>
              <a:t>HITS: Hubs and Authorities</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3824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Hubs and Authorities</a:t>
            </a:r>
          </a:p>
        </p:txBody>
      </p:sp>
      <p:sp>
        <p:nvSpPr>
          <p:cNvPr id="3" name="Content Placeholder 2"/>
          <p:cNvSpPr>
            <a:spLocks noGrp="1"/>
          </p:cNvSpPr>
          <p:nvPr>
            <p:ph idx="1"/>
          </p:nvPr>
        </p:nvSpPr>
        <p:spPr>
          <a:xfrm>
            <a:off x="457200" y="1295400"/>
            <a:ext cx="8458200" cy="5410200"/>
          </a:xfrm>
        </p:spPr>
        <p:txBody>
          <a:bodyPr>
            <a:normAutofit/>
          </a:bodyPr>
          <a:lstStyle/>
          <a:p>
            <a:r>
              <a:rPr lang="en-US" b="1" dirty="0">
                <a:solidFill>
                  <a:srgbClr val="D60093"/>
                </a:solidFill>
              </a:rPr>
              <a:t>HITS</a:t>
            </a:r>
            <a:r>
              <a:rPr lang="en-US" dirty="0">
                <a:solidFill>
                  <a:srgbClr val="D60093"/>
                </a:solidFill>
              </a:rPr>
              <a:t> </a:t>
            </a:r>
            <a:r>
              <a:rPr lang="en-US" b="1" dirty="0">
                <a:solidFill>
                  <a:srgbClr val="0000FF"/>
                </a:solidFill>
              </a:rPr>
              <a:t>(Hypertext-Induced Topic Selection)</a:t>
            </a:r>
            <a:r>
              <a:rPr lang="en-US" dirty="0"/>
              <a:t> </a:t>
            </a:r>
          </a:p>
          <a:p>
            <a:pPr lvl="1"/>
            <a:r>
              <a:rPr lang="en-US" b="1" dirty="0"/>
              <a:t>Is a measure of importance of pages or documents, similar to PageRank</a:t>
            </a:r>
          </a:p>
          <a:p>
            <a:pPr lvl="1"/>
            <a:r>
              <a:rPr lang="en-US" dirty="0"/>
              <a:t>Proposed at around same time as PageRank (‘98)</a:t>
            </a:r>
          </a:p>
          <a:p>
            <a:r>
              <a:rPr lang="en-US" b="1" dirty="0">
                <a:solidFill>
                  <a:srgbClr val="0000FF"/>
                </a:solidFill>
              </a:rPr>
              <a:t>Goal</a:t>
            </a:r>
            <a:r>
              <a:rPr lang="en-US" dirty="0"/>
              <a:t>: Say we want to find good newspapers</a:t>
            </a:r>
            <a:endParaRPr lang="en-US" dirty="0">
              <a:solidFill>
                <a:schemeClr val="accent2"/>
              </a:solidFill>
            </a:endParaRPr>
          </a:p>
          <a:p>
            <a:pPr lvl="1"/>
            <a:r>
              <a:rPr lang="en-US" dirty="0"/>
              <a:t>Don’t just find newspapers. Find “experts” – people who link in a coordinated way to good newspapers</a:t>
            </a:r>
          </a:p>
          <a:p>
            <a:r>
              <a:rPr lang="en-US" b="1" dirty="0">
                <a:solidFill>
                  <a:srgbClr val="008000"/>
                </a:solidFill>
              </a:rPr>
              <a:t>Idea:</a:t>
            </a:r>
            <a:r>
              <a:rPr lang="en-US" dirty="0"/>
              <a:t> </a:t>
            </a:r>
            <a:r>
              <a:rPr lang="en-US" b="1" dirty="0">
                <a:solidFill>
                  <a:srgbClr val="D60093"/>
                </a:solidFill>
              </a:rPr>
              <a:t>Links as votes</a:t>
            </a:r>
          </a:p>
          <a:p>
            <a:pPr lvl="1"/>
            <a:r>
              <a:rPr lang="en-US" b="1" dirty="0"/>
              <a:t>Page is more important if it has more links</a:t>
            </a:r>
          </a:p>
          <a:p>
            <a:pPr lvl="2"/>
            <a:r>
              <a:rPr lang="en-US" dirty="0"/>
              <a:t>In-coming links? Out-going links?</a:t>
            </a:r>
          </a:p>
          <a:p>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94</a:t>
            </a:fld>
            <a:endParaRPr lang="en-US"/>
          </a:p>
        </p:txBody>
      </p:sp>
    </p:spTree>
    <p:extLst>
      <p:ext uri="{BB962C8B-B14F-4D97-AF65-F5344CB8AC3E}">
        <p14:creationId xmlns:p14="http://schemas.microsoft.com/office/powerpoint/2010/main" val="12779707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Finding newspapers</a:t>
            </a:r>
          </a:p>
        </p:txBody>
      </p:sp>
      <p:sp>
        <p:nvSpPr>
          <p:cNvPr id="3" name="Content Placeholder 2"/>
          <p:cNvSpPr>
            <a:spLocks noGrp="1"/>
          </p:cNvSpPr>
          <p:nvPr>
            <p:ph idx="1"/>
          </p:nvPr>
        </p:nvSpPr>
        <p:spPr/>
        <p:txBody>
          <a:bodyPr/>
          <a:lstStyle/>
          <a:p>
            <a:r>
              <a:rPr lang="en-US" b="1" dirty="0">
                <a:solidFill>
                  <a:srgbClr val="0000FF"/>
                </a:solidFill>
              </a:rPr>
              <a:t>Hubs</a:t>
            </a:r>
            <a:r>
              <a:rPr lang="en-US" b="1" dirty="0">
                <a:solidFill>
                  <a:srgbClr val="D60093"/>
                </a:solidFill>
              </a:rPr>
              <a:t> and </a:t>
            </a:r>
            <a:r>
              <a:rPr lang="en-US" b="1" dirty="0">
                <a:solidFill>
                  <a:srgbClr val="008000"/>
                </a:solidFill>
              </a:rPr>
              <a:t>Authorities</a:t>
            </a:r>
            <a:br>
              <a:rPr lang="en-US" b="1" dirty="0">
                <a:solidFill>
                  <a:srgbClr val="D60093"/>
                </a:solidFill>
              </a:rPr>
            </a:br>
            <a:r>
              <a:rPr lang="en-US" dirty="0"/>
              <a:t>Each page has 2 scores:</a:t>
            </a:r>
            <a:endParaRPr lang="en-US" dirty="0">
              <a:solidFill>
                <a:schemeClr val="accent2"/>
              </a:solidFill>
            </a:endParaRPr>
          </a:p>
          <a:p>
            <a:pPr lvl="1"/>
            <a:r>
              <a:rPr lang="en-US" b="1" dirty="0"/>
              <a:t>Quality as an expert (</a:t>
            </a:r>
            <a:r>
              <a:rPr lang="en-US" b="1" dirty="0">
                <a:solidFill>
                  <a:srgbClr val="0000FF"/>
                </a:solidFill>
              </a:rPr>
              <a:t>hub</a:t>
            </a:r>
            <a:r>
              <a:rPr lang="en-US" b="1" dirty="0"/>
              <a:t>):</a:t>
            </a:r>
          </a:p>
          <a:p>
            <a:pPr lvl="2"/>
            <a:r>
              <a:rPr lang="en-US" dirty="0"/>
              <a:t>Total sum of votes of authorities pointed to</a:t>
            </a:r>
          </a:p>
          <a:p>
            <a:pPr lvl="1"/>
            <a:r>
              <a:rPr lang="en-US" b="1" dirty="0"/>
              <a:t>Quality as a content (</a:t>
            </a:r>
            <a:r>
              <a:rPr lang="en-US" b="1" dirty="0">
                <a:solidFill>
                  <a:srgbClr val="008000"/>
                </a:solidFill>
              </a:rPr>
              <a:t>authority</a:t>
            </a:r>
            <a:r>
              <a:rPr lang="en-US" b="1" dirty="0"/>
              <a:t>):</a:t>
            </a:r>
          </a:p>
          <a:p>
            <a:pPr lvl="2"/>
            <a:r>
              <a:rPr lang="en-US" dirty="0"/>
              <a:t>Total sum of votes coming from experts</a:t>
            </a:r>
          </a:p>
          <a:p>
            <a:pPr lvl="2"/>
            <a:endParaRPr lang="en-US" dirty="0"/>
          </a:p>
          <a:p>
            <a:r>
              <a:rPr lang="en-US" b="1" dirty="0"/>
              <a:t>Principle of repeated improvement</a:t>
            </a:r>
          </a:p>
        </p:txBody>
      </p:sp>
      <p:sp>
        <p:nvSpPr>
          <p:cNvPr id="32" name="Slide Number Placeholder 31"/>
          <p:cNvSpPr>
            <a:spLocks noGrp="1"/>
          </p:cNvSpPr>
          <p:nvPr>
            <p:ph type="sldNum" sz="quarter" idx="12"/>
          </p:nvPr>
        </p:nvSpPr>
        <p:spPr/>
        <p:txBody>
          <a:bodyPr/>
          <a:lstStyle/>
          <a:p>
            <a:fld id="{19B12225-5612-419B-A8D5-4B8EEE4C217E}" type="slidenum">
              <a:rPr lang="en-US" smtClean="0"/>
              <a:pPr/>
              <a:t>95</a:t>
            </a:fld>
            <a:endParaRPr lang="en-US"/>
          </a:p>
        </p:txBody>
      </p:sp>
      <p:sp>
        <p:nvSpPr>
          <p:cNvPr id="23" name="TextBox 22"/>
          <p:cNvSpPr txBox="1"/>
          <p:nvPr/>
        </p:nvSpPr>
        <p:spPr>
          <a:xfrm>
            <a:off x="7912946" y="1600200"/>
            <a:ext cx="1146532" cy="2585323"/>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NYT: 10</a:t>
            </a:r>
          </a:p>
          <a:p>
            <a:endParaRPr lang="en-US" b="1" dirty="0">
              <a:solidFill>
                <a:srgbClr val="008000"/>
              </a:solidFill>
              <a:latin typeface="Arial" pitchFamily="34" charset="0"/>
              <a:cs typeface="Arial" pitchFamily="34" charset="0"/>
            </a:endParaRPr>
          </a:p>
          <a:p>
            <a:r>
              <a:rPr lang="en-US" b="1" dirty="0" err="1">
                <a:solidFill>
                  <a:srgbClr val="008000"/>
                </a:solidFill>
                <a:latin typeface="Arial" pitchFamily="34" charset="0"/>
                <a:cs typeface="Arial" pitchFamily="34" charset="0"/>
              </a:rPr>
              <a:t>Ebay</a:t>
            </a:r>
            <a:r>
              <a:rPr lang="en-US" b="1" dirty="0">
                <a:solidFill>
                  <a:srgbClr val="008000"/>
                </a:solidFill>
                <a:latin typeface="Arial" pitchFamily="34" charset="0"/>
                <a:cs typeface="Arial" pitchFamily="34" charset="0"/>
              </a:rPr>
              <a:t>: 3</a:t>
            </a:r>
          </a:p>
          <a:p>
            <a:endParaRPr lang="en-US" b="1" dirty="0">
              <a:solidFill>
                <a:srgbClr val="008000"/>
              </a:solidFill>
              <a:latin typeface="Arial" pitchFamily="34" charset="0"/>
              <a:cs typeface="Arial" pitchFamily="34" charset="0"/>
            </a:endParaRPr>
          </a:p>
          <a:p>
            <a:r>
              <a:rPr lang="en-US" b="1" dirty="0">
                <a:solidFill>
                  <a:srgbClr val="008000"/>
                </a:solidFill>
                <a:latin typeface="Arial" pitchFamily="34" charset="0"/>
                <a:cs typeface="Arial" pitchFamily="34" charset="0"/>
              </a:rPr>
              <a:t>Yahoo: 3</a:t>
            </a:r>
          </a:p>
          <a:p>
            <a:endParaRPr lang="en-US" b="1" dirty="0">
              <a:solidFill>
                <a:srgbClr val="008000"/>
              </a:solidFill>
              <a:latin typeface="Arial" pitchFamily="34" charset="0"/>
              <a:cs typeface="Arial" pitchFamily="34" charset="0"/>
            </a:endParaRPr>
          </a:p>
          <a:p>
            <a:r>
              <a:rPr lang="en-US" b="1" dirty="0">
                <a:solidFill>
                  <a:srgbClr val="008000"/>
                </a:solidFill>
                <a:latin typeface="Arial" pitchFamily="34" charset="0"/>
                <a:cs typeface="Arial" pitchFamily="34" charset="0"/>
              </a:rPr>
              <a:t>CNN: 8</a:t>
            </a:r>
          </a:p>
          <a:p>
            <a:endParaRPr lang="en-US" b="1" dirty="0">
              <a:solidFill>
                <a:srgbClr val="008000"/>
              </a:solidFill>
              <a:latin typeface="Arial" pitchFamily="34" charset="0"/>
              <a:cs typeface="Arial" pitchFamily="34" charset="0"/>
            </a:endParaRPr>
          </a:p>
          <a:p>
            <a:r>
              <a:rPr lang="en-US" b="1" dirty="0">
                <a:solidFill>
                  <a:srgbClr val="008000"/>
                </a:solidFill>
                <a:latin typeface="Arial" pitchFamily="34" charset="0"/>
                <a:cs typeface="Arial" pitchFamily="34" charset="0"/>
              </a:rPr>
              <a:t>WSJ: 9</a:t>
            </a:r>
          </a:p>
        </p:txBody>
      </p:sp>
      <p:sp>
        <p:nvSpPr>
          <p:cNvPr id="27" name="Oval 26"/>
          <p:cNvSpPr/>
          <p:nvPr/>
        </p:nvSpPr>
        <p:spPr>
          <a:xfrm>
            <a:off x="7086600" y="2198320"/>
            <a:ext cx="228600" cy="228600"/>
          </a:xfrm>
          <a:prstGeom prst="ellipse">
            <a:avLst/>
          </a:prstGeom>
          <a:solidFill>
            <a:srgbClr val="0000FF"/>
          </a:solidFill>
          <a:ln w="1905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p:cNvSpPr/>
          <p:nvPr/>
        </p:nvSpPr>
        <p:spPr>
          <a:xfrm>
            <a:off x="7086600" y="2685048"/>
            <a:ext cx="228600" cy="228600"/>
          </a:xfrm>
          <a:prstGeom prst="ellipse">
            <a:avLst/>
          </a:prstGeom>
          <a:solidFill>
            <a:srgbClr val="0000FF"/>
          </a:solidFill>
          <a:ln w="1905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p:cNvSpPr/>
          <p:nvPr/>
        </p:nvSpPr>
        <p:spPr>
          <a:xfrm>
            <a:off x="7086600" y="3447048"/>
            <a:ext cx="228600" cy="228600"/>
          </a:xfrm>
          <a:prstGeom prst="ellipse">
            <a:avLst/>
          </a:prstGeom>
          <a:solidFill>
            <a:srgbClr val="0000FF"/>
          </a:solidFill>
          <a:ln w="1905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6" name="Straight Arrow Connector 35"/>
          <p:cNvCxnSpPr>
            <a:stCxn id="27" idx="6"/>
          </p:cNvCxnSpPr>
          <p:nvPr/>
        </p:nvCxnSpPr>
        <p:spPr>
          <a:xfrm flipV="1">
            <a:off x="7315200" y="1846848"/>
            <a:ext cx="609600" cy="465772"/>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37" name="Straight Arrow Connector 36"/>
          <p:cNvCxnSpPr/>
          <p:nvPr/>
        </p:nvCxnSpPr>
        <p:spPr>
          <a:xfrm>
            <a:off x="7315200" y="2332672"/>
            <a:ext cx="685800" cy="466676"/>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4" idx="6"/>
          </p:cNvCxnSpPr>
          <p:nvPr/>
        </p:nvCxnSpPr>
        <p:spPr>
          <a:xfrm flipV="1">
            <a:off x="7315200" y="2333576"/>
            <a:ext cx="685800" cy="465772"/>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5" idx="6"/>
          </p:cNvCxnSpPr>
          <p:nvPr/>
        </p:nvCxnSpPr>
        <p:spPr>
          <a:xfrm flipV="1">
            <a:off x="7315200" y="3447048"/>
            <a:ext cx="685800" cy="114300"/>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40" name="Straight Arrow Connector 39"/>
          <p:cNvCxnSpPr>
            <a:stCxn id="35" idx="5"/>
          </p:cNvCxnSpPr>
          <p:nvPr/>
        </p:nvCxnSpPr>
        <p:spPr>
          <a:xfrm rot="16200000" flipH="1">
            <a:off x="7434122" y="3489770"/>
            <a:ext cx="338278" cy="643078"/>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41" name="Straight Arrow Connector 40"/>
          <p:cNvCxnSpPr>
            <a:stCxn id="27" idx="5"/>
          </p:cNvCxnSpPr>
          <p:nvPr/>
        </p:nvCxnSpPr>
        <p:spPr>
          <a:xfrm rot="16200000" flipH="1">
            <a:off x="7114558" y="2560606"/>
            <a:ext cx="977406" cy="643078"/>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sp>
        <p:nvSpPr>
          <p:cNvPr id="42" name="Oval 41"/>
          <p:cNvSpPr/>
          <p:nvPr/>
        </p:nvSpPr>
        <p:spPr>
          <a:xfrm>
            <a:off x="7086600" y="3066048"/>
            <a:ext cx="228600" cy="228600"/>
          </a:xfrm>
          <a:prstGeom prst="ellipse">
            <a:avLst/>
          </a:prstGeom>
          <a:solidFill>
            <a:srgbClr val="0000FF"/>
          </a:solidFill>
          <a:ln w="1905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3" name="Straight Arrow Connector 42"/>
          <p:cNvCxnSpPr>
            <a:stCxn id="42" idx="5"/>
          </p:cNvCxnSpPr>
          <p:nvPr/>
        </p:nvCxnSpPr>
        <p:spPr>
          <a:xfrm>
            <a:off x="7281722" y="3261170"/>
            <a:ext cx="643079" cy="566878"/>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44" name="Straight Arrow Connector 43"/>
          <p:cNvCxnSpPr>
            <a:stCxn id="42" idx="6"/>
          </p:cNvCxnSpPr>
          <p:nvPr/>
        </p:nvCxnSpPr>
        <p:spPr>
          <a:xfrm flipV="1">
            <a:off x="7315200" y="2989848"/>
            <a:ext cx="685800" cy="190500"/>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3529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animBg="1"/>
      <p:bldP spid="34" grpId="0" animBg="1"/>
      <p:bldP spid="35" grpId="0" animBg="1"/>
      <p:bldP spid="4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pic>
        <p:nvPicPr>
          <p:cNvPr id="17" name="Picture 8" descr="Hubs and Authorities Diagram"/>
          <p:cNvPicPr>
            <a:picLocks noChangeAspect="1" noChangeArrowheads="1"/>
          </p:cNvPicPr>
          <p:nvPr/>
        </p:nvPicPr>
        <p:blipFill>
          <a:blip r:embed="rId2" cstate="print"/>
          <a:srcRect/>
          <a:stretch>
            <a:fillRect/>
          </a:stretch>
        </p:blipFill>
        <p:spPr bwMode="auto">
          <a:xfrm>
            <a:off x="5832901" y="4800600"/>
            <a:ext cx="3291840" cy="2057400"/>
          </a:xfrm>
          <a:prstGeom prst="rect">
            <a:avLst/>
          </a:prstGeom>
          <a:noFill/>
        </p:spPr>
      </p:pic>
      <p:sp>
        <p:nvSpPr>
          <p:cNvPr id="8194" name="Rectangle 2"/>
          <p:cNvSpPr>
            <a:spLocks noGrp="1" noChangeArrowheads="1"/>
          </p:cNvSpPr>
          <p:nvPr>
            <p:ph type="title"/>
          </p:nvPr>
        </p:nvSpPr>
        <p:spPr/>
        <p:txBody>
          <a:bodyPr/>
          <a:lstStyle/>
          <a:p>
            <a:r>
              <a:rPr lang="en-US" dirty="0"/>
              <a:t>Hubs and Authorities</a:t>
            </a:r>
          </a:p>
        </p:txBody>
      </p:sp>
      <p:sp>
        <p:nvSpPr>
          <p:cNvPr id="8195" name="Rectangle 3"/>
          <p:cNvSpPr>
            <a:spLocks noGrp="1" noChangeArrowheads="1"/>
          </p:cNvSpPr>
          <p:nvPr>
            <p:ph idx="1"/>
          </p:nvPr>
        </p:nvSpPr>
        <p:spPr/>
        <p:txBody>
          <a:bodyPr>
            <a:normAutofit lnSpcReduction="10000"/>
          </a:bodyPr>
          <a:lstStyle/>
          <a:p>
            <a:pPr marL="533400" indent="-533400">
              <a:buNone/>
            </a:pPr>
            <a:r>
              <a:rPr lang="en-US" b="1" dirty="0">
                <a:solidFill>
                  <a:srgbClr val="D60093"/>
                </a:solidFill>
              </a:rPr>
              <a:t>Interesting pages fall into two classes:</a:t>
            </a:r>
          </a:p>
          <a:p>
            <a:pPr marL="533400" indent="-533400">
              <a:buFont typeface="Wingdings" pitchFamily="2" charset="2"/>
              <a:buAutoNum type="arabicPeriod"/>
            </a:pPr>
            <a:r>
              <a:rPr lang="en-US" b="1" dirty="0">
                <a:solidFill>
                  <a:srgbClr val="008000"/>
                </a:solidFill>
              </a:rPr>
              <a:t>Authorities</a:t>
            </a:r>
            <a:r>
              <a:rPr lang="en-US" dirty="0">
                <a:solidFill>
                  <a:srgbClr val="008000"/>
                </a:solidFill>
              </a:rPr>
              <a:t> </a:t>
            </a:r>
            <a:r>
              <a:rPr lang="en-US" dirty="0"/>
              <a:t>are pages containing </a:t>
            </a:r>
            <a:br>
              <a:rPr lang="en-US" dirty="0"/>
            </a:br>
            <a:r>
              <a:rPr lang="en-US" dirty="0"/>
              <a:t>useful information</a:t>
            </a:r>
          </a:p>
          <a:p>
            <a:pPr marL="928688" lvl="1" indent="-457200"/>
            <a:r>
              <a:rPr lang="en-US" dirty="0"/>
              <a:t>Newspaper home pages</a:t>
            </a:r>
          </a:p>
          <a:p>
            <a:pPr marL="928688" lvl="1" indent="-457200"/>
            <a:r>
              <a:rPr lang="en-US" dirty="0"/>
              <a:t>Course home pages</a:t>
            </a:r>
          </a:p>
          <a:p>
            <a:pPr marL="928688" lvl="1" indent="-457200"/>
            <a:r>
              <a:rPr lang="en-US" dirty="0"/>
              <a:t>Home pages of auto manufacturers</a:t>
            </a:r>
          </a:p>
          <a:p>
            <a:pPr marL="2025968" lvl="6" indent="-457200"/>
            <a:endParaRPr lang="en-US" dirty="0"/>
          </a:p>
          <a:p>
            <a:pPr marL="533400" indent="-533400">
              <a:buFont typeface="Wingdings" pitchFamily="2" charset="2"/>
              <a:buAutoNum type="arabicPeriod"/>
            </a:pPr>
            <a:r>
              <a:rPr lang="en-US" b="1" dirty="0">
                <a:solidFill>
                  <a:srgbClr val="0000FF"/>
                </a:solidFill>
              </a:rPr>
              <a:t>Hubs</a:t>
            </a:r>
            <a:r>
              <a:rPr lang="en-US" dirty="0">
                <a:solidFill>
                  <a:srgbClr val="0000FF"/>
                </a:solidFill>
              </a:rPr>
              <a:t> </a:t>
            </a:r>
            <a:r>
              <a:rPr lang="en-US" dirty="0"/>
              <a:t>are pages that link to authorities</a:t>
            </a:r>
          </a:p>
          <a:p>
            <a:pPr marL="928688" lvl="1" indent="-457200"/>
            <a:r>
              <a:rPr lang="en-US" dirty="0"/>
              <a:t>List of newspapers</a:t>
            </a:r>
          </a:p>
          <a:p>
            <a:pPr marL="928688" lvl="1" indent="-457200"/>
            <a:r>
              <a:rPr lang="en-US" dirty="0"/>
              <a:t>Course bulletin</a:t>
            </a:r>
          </a:p>
          <a:p>
            <a:pPr marL="928688" lvl="1" indent="-457200"/>
            <a:r>
              <a:rPr lang="en-US" dirty="0"/>
              <a:t>List of US auto manufacturers</a:t>
            </a:r>
          </a:p>
          <a:p>
            <a:pPr marL="533400" indent="-533400"/>
            <a:endParaRPr lang="en-US" dirty="0"/>
          </a:p>
        </p:txBody>
      </p:sp>
      <p:sp>
        <p:nvSpPr>
          <p:cNvPr id="15" name="Slide Number Placeholder 14"/>
          <p:cNvSpPr>
            <a:spLocks noGrp="1"/>
          </p:cNvSpPr>
          <p:nvPr>
            <p:ph type="sldNum" sz="quarter" idx="12"/>
          </p:nvPr>
        </p:nvSpPr>
        <p:spPr/>
        <p:txBody>
          <a:bodyPr/>
          <a:lstStyle/>
          <a:p>
            <a:fld id="{19B12225-5612-419B-A8D5-4B8EEE4C217E}" type="slidenum">
              <a:rPr lang="en-US" smtClean="0"/>
              <a:pPr/>
              <a:t>96</a:t>
            </a:fld>
            <a:endParaRPr lang="en-US"/>
          </a:p>
        </p:txBody>
      </p:sp>
      <p:sp>
        <p:nvSpPr>
          <p:cNvPr id="4" name="Oval 3"/>
          <p:cNvSpPr/>
          <p:nvPr/>
        </p:nvSpPr>
        <p:spPr>
          <a:xfrm>
            <a:off x="6934200" y="5590650"/>
            <a:ext cx="304800" cy="304800"/>
          </a:xfrm>
          <a:prstGeom prst="ellipse">
            <a:avLst/>
          </a:prstGeom>
          <a:solidFill>
            <a:srgbClr val="008000"/>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Oval 10"/>
          <p:cNvSpPr/>
          <p:nvPr/>
        </p:nvSpPr>
        <p:spPr>
          <a:xfrm>
            <a:off x="8062708" y="5249386"/>
            <a:ext cx="304800" cy="304800"/>
          </a:xfrm>
          <a:prstGeom prst="ellipse">
            <a:avLst/>
          </a:prstGeom>
          <a:solidFill>
            <a:srgbClr val="008000"/>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Oval 4"/>
          <p:cNvSpPr/>
          <p:nvPr/>
        </p:nvSpPr>
        <p:spPr>
          <a:xfrm>
            <a:off x="7281541" y="5148410"/>
            <a:ext cx="152400" cy="1524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6427446" y="6442875"/>
            <a:ext cx="76200" cy="762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Oval 17"/>
          <p:cNvSpPr/>
          <p:nvPr/>
        </p:nvSpPr>
        <p:spPr>
          <a:xfrm>
            <a:off x="6293746" y="5175992"/>
            <a:ext cx="76200" cy="762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Oval 18"/>
          <p:cNvSpPr/>
          <p:nvPr/>
        </p:nvSpPr>
        <p:spPr>
          <a:xfrm>
            <a:off x="6411552" y="5793071"/>
            <a:ext cx="76200" cy="762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Oval 19"/>
          <p:cNvSpPr/>
          <p:nvPr/>
        </p:nvSpPr>
        <p:spPr>
          <a:xfrm>
            <a:off x="8039334" y="6584990"/>
            <a:ext cx="109728" cy="109728"/>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Oval 20"/>
          <p:cNvSpPr/>
          <p:nvPr/>
        </p:nvSpPr>
        <p:spPr>
          <a:xfrm>
            <a:off x="7677267" y="5739312"/>
            <a:ext cx="109728" cy="109728"/>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Oval 21"/>
          <p:cNvSpPr/>
          <p:nvPr/>
        </p:nvSpPr>
        <p:spPr>
          <a:xfrm>
            <a:off x="8794555" y="5768296"/>
            <a:ext cx="109728" cy="109728"/>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Oval 22"/>
          <p:cNvSpPr/>
          <p:nvPr/>
        </p:nvSpPr>
        <p:spPr>
          <a:xfrm>
            <a:off x="7883194" y="6226897"/>
            <a:ext cx="109728" cy="109728"/>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3732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Counting in-links: Authority</a:t>
            </a:r>
          </a:p>
        </p:txBody>
      </p:sp>
      <p:sp>
        <p:nvSpPr>
          <p:cNvPr id="7" name="Slide Number Placeholder 6"/>
          <p:cNvSpPr>
            <a:spLocks noGrp="1"/>
          </p:cNvSpPr>
          <p:nvPr>
            <p:ph type="sldNum" sz="quarter" idx="12"/>
          </p:nvPr>
        </p:nvSpPr>
        <p:spPr/>
        <p:txBody>
          <a:bodyPr/>
          <a:lstStyle/>
          <a:p>
            <a:fld id="{19B12225-5612-419B-A8D5-4B8EEE4C217E}" type="slidenum">
              <a:rPr lang="en-US" smtClean="0"/>
              <a:pPr/>
              <a:t>97</a:t>
            </a:fld>
            <a:endParaRPr lang="en-US"/>
          </a:p>
        </p:txBody>
      </p:sp>
      <p:pic>
        <p:nvPicPr>
          <p:cNvPr id="23554" name="Picture 2"/>
          <p:cNvPicPr>
            <a:picLocks noChangeAspect="1" noChangeArrowheads="1"/>
          </p:cNvPicPr>
          <p:nvPr/>
        </p:nvPicPr>
        <p:blipFill>
          <a:blip r:embed="rId2" cstate="print"/>
          <a:srcRect/>
          <a:stretch>
            <a:fillRect/>
          </a:stretch>
        </p:blipFill>
        <p:spPr bwMode="auto">
          <a:xfrm>
            <a:off x="1676400" y="1143000"/>
            <a:ext cx="5867400" cy="4707370"/>
          </a:xfrm>
          <a:prstGeom prst="rect">
            <a:avLst/>
          </a:prstGeom>
          <a:noFill/>
          <a:ln w="9525">
            <a:noFill/>
            <a:miter lim="800000"/>
            <a:headEnd/>
            <a:tailEnd/>
          </a:ln>
        </p:spPr>
      </p:pic>
      <p:sp>
        <p:nvSpPr>
          <p:cNvPr id="8" name="Rectangle 7"/>
          <p:cNvSpPr/>
          <p:nvPr/>
        </p:nvSpPr>
        <p:spPr>
          <a:xfrm>
            <a:off x="6781800" y="12954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Rectangle 9"/>
          <p:cNvSpPr/>
          <p:nvPr/>
        </p:nvSpPr>
        <p:spPr>
          <a:xfrm>
            <a:off x="6934200" y="19812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ectangle 10"/>
          <p:cNvSpPr/>
          <p:nvPr/>
        </p:nvSpPr>
        <p:spPr>
          <a:xfrm>
            <a:off x="6629400" y="29718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ectangle 11"/>
          <p:cNvSpPr/>
          <p:nvPr/>
        </p:nvSpPr>
        <p:spPr>
          <a:xfrm>
            <a:off x="6248400" y="37338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12"/>
          <p:cNvSpPr/>
          <p:nvPr/>
        </p:nvSpPr>
        <p:spPr>
          <a:xfrm>
            <a:off x="5486400" y="44196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4595265" y="50292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ectangle 14"/>
          <p:cNvSpPr/>
          <p:nvPr/>
        </p:nvSpPr>
        <p:spPr>
          <a:xfrm>
            <a:off x="3505200" y="5542865"/>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p:cNvSpPr txBox="1"/>
          <p:nvPr/>
        </p:nvSpPr>
        <p:spPr>
          <a:xfrm>
            <a:off x="1371601" y="6096000"/>
            <a:ext cx="6400800" cy="584775"/>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(Note this is idealized example. In reality graph is not bipartite and each page has both the hub and authority score)</a:t>
            </a:r>
          </a:p>
        </p:txBody>
      </p:sp>
      <p:sp>
        <p:nvSpPr>
          <p:cNvPr id="6" name="TextBox 5"/>
          <p:cNvSpPr txBox="1"/>
          <p:nvPr/>
        </p:nvSpPr>
        <p:spPr>
          <a:xfrm>
            <a:off x="5562600" y="4953000"/>
            <a:ext cx="3581400" cy="1077218"/>
          </a:xfrm>
          <a:prstGeom prst="rect">
            <a:avLst/>
          </a:prstGeom>
          <a:noFill/>
        </p:spPr>
        <p:txBody>
          <a:bodyPr wrap="square" rtlCol="0">
            <a:spAutoFit/>
          </a:bodyPr>
          <a:lstStyle/>
          <a:p>
            <a:pPr algn="ctr"/>
            <a:r>
              <a:rPr lang="en-US" sz="2000" dirty="0">
                <a:solidFill>
                  <a:srgbClr val="D60093"/>
                </a:solidFill>
                <a:latin typeface="Arial" pitchFamily="34" charset="0"/>
                <a:cs typeface="Arial" pitchFamily="34" charset="0"/>
              </a:rPr>
              <a:t>Each page starts </a:t>
            </a:r>
            <a:r>
              <a:rPr lang="en-US" sz="2400" dirty="0">
                <a:solidFill>
                  <a:srgbClr val="D60093"/>
                </a:solidFill>
                <a:latin typeface="Arial" pitchFamily="34" charset="0"/>
                <a:cs typeface="Arial" pitchFamily="34" charset="0"/>
              </a:rPr>
              <a:t>with</a:t>
            </a:r>
            <a:r>
              <a:rPr lang="en-US" sz="2000" dirty="0">
                <a:solidFill>
                  <a:srgbClr val="D60093"/>
                </a:solidFill>
                <a:latin typeface="Arial" pitchFamily="34" charset="0"/>
                <a:cs typeface="Arial" pitchFamily="34" charset="0"/>
              </a:rPr>
              <a:t> </a:t>
            </a:r>
            <a:r>
              <a:rPr lang="en-US" sz="2000" b="1" dirty="0">
                <a:solidFill>
                  <a:srgbClr val="0000FF"/>
                </a:solidFill>
                <a:latin typeface="Arial" pitchFamily="34" charset="0"/>
                <a:cs typeface="Arial" pitchFamily="34" charset="0"/>
              </a:rPr>
              <a:t>hub</a:t>
            </a:r>
            <a:r>
              <a:rPr lang="en-US" sz="2000" dirty="0">
                <a:solidFill>
                  <a:srgbClr val="0000FF"/>
                </a:solidFill>
                <a:latin typeface="Arial" pitchFamily="34" charset="0"/>
                <a:cs typeface="Arial" pitchFamily="34" charset="0"/>
              </a:rPr>
              <a:t> </a:t>
            </a:r>
            <a:r>
              <a:rPr lang="en-US" sz="2000" dirty="0">
                <a:solidFill>
                  <a:srgbClr val="D60093"/>
                </a:solidFill>
                <a:latin typeface="Arial" pitchFamily="34" charset="0"/>
                <a:cs typeface="Arial" pitchFamily="34" charset="0"/>
              </a:rPr>
              <a:t>score 1. </a:t>
            </a:r>
            <a:r>
              <a:rPr lang="en-US" sz="2000" b="1" dirty="0">
                <a:solidFill>
                  <a:srgbClr val="008000"/>
                </a:solidFill>
                <a:latin typeface="Arial" pitchFamily="34" charset="0"/>
                <a:cs typeface="Arial" pitchFamily="34" charset="0"/>
              </a:rPr>
              <a:t>Authorities</a:t>
            </a:r>
            <a:r>
              <a:rPr lang="en-US" sz="2000" dirty="0">
                <a:solidFill>
                  <a:srgbClr val="008000"/>
                </a:solidFill>
                <a:latin typeface="Arial" pitchFamily="34" charset="0"/>
                <a:cs typeface="Arial" pitchFamily="34" charset="0"/>
              </a:rPr>
              <a:t> </a:t>
            </a:r>
            <a:r>
              <a:rPr lang="en-US" sz="2000" dirty="0">
                <a:solidFill>
                  <a:srgbClr val="D60093"/>
                </a:solidFill>
                <a:latin typeface="Arial" pitchFamily="34" charset="0"/>
                <a:cs typeface="Arial" pitchFamily="34" charset="0"/>
              </a:rPr>
              <a:t>collect their votes</a:t>
            </a:r>
          </a:p>
        </p:txBody>
      </p:sp>
    </p:spTree>
    <p:extLst>
      <p:ext uri="{BB962C8B-B14F-4D97-AF65-F5344CB8AC3E}">
        <p14:creationId xmlns:p14="http://schemas.microsoft.com/office/powerpoint/2010/main" val="11974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Counting in-links: Authority</a:t>
            </a:r>
          </a:p>
        </p:txBody>
      </p:sp>
      <p:sp>
        <p:nvSpPr>
          <p:cNvPr id="7" name="Slide Number Placeholder 6"/>
          <p:cNvSpPr>
            <a:spLocks noGrp="1"/>
          </p:cNvSpPr>
          <p:nvPr>
            <p:ph type="sldNum" sz="quarter" idx="12"/>
          </p:nvPr>
        </p:nvSpPr>
        <p:spPr/>
        <p:txBody>
          <a:bodyPr/>
          <a:lstStyle/>
          <a:p>
            <a:fld id="{19B12225-5612-419B-A8D5-4B8EEE4C217E}" type="slidenum">
              <a:rPr lang="en-US" smtClean="0"/>
              <a:pPr/>
              <a:t>98</a:t>
            </a:fld>
            <a:endParaRPr lang="en-US"/>
          </a:p>
        </p:txBody>
      </p:sp>
      <p:pic>
        <p:nvPicPr>
          <p:cNvPr id="23554" name="Picture 2"/>
          <p:cNvPicPr>
            <a:picLocks noChangeAspect="1" noChangeArrowheads="1"/>
          </p:cNvPicPr>
          <p:nvPr/>
        </p:nvPicPr>
        <p:blipFill>
          <a:blip r:embed="rId2" cstate="print"/>
          <a:srcRect/>
          <a:stretch>
            <a:fillRect/>
          </a:stretch>
        </p:blipFill>
        <p:spPr bwMode="auto">
          <a:xfrm>
            <a:off x="1676400" y="1143000"/>
            <a:ext cx="5867400" cy="4707370"/>
          </a:xfrm>
          <a:prstGeom prst="rect">
            <a:avLst/>
          </a:prstGeom>
          <a:noFill/>
          <a:ln w="9525">
            <a:noFill/>
            <a:miter lim="800000"/>
            <a:headEnd/>
            <a:tailEnd/>
          </a:ln>
        </p:spPr>
      </p:pic>
      <p:sp>
        <p:nvSpPr>
          <p:cNvPr id="16" name="TextBox 15"/>
          <p:cNvSpPr txBox="1"/>
          <p:nvPr/>
        </p:nvSpPr>
        <p:spPr>
          <a:xfrm>
            <a:off x="1371601" y="6096000"/>
            <a:ext cx="6400800" cy="584775"/>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(Note this is idealized example. In reality graph is not bipartite and each page has both the hub and authority score)</a:t>
            </a:r>
          </a:p>
        </p:txBody>
      </p:sp>
      <p:sp>
        <p:nvSpPr>
          <p:cNvPr id="18" name="TextBox 17"/>
          <p:cNvSpPr txBox="1"/>
          <p:nvPr/>
        </p:nvSpPr>
        <p:spPr>
          <a:xfrm>
            <a:off x="7086600" y="3276600"/>
            <a:ext cx="1981200" cy="923330"/>
          </a:xfrm>
          <a:prstGeom prst="rect">
            <a:avLst/>
          </a:prstGeom>
          <a:noFill/>
        </p:spPr>
        <p:txBody>
          <a:bodyPr wrap="square" rtlCol="0">
            <a:spAutoFit/>
          </a:bodyPr>
          <a:lstStyle/>
          <a:p>
            <a:pPr algn="ctr"/>
            <a:r>
              <a:rPr lang="en-US" dirty="0">
                <a:solidFill>
                  <a:srgbClr val="008000"/>
                </a:solidFill>
                <a:latin typeface="Arial" pitchFamily="34" charset="0"/>
                <a:cs typeface="Arial" pitchFamily="34" charset="0"/>
              </a:rPr>
              <a:t>Sum of </a:t>
            </a:r>
            <a:r>
              <a:rPr lang="en-US" b="1" dirty="0">
                <a:solidFill>
                  <a:srgbClr val="0000FF"/>
                </a:solidFill>
                <a:latin typeface="Arial" pitchFamily="34" charset="0"/>
                <a:cs typeface="Arial" pitchFamily="34" charset="0"/>
              </a:rPr>
              <a:t>hub</a:t>
            </a:r>
            <a:r>
              <a:rPr lang="en-US" dirty="0">
                <a:solidFill>
                  <a:srgbClr val="0000FF"/>
                </a:solidFill>
                <a:latin typeface="Arial" pitchFamily="34" charset="0"/>
                <a:cs typeface="Arial" pitchFamily="34" charset="0"/>
              </a:rPr>
              <a:t> </a:t>
            </a:r>
            <a:r>
              <a:rPr lang="en-US" dirty="0">
                <a:solidFill>
                  <a:srgbClr val="008000"/>
                </a:solidFill>
                <a:latin typeface="Arial" pitchFamily="34" charset="0"/>
                <a:cs typeface="Arial" pitchFamily="34" charset="0"/>
              </a:rPr>
              <a:t>scores of nodes pointing to NYT.</a:t>
            </a:r>
          </a:p>
        </p:txBody>
      </p:sp>
      <p:cxnSp>
        <p:nvCxnSpPr>
          <p:cNvPr id="19" name="Straight Arrow Connector 18"/>
          <p:cNvCxnSpPr/>
          <p:nvPr/>
        </p:nvCxnSpPr>
        <p:spPr>
          <a:xfrm flipH="1" flipV="1">
            <a:off x="7042674" y="3193226"/>
            <a:ext cx="353790" cy="37248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5562600" y="4953000"/>
            <a:ext cx="3581400" cy="1077218"/>
          </a:xfrm>
          <a:prstGeom prst="rect">
            <a:avLst/>
          </a:prstGeom>
          <a:noFill/>
        </p:spPr>
        <p:txBody>
          <a:bodyPr wrap="square" rtlCol="0">
            <a:spAutoFit/>
          </a:bodyPr>
          <a:lstStyle/>
          <a:p>
            <a:pPr algn="ctr"/>
            <a:r>
              <a:rPr lang="en-US" sz="2000" dirty="0">
                <a:solidFill>
                  <a:srgbClr val="D60093"/>
                </a:solidFill>
                <a:latin typeface="Arial" pitchFamily="34" charset="0"/>
                <a:cs typeface="Arial" pitchFamily="34" charset="0"/>
              </a:rPr>
              <a:t>Each page starts </a:t>
            </a:r>
            <a:r>
              <a:rPr lang="en-US" sz="2400" dirty="0">
                <a:solidFill>
                  <a:srgbClr val="D60093"/>
                </a:solidFill>
                <a:latin typeface="Arial" pitchFamily="34" charset="0"/>
                <a:cs typeface="Arial" pitchFamily="34" charset="0"/>
              </a:rPr>
              <a:t>with</a:t>
            </a:r>
            <a:r>
              <a:rPr lang="en-US" sz="2000" dirty="0">
                <a:solidFill>
                  <a:srgbClr val="D60093"/>
                </a:solidFill>
                <a:latin typeface="Arial" pitchFamily="34" charset="0"/>
                <a:cs typeface="Arial" pitchFamily="34" charset="0"/>
              </a:rPr>
              <a:t> </a:t>
            </a:r>
            <a:r>
              <a:rPr lang="en-US" sz="2000" b="1" dirty="0">
                <a:solidFill>
                  <a:srgbClr val="0000FF"/>
                </a:solidFill>
                <a:latin typeface="Arial" pitchFamily="34" charset="0"/>
                <a:cs typeface="Arial" pitchFamily="34" charset="0"/>
              </a:rPr>
              <a:t>hub</a:t>
            </a:r>
            <a:r>
              <a:rPr lang="en-US" sz="2000" dirty="0">
                <a:solidFill>
                  <a:srgbClr val="0000FF"/>
                </a:solidFill>
                <a:latin typeface="Arial" pitchFamily="34" charset="0"/>
                <a:cs typeface="Arial" pitchFamily="34" charset="0"/>
              </a:rPr>
              <a:t> </a:t>
            </a:r>
            <a:r>
              <a:rPr lang="en-US" sz="2000" dirty="0">
                <a:solidFill>
                  <a:srgbClr val="D60093"/>
                </a:solidFill>
                <a:latin typeface="Arial" pitchFamily="34" charset="0"/>
                <a:cs typeface="Arial" pitchFamily="34" charset="0"/>
              </a:rPr>
              <a:t>score 1. </a:t>
            </a:r>
            <a:r>
              <a:rPr lang="en-US" sz="2000" b="1" dirty="0">
                <a:solidFill>
                  <a:srgbClr val="008000"/>
                </a:solidFill>
                <a:latin typeface="Arial" pitchFamily="34" charset="0"/>
                <a:cs typeface="Arial" pitchFamily="34" charset="0"/>
              </a:rPr>
              <a:t>Authorities</a:t>
            </a:r>
            <a:r>
              <a:rPr lang="en-US" sz="2000" dirty="0">
                <a:solidFill>
                  <a:srgbClr val="008000"/>
                </a:solidFill>
                <a:latin typeface="Arial" pitchFamily="34" charset="0"/>
                <a:cs typeface="Arial" pitchFamily="34" charset="0"/>
              </a:rPr>
              <a:t> </a:t>
            </a:r>
            <a:r>
              <a:rPr lang="en-US" sz="2000" dirty="0">
                <a:solidFill>
                  <a:srgbClr val="D60093"/>
                </a:solidFill>
                <a:latin typeface="Arial" pitchFamily="34" charset="0"/>
                <a:cs typeface="Arial" pitchFamily="34" charset="0"/>
              </a:rPr>
              <a:t>collect their votes</a:t>
            </a:r>
          </a:p>
        </p:txBody>
      </p:sp>
    </p:spTree>
    <p:extLst>
      <p:ext uri="{BB962C8B-B14F-4D97-AF65-F5344CB8AC3E}">
        <p14:creationId xmlns:p14="http://schemas.microsoft.com/office/powerpoint/2010/main" val="1665676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Expert Quality: Hub</a:t>
            </a:r>
          </a:p>
        </p:txBody>
      </p:sp>
      <p:sp>
        <p:nvSpPr>
          <p:cNvPr id="7" name="Slide Number Placeholder 6"/>
          <p:cNvSpPr>
            <a:spLocks noGrp="1"/>
          </p:cNvSpPr>
          <p:nvPr>
            <p:ph type="sldNum" sz="quarter" idx="12"/>
          </p:nvPr>
        </p:nvSpPr>
        <p:spPr/>
        <p:txBody>
          <a:bodyPr/>
          <a:lstStyle/>
          <a:p>
            <a:fld id="{19B12225-5612-419B-A8D5-4B8EEE4C217E}" type="slidenum">
              <a:rPr lang="en-US" smtClean="0"/>
              <a:pPr/>
              <a:t>99</a:t>
            </a:fld>
            <a:endParaRPr lang="en-US"/>
          </a:p>
        </p:txBody>
      </p:sp>
      <p:pic>
        <p:nvPicPr>
          <p:cNvPr id="24578" name="Picture 2"/>
          <p:cNvPicPr>
            <a:picLocks noChangeAspect="1" noChangeArrowheads="1"/>
          </p:cNvPicPr>
          <p:nvPr/>
        </p:nvPicPr>
        <p:blipFill>
          <a:blip r:embed="rId2" cstate="print"/>
          <a:srcRect/>
          <a:stretch>
            <a:fillRect/>
          </a:stretch>
        </p:blipFill>
        <p:spPr bwMode="auto">
          <a:xfrm>
            <a:off x="1524000" y="1143000"/>
            <a:ext cx="6129338" cy="4862091"/>
          </a:xfrm>
          <a:prstGeom prst="rect">
            <a:avLst/>
          </a:prstGeom>
          <a:noFill/>
          <a:ln w="9525">
            <a:noFill/>
            <a:miter lim="800000"/>
            <a:headEnd/>
            <a:tailEnd/>
          </a:ln>
        </p:spPr>
      </p:pic>
      <p:sp>
        <p:nvSpPr>
          <p:cNvPr id="9" name="TextBox 8"/>
          <p:cNvSpPr txBox="1"/>
          <p:nvPr/>
        </p:nvSpPr>
        <p:spPr>
          <a:xfrm>
            <a:off x="5562600" y="5181600"/>
            <a:ext cx="3504486" cy="400110"/>
          </a:xfrm>
          <a:prstGeom prst="rect">
            <a:avLst/>
          </a:prstGeom>
          <a:noFill/>
        </p:spPr>
        <p:txBody>
          <a:bodyPr wrap="none" rtlCol="0">
            <a:spAutoFit/>
          </a:bodyPr>
          <a:lstStyle/>
          <a:p>
            <a:r>
              <a:rPr lang="en-US" sz="2000" b="1" dirty="0">
                <a:solidFill>
                  <a:srgbClr val="0000FF"/>
                </a:solidFill>
                <a:latin typeface="Arial" pitchFamily="34" charset="0"/>
                <a:cs typeface="Arial" pitchFamily="34" charset="0"/>
              </a:rPr>
              <a:t>Hubs</a:t>
            </a:r>
            <a:r>
              <a:rPr lang="en-US" sz="2000" dirty="0">
                <a:solidFill>
                  <a:srgbClr val="0000FF"/>
                </a:solidFill>
                <a:latin typeface="Arial" pitchFamily="34" charset="0"/>
                <a:cs typeface="Arial" pitchFamily="34" charset="0"/>
              </a:rPr>
              <a:t> </a:t>
            </a:r>
            <a:r>
              <a:rPr lang="en-US" sz="2000" dirty="0">
                <a:solidFill>
                  <a:srgbClr val="D60093"/>
                </a:solidFill>
                <a:latin typeface="Arial" pitchFamily="34" charset="0"/>
                <a:cs typeface="Arial" pitchFamily="34" charset="0"/>
              </a:rPr>
              <a:t>collect authority scores</a:t>
            </a:r>
          </a:p>
        </p:txBody>
      </p:sp>
      <p:sp>
        <p:nvSpPr>
          <p:cNvPr id="10" name="TextBox 9"/>
          <p:cNvSpPr txBox="1"/>
          <p:nvPr/>
        </p:nvSpPr>
        <p:spPr>
          <a:xfrm>
            <a:off x="1371601" y="6096000"/>
            <a:ext cx="6400800" cy="584775"/>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(Note this is idealized example. In reality graph is not bipartite and each page has both the hub and authority score)</a:t>
            </a:r>
          </a:p>
        </p:txBody>
      </p:sp>
      <p:sp>
        <p:nvSpPr>
          <p:cNvPr id="11" name="TextBox 10"/>
          <p:cNvSpPr txBox="1"/>
          <p:nvPr/>
        </p:nvSpPr>
        <p:spPr>
          <a:xfrm>
            <a:off x="304799" y="1230822"/>
            <a:ext cx="2362201" cy="923330"/>
          </a:xfrm>
          <a:prstGeom prst="rect">
            <a:avLst/>
          </a:prstGeom>
          <a:noFill/>
        </p:spPr>
        <p:txBody>
          <a:bodyPr wrap="square" rtlCol="0">
            <a:spAutoFit/>
          </a:bodyPr>
          <a:lstStyle/>
          <a:p>
            <a:pPr algn="ctr"/>
            <a:r>
              <a:rPr lang="en-US" dirty="0">
                <a:solidFill>
                  <a:srgbClr val="008000"/>
                </a:solidFill>
                <a:latin typeface="Arial" pitchFamily="34" charset="0"/>
                <a:cs typeface="Arial" pitchFamily="34" charset="0"/>
              </a:rPr>
              <a:t>Sum of authority scores of nodes that the node points to.</a:t>
            </a:r>
          </a:p>
        </p:txBody>
      </p:sp>
      <p:cxnSp>
        <p:nvCxnSpPr>
          <p:cNvPr id="12" name="Straight Arrow Connector 11"/>
          <p:cNvCxnSpPr/>
          <p:nvPr/>
        </p:nvCxnSpPr>
        <p:spPr>
          <a:xfrm>
            <a:off x="2438400" y="1905000"/>
            <a:ext cx="1143000" cy="4572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8786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34326</TotalTime>
  <Words>7030</Words>
  <Application>Microsoft Macintosh PowerPoint</Application>
  <PresentationFormat>On-screen Show (4:3)</PresentationFormat>
  <Paragraphs>1290</Paragraphs>
  <Slides>132</Slides>
  <Notes>26</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132</vt:i4>
      </vt:variant>
    </vt:vector>
  </HeadingPairs>
  <TitlesOfParts>
    <vt:vector size="148" baseType="lpstr">
      <vt:lpstr>Arial</vt:lpstr>
      <vt:lpstr>Calibri</vt:lpstr>
      <vt:lpstr>Cambria Math</vt:lpstr>
      <vt:lpstr>Century Schoolbook</vt:lpstr>
      <vt:lpstr>Corbel</vt:lpstr>
      <vt:lpstr>Monaco</vt:lpstr>
      <vt:lpstr>Monotype Sorts</vt:lpstr>
      <vt:lpstr>Source Sans Pro</vt:lpstr>
      <vt:lpstr>Symbol</vt:lpstr>
      <vt:lpstr>Times New Roman</vt:lpstr>
      <vt:lpstr>Verdana</vt:lpstr>
      <vt:lpstr>Wingdings</vt:lpstr>
      <vt:lpstr>Wingdings 2</vt:lpstr>
      <vt:lpstr>Module</vt:lpstr>
      <vt:lpstr>Equation</vt:lpstr>
      <vt:lpstr>Bitmap Image</vt:lpstr>
      <vt:lpstr>Big Data Analytics 2023 Module 6  Big Data Applications</vt:lpstr>
      <vt:lpstr>Overview</vt:lpstr>
      <vt:lpstr>Applications : Graph Data!</vt:lpstr>
      <vt:lpstr>PowerPoint Presentation</vt:lpstr>
      <vt:lpstr>PowerPoint Presentation</vt:lpstr>
      <vt:lpstr>Google</vt:lpstr>
      <vt:lpstr>Exponential increase of websites</vt:lpstr>
      <vt:lpstr>Search Engines</vt:lpstr>
      <vt:lpstr>Internet surfing is a challenge</vt:lpstr>
      <vt:lpstr>Elements of a search engine.</vt:lpstr>
      <vt:lpstr>Economic considerations</vt:lpstr>
      <vt:lpstr>Search Engines</vt:lpstr>
      <vt:lpstr>What is web spam?</vt:lpstr>
      <vt:lpstr>PowerPoint Presentation</vt:lpstr>
      <vt:lpstr>PowerPoint Presentation</vt:lpstr>
      <vt:lpstr>Term Spamming</vt:lpstr>
      <vt:lpstr>PowerPoint Presentation</vt:lpstr>
      <vt:lpstr>PowerPoint Presentation</vt:lpstr>
      <vt:lpstr>PowerPoint Presentation</vt:lpstr>
      <vt:lpstr>PowerPoint Presentation</vt:lpstr>
      <vt:lpstr>Hiding  Techniques</vt:lpstr>
      <vt:lpstr>Search Engines</vt:lpstr>
      <vt:lpstr>Link Analysis</vt:lpstr>
      <vt:lpstr>Google - Link Analysis</vt:lpstr>
      <vt:lpstr>PageRank:  The “Flow” Formulation</vt:lpstr>
      <vt:lpstr>PowerPoint Presentation</vt:lpstr>
      <vt:lpstr>Web as a Graph</vt:lpstr>
      <vt:lpstr>Web as a Graph</vt:lpstr>
      <vt:lpstr>Web as a Directed Graph</vt:lpstr>
      <vt:lpstr>Link Structure of the Web</vt:lpstr>
      <vt:lpstr>Random Surfer Model</vt:lpstr>
      <vt:lpstr>Weighting  of Pages</vt:lpstr>
      <vt:lpstr>Links as Votes</vt:lpstr>
      <vt:lpstr>PageRank.</vt:lpstr>
      <vt:lpstr>Simple Recursive Formulation</vt:lpstr>
      <vt:lpstr>PageRank: The “Flow” Model</vt:lpstr>
      <vt:lpstr>Solving the Flow Equations</vt:lpstr>
      <vt:lpstr>Illustrative Example</vt:lpstr>
      <vt:lpstr>Transition Matrix</vt:lpstr>
      <vt:lpstr>PageRank: Matrix Formulation</vt:lpstr>
      <vt:lpstr>Example: Flow Equations &amp; M</vt:lpstr>
      <vt:lpstr>Power Iteration Method</vt:lpstr>
      <vt:lpstr>An example of Simplified PageRank</vt:lpstr>
      <vt:lpstr>An example of Simplified PageRank</vt:lpstr>
      <vt:lpstr>An example of Simplified PageRank</vt:lpstr>
      <vt:lpstr>PageRank: How to solve?</vt:lpstr>
      <vt:lpstr>PageRank: How to solve?</vt:lpstr>
      <vt:lpstr>For Our Example</vt:lpstr>
      <vt:lpstr>One more Example</vt:lpstr>
      <vt:lpstr>Web Graph</vt:lpstr>
      <vt:lpstr>PageRank</vt:lpstr>
      <vt:lpstr>Bowtie Structure of the Web</vt:lpstr>
      <vt:lpstr>Bowtie Model of the Web</vt:lpstr>
      <vt:lpstr>Bowtie Structure</vt:lpstr>
      <vt:lpstr>Bowtie Structure</vt:lpstr>
      <vt:lpstr>PageRank: 2  Problems</vt:lpstr>
      <vt:lpstr>Problem: Spider Traps</vt:lpstr>
      <vt:lpstr>Solution: Teleports!</vt:lpstr>
      <vt:lpstr>Problem: Dead Ends</vt:lpstr>
      <vt:lpstr>Solution: Always Teleport!</vt:lpstr>
      <vt:lpstr>Why Teleports Solve the Problem?</vt:lpstr>
      <vt:lpstr>Solution: Random Teleports</vt:lpstr>
      <vt:lpstr>The Google Matrix</vt:lpstr>
      <vt:lpstr>Random Teleports ( = 0.8)</vt:lpstr>
      <vt:lpstr>PageRank Overview (teleportation)</vt:lpstr>
      <vt:lpstr>Example </vt:lpstr>
      <vt:lpstr>PowerPoint Presentation</vt:lpstr>
      <vt:lpstr>How do we actually compute the PageRank?</vt:lpstr>
      <vt:lpstr>Computing Page Rank</vt:lpstr>
      <vt:lpstr>PageRank Usage</vt:lpstr>
      <vt:lpstr>Some Problems with Page Rank</vt:lpstr>
      <vt:lpstr>What is Web Spam?</vt:lpstr>
      <vt:lpstr>Web Search</vt:lpstr>
      <vt:lpstr>First Spammers</vt:lpstr>
      <vt:lpstr>First Spammers: Term Spam</vt:lpstr>
      <vt:lpstr>Google’s Solution to Term Spam</vt:lpstr>
      <vt:lpstr>Why It Works?</vt:lpstr>
      <vt:lpstr>PowerPoint Presentation</vt:lpstr>
      <vt:lpstr>Google vs. Spammers: Round 2!</vt:lpstr>
      <vt:lpstr>Link Spam - Overview</vt:lpstr>
      <vt:lpstr>Link Spam - Overview</vt:lpstr>
      <vt:lpstr>Link Spamming</vt:lpstr>
      <vt:lpstr>Link Farms</vt:lpstr>
      <vt:lpstr>Link Farms</vt:lpstr>
      <vt:lpstr>Analysis</vt:lpstr>
      <vt:lpstr>Analysis</vt:lpstr>
      <vt:lpstr>Example  Link Farm - Blog network</vt:lpstr>
      <vt:lpstr>Combating Spam</vt:lpstr>
      <vt:lpstr>TrustRank: Idea</vt:lpstr>
      <vt:lpstr>Trust Propagation</vt:lpstr>
      <vt:lpstr>Spam Mass</vt:lpstr>
      <vt:lpstr>Spam Mass Estimation</vt:lpstr>
      <vt:lpstr> HITS: Hubs and Authorities</vt:lpstr>
      <vt:lpstr>Hubs and Authorities</vt:lpstr>
      <vt:lpstr>Finding newspapers</vt:lpstr>
      <vt:lpstr>Hubs and Authorities</vt:lpstr>
      <vt:lpstr>Counting in-links: Authority</vt:lpstr>
      <vt:lpstr>Counting in-links: Authority</vt:lpstr>
      <vt:lpstr>Expert Quality: Hub</vt:lpstr>
      <vt:lpstr>Reweighting</vt:lpstr>
      <vt:lpstr>Mutually Recursive Definition</vt:lpstr>
      <vt:lpstr>Hubs and Authorities</vt:lpstr>
      <vt:lpstr>Hubs and Authorities</vt:lpstr>
      <vt:lpstr>Hubs and Authorities</vt:lpstr>
      <vt:lpstr>Existence and Uniqueness</vt:lpstr>
      <vt:lpstr>Example of HITS</vt:lpstr>
      <vt:lpstr>Overview HITS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PageRank and HITS</vt:lpstr>
      <vt:lpstr>PageRank with Map Reduce </vt:lpstr>
      <vt:lpstr>PageRank: Defined</vt:lpstr>
      <vt:lpstr>Computing PageRank</vt:lpstr>
      <vt:lpstr>Simplified PageRank</vt:lpstr>
      <vt:lpstr>Sample PageRank Iteration (1)</vt:lpstr>
      <vt:lpstr>Sample PageRank Iteration (2)</vt:lpstr>
      <vt:lpstr>PageRank in MapReduce</vt:lpstr>
      <vt:lpstr>PageRank Pseudo-Code</vt:lpstr>
      <vt:lpstr>Complete PageRank</vt:lpstr>
      <vt:lpstr> PageRank  using  MapReduce</vt:lpstr>
      <vt:lpstr>Phase 1: Process HTML</vt:lpstr>
      <vt:lpstr>Phase 2: PageRank Distribution</vt:lpstr>
      <vt:lpstr>PageRank Calculation:  Preliminaries</vt:lpstr>
      <vt:lpstr>Score Distribution and Accumulation</vt:lpstr>
      <vt:lpstr>Database Join to associate outlinks with score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Goutam Murlidhar</cp:lastModifiedBy>
  <cp:revision>1669</cp:revision>
  <cp:lastPrinted>2012-01-25T16:54:23Z</cp:lastPrinted>
  <dcterms:created xsi:type="dcterms:W3CDTF">2009-06-12T17:14:38Z</dcterms:created>
  <dcterms:modified xsi:type="dcterms:W3CDTF">2023-10-09T18:52:50Z</dcterms:modified>
</cp:coreProperties>
</file>